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5.xml" ContentType="application/vnd.openxmlformats-officedocument.theme+xml"/>
  <Override PartName="/ppt/slideLayouts/slideLayout4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6"/>
    <p:sldMasterId id="2147483672" r:id="rId7"/>
    <p:sldMasterId id="2147483674" r:id="rId8"/>
    <p:sldMasterId id="2147483686" r:id="rId9"/>
    <p:sldMasterId id="2147483688" r:id="rId10"/>
    <p:sldMasterId id="2147483709" r:id="rId11"/>
  </p:sldMasterIdLst>
  <p:notesMasterIdLst>
    <p:notesMasterId r:id="rId115"/>
  </p:notesMasterIdLst>
  <p:sldIdLst>
    <p:sldId id="294" r:id="rId12"/>
    <p:sldId id="295" r:id="rId13"/>
    <p:sldId id="284" r:id="rId14"/>
    <p:sldId id="474" r:id="rId15"/>
    <p:sldId id="415" r:id="rId16"/>
    <p:sldId id="416" r:id="rId17"/>
    <p:sldId id="419" r:id="rId18"/>
    <p:sldId id="420" r:id="rId19"/>
    <p:sldId id="319" r:id="rId20"/>
    <p:sldId id="317" r:id="rId21"/>
    <p:sldId id="318" r:id="rId22"/>
    <p:sldId id="315" r:id="rId23"/>
    <p:sldId id="316" r:id="rId24"/>
    <p:sldId id="475" r:id="rId25"/>
    <p:sldId id="346" r:id="rId26"/>
    <p:sldId id="331" r:id="rId27"/>
    <p:sldId id="349" r:id="rId28"/>
    <p:sldId id="350" r:id="rId29"/>
    <p:sldId id="341" r:id="rId30"/>
    <p:sldId id="343" r:id="rId31"/>
    <p:sldId id="476" r:id="rId32"/>
    <p:sldId id="358" r:id="rId33"/>
    <p:sldId id="287" r:id="rId34"/>
    <p:sldId id="401" r:id="rId35"/>
    <p:sldId id="298" r:id="rId36"/>
    <p:sldId id="328" r:id="rId37"/>
    <p:sldId id="277" r:id="rId38"/>
    <p:sldId id="439" r:id="rId39"/>
    <p:sldId id="425" r:id="rId40"/>
    <p:sldId id="422" r:id="rId41"/>
    <p:sldId id="423" r:id="rId42"/>
    <p:sldId id="312" r:id="rId43"/>
    <p:sldId id="417" r:id="rId44"/>
    <p:sldId id="432" r:id="rId45"/>
    <p:sldId id="477" r:id="rId46"/>
    <p:sldId id="308" r:id="rId47"/>
    <p:sldId id="390" r:id="rId48"/>
    <p:sldId id="480" r:id="rId49"/>
    <p:sldId id="391" r:id="rId50"/>
    <p:sldId id="392" r:id="rId51"/>
    <p:sldId id="393" r:id="rId52"/>
    <p:sldId id="394" r:id="rId53"/>
    <p:sldId id="395" r:id="rId54"/>
    <p:sldId id="396" r:id="rId55"/>
    <p:sldId id="397" r:id="rId56"/>
    <p:sldId id="398" r:id="rId57"/>
    <p:sldId id="478" r:id="rId58"/>
    <p:sldId id="399" r:id="rId59"/>
    <p:sldId id="411" r:id="rId60"/>
    <p:sldId id="361" r:id="rId61"/>
    <p:sldId id="372" r:id="rId62"/>
    <p:sldId id="403" r:id="rId63"/>
    <p:sldId id="430" r:id="rId64"/>
    <p:sldId id="479" r:id="rId65"/>
    <p:sldId id="359" r:id="rId66"/>
    <p:sldId id="412" r:id="rId67"/>
    <p:sldId id="406" r:id="rId68"/>
    <p:sldId id="407" r:id="rId69"/>
    <p:sldId id="410" r:id="rId70"/>
    <p:sldId id="413" r:id="rId71"/>
    <p:sldId id="385" r:id="rId72"/>
    <p:sldId id="414" r:id="rId73"/>
    <p:sldId id="366" r:id="rId74"/>
    <p:sldId id="368" r:id="rId75"/>
    <p:sldId id="454" r:id="rId76"/>
    <p:sldId id="456" r:id="rId77"/>
    <p:sldId id="457" r:id="rId78"/>
    <p:sldId id="381" r:id="rId79"/>
    <p:sldId id="297" r:id="rId80"/>
    <p:sldId id="296" r:id="rId81"/>
    <p:sldId id="438" r:id="rId82"/>
    <p:sldId id="433" r:id="rId83"/>
    <p:sldId id="434" r:id="rId84"/>
    <p:sldId id="435" r:id="rId85"/>
    <p:sldId id="436" r:id="rId86"/>
    <p:sldId id="437" r:id="rId87"/>
    <p:sldId id="442" r:id="rId88"/>
    <p:sldId id="443" r:id="rId89"/>
    <p:sldId id="444" r:id="rId90"/>
    <p:sldId id="445" r:id="rId91"/>
    <p:sldId id="446" r:id="rId92"/>
    <p:sldId id="447" r:id="rId93"/>
    <p:sldId id="448" r:id="rId94"/>
    <p:sldId id="449" r:id="rId95"/>
    <p:sldId id="450" r:id="rId96"/>
    <p:sldId id="440" r:id="rId97"/>
    <p:sldId id="441" r:id="rId98"/>
    <p:sldId id="451" r:id="rId99"/>
    <p:sldId id="452" r:id="rId100"/>
    <p:sldId id="453" r:id="rId101"/>
    <p:sldId id="458" r:id="rId102"/>
    <p:sldId id="462" r:id="rId103"/>
    <p:sldId id="463" r:id="rId104"/>
    <p:sldId id="464" r:id="rId105"/>
    <p:sldId id="465" r:id="rId106"/>
    <p:sldId id="466" r:id="rId107"/>
    <p:sldId id="467" r:id="rId108"/>
    <p:sldId id="468" r:id="rId109"/>
    <p:sldId id="469" r:id="rId110"/>
    <p:sldId id="470" r:id="rId111"/>
    <p:sldId id="471" r:id="rId112"/>
    <p:sldId id="472" r:id="rId113"/>
    <p:sldId id="473" r:id="rId1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6D6FD39-9FF8-434C-ACA4-881F12E06B86}">
          <p14:sldIdLst>
            <p14:sldId id="294"/>
            <p14:sldId id="295"/>
          </p14:sldIdLst>
        </p14:section>
        <p14:section name="Overview" id="{A533A34C-F4AD-4E20-A91C-4DB3E782AC37}">
          <p14:sldIdLst>
            <p14:sldId id="284"/>
            <p14:sldId id="474"/>
            <p14:sldId id="415"/>
            <p14:sldId id="416"/>
            <p14:sldId id="419"/>
            <p14:sldId id="420"/>
            <p14:sldId id="319"/>
            <p14:sldId id="317"/>
            <p14:sldId id="318"/>
            <p14:sldId id="315"/>
            <p14:sldId id="316"/>
            <p14:sldId id="475"/>
          </p14:sldIdLst>
        </p14:section>
        <p14:section name="BI Center" id="{3C9A2686-C859-443C-8CE9-EE9F8AB53772}">
          <p14:sldIdLst>
            <p14:sldId id="346"/>
            <p14:sldId id="331"/>
            <p14:sldId id="349"/>
            <p14:sldId id="350"/>
            <p14:sldId id="341"/>
            <p14:sldId id="343"/>
            <p14:sldId id="476"/>
            <p14:sldId id="358"/>
          </p14:sldIdLst>
        </p14:section>
        <p14:section name="Excel" id="{17FBAF78-30DA-4CC1-9E9C-530FAB26668B}">
          <p14:sldIdLst>
            <p14:sldId id="287"/>
            <p14:sldId id="401"/>
            <p14:sldId id="298"/>
            <p14:sldId id="328"/>
            <p14:sldId id="277"/>
            <p14:sldId id="439"/>
            <p14:sldId id="425"/>
            <p14:sldId id="422"/>
            <p14:sldId id="423"/>
            <p14:sldId id="312"/>
            <p14:sldId id="417"/>
            <p14:sldId id="432"/>
            <p14:sldId id="477"/>
            <p14:sldId id="308"/>
            <p14:sldId id="390"/>
            <p14:sldId id="480"/>
            <p14:sldId id="391"/>
            <p14:sldId id="392"/>
            <p14:sldId id="393"/>
            <p14:sldId id="394"/>
            <p14:sldId id="395"/>
            <p14:sldId id="396"/>
            <p14:sldId id="397"/>
            <p14:sldId id="398"/>
            <p14:sldId id="478"/>
            <p14:sldId id="399"/>
          </p14:sldIdLst>
        </p14:section>
        <p14:section name="PPS" id="{C44BA80D-C348-4411-9ADA-5F78807EB0BF}">
          <p14:sldIdLst>
            <p14:sldId id="411"/>
            <p14:sldId id="361"/>
            <p14:sldId id="372"/>
            <p14:sldId id="403"/>
            <p14:sldId id="430"/>
            <p14:sldId id="479"/>
            <p14:sldId id="359"/>
          </p14:sldIdLst>
        </p14:section>
        <p14:section name="Other Reporting Technologies" id="{DFBE1CB7-710E-4BD4-99FB-0D5EB451713F}">
          <p14:sldIdLst>
            <p14:sldId id="412"/>
            <p14:sldId id="406"/>
            <p14:sldId id="407"/>
            <p14:sldId id="410"/>
            <p14:sldId id="413"/>
            <p14:sldId id="385"/>
            <p14:sldId id="414"/>
            <p14:sldId id="366"/>
            <p14:sldId id="368"/>
            <p14:sldId id="454"/>
            <p14:sldId id="456"/>
            <p14:sldId id="457"/>
            <p14:sldId id="381"/>
            <p14:sldId id="297"/>
            <p14:sldId id="296"/>
            <p14:sldId id="438"/>
            <p14:sldId id="433"/>
            <p14:sldId id="434"/>
            <p14:sldId id="435"/>
            <p14:sldId id="436"/>
            <p14:sldId id="437"/>
            <p14:sldId id="442"/>
            <p14:sldId id="443"/>
            <p14:sldId id="444"/>
            <p14:sldId id="445"/>
            <p14:sldId id="446"/>
            <p14:sldId id="447"/>
            <p14:sldId id="448"/>
            <p14:sldId id="449"/>
            <p14:sldId id="450"/>
            <p14:sldId id="440"/>
            <p14:sldId id="441"/>
            <p14:sldId id="451"/>
            <p14:sldId id="452"/>
            <p14:sldId id="453"/>
            <p14:sldId id="458"/>
            <p14:sldId id="462"/>
            <p14:sldId id="463"/>
            <p14:sldId id="464"/>
            <p14:sldId id="465"/>
            <p14:sldId id="466"/>
            <p14:sldId id="467"/>
            <p14:sldId id="468"/>
            <p14:sldId id="469"/>
            <p14:sldId id="470"/>
            <p14:sldId id="471"/>
            <p14:sldId id="472"/>
            <p14:sldId id="47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00" autoAdjust="0"/>
    <p:restoredTop sz="85529" autoAdjust="0"/>
  </p:normalViewPr>
  <p:slideViewPr>
    <p:cSldViewPr>
      <p:cViewPr varScale="1">
        <p:scale>
          <a:sx n="63" d="100"/>
          <a:sy n="63" d="100"/>
        </p:scale>
        <p:origin x="-504" y="-9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837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117" Type="http://schemas.openxmlformats.org/officeDocument/2006/relationships/viewProps" Target="viewProps.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slide" Target="slides/slide73.xml"/><Relationship Id="rId89" Type="http://schemas.openxmlformats.org/officeDocument/2006/relationships/slide" Target="slides/slide78.xml"/><Relationship Id="rId112" Type="http://schemas.openxmlformats.org/officeDocument/2006/relationships/slide" Target="slides/slide101.xml"/><Relationship Id="rId16" Type="http://schemas.openxmlformats.org/officeDocument/2006/relationships/slide" Target="slides/slide5.xml"/><Relationship Id="rId107" Type="http://schemas.openxmlformats.org/officeDocument/2006/relationships/slide" Target="slides/slide96.xml"/><Relationship Id="rId11" Type="http://schemas.openxmlformats.org/officeDocument/2006/relationships/slideMaster" Target="slideMasters/slideMaster6.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slide" Target="slides/slide55.xml"/><Relationship Id="rId74" Type="http://schemas.openxmlformats.org/officeDocument/2006/relationships/slide" Target="slides/slide63.xml"/><Relationship Id="rId79" Type="http://schemas.openxmlformats.org/officeDocument/2006/relationships/slide" Target="slides/slide68.xml"/><Relationship Id="rId87" Type="http://schemas.openxmlformats.org/officeDocument/2006/relationships/slide" Target="slides/slide76.xml"/><Relationship Id="rId102" Type="http://schemas.openxmlformats.org/officeDocument/2006/relationships/slide" Target="slides/slide91.xml"/><Relationship Id="rId110" Type="http://schemas.openxmlformats.org/officeDocument/2006/relationships/slide" Target="slides/slide99.xml"/><Relationship Id="rId115" Type="http://schemas.openxmlformats.org/officeDocument/2006/relationships/notesMaster" Target="notesMasters/notesMaster1.xml"/><Relationship Id="rId5" Type="http://schemas.openxmlformats.org/officeDocument/2006/relationships/customXml" Target="../customXml/item5.xml"/><Relationship Id="rId61" Type="http://schemas.openxmlformats.org/officeDocument/2006/relationships/slide" Target="slides/slide50.xml"/><Relationship Id="rId82" Type="http://schemas.openxmlformats.org/officeDocument/2006/relationships/slide" Target="slides/slide71.xml"/><Relationship Id="rId90" Type="http://schemas.openxmlformats.org/officeDocument/2006/relationships/slide" Target="slides/slide79.xml"/><Relationship Id="rId95" Type="http://schemas.openxmlformats.org/officeDocument/2006/relationships/slide" Target="slides/slide84.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113" Type="http://schemas.openxmlformats.org/officeDocument/2006/relationships/slide" Target="slides/slide102.xml"/><Relationship Id="rId118" Type="http://schemas.openxmlformats.org/officeDocument/2006/relationships/theme" Target="theme/theme1.xml"/><Relationship Id="rId8" Type="http://schemas.openxmlformats.org/officeDocument/2006/relationships/slideMaster" Target="slideMasters/slideMaster3.xml"/><Relationship Id="rId51" Type="http://schemas.openxmlformats.org/officeDocument/2006/relationships/slide" Target="slides/slide40.xml"/><Relationship Id="rId72" Type="http://schemas.openxmlformats.org/officeDocument/2006/relationships/slide" Target="slides/slide61.xml"/><Relationship Id="rId80" Type="http://schemas.openxmlformats.org/officeDocument/2006/relationships/slide" Target="slides/slide69.xml"/><Relationship Id="rId85" Type="http://schemas.openxmlformats.org/officeDocument/2006/relationships/slide" Target="slides/slide74.xml"/><Relationship Id="rId93" Type="http://schemas.openxmlformats.org/officeDocument/2006/relationships/slide" Target="slides/slide82.xml"/><Relationship Id="rId98" Type="http://schemas.openxmlformats.org/officeDocument/2006/relationships/slide" Target="slides/slide87.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103" Type="http://schemas.openxmlformats.org/officeDocument/2006/relationships/slide" Target="slides/slide92.xml"/><Relationship Id="rId108" Type="http://schemas.openxmlformats.org/officeDocument/2006/relationships/slide" Target="slides/slide97.xml"/><Relationship Id="rId116" Type="http://schemas.openxmlformats.org/officeDocument/2006/relationships/presProps" Target="presProps.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83" Type="http://schemas.openxmlformats.org/officeDocument/2006/relationships/slide" Target="slides/slide72.xml"/><Relationship Id="rId88" Type="http://schemas.openxmlformats.org/officeDocument/2006/relationships/slide" Target="slides/slide77.xml"/><Relationship Id="rId91" Type="http://schemas.openxmlformats.org/officeDocument/2006/relationships/slide" Target="slides/slide80.xml"/><Relationship Id="rId96" Type="http://schemas.openxmlformats.org/officeDocument/2006/relationships/slide" Target="slides/slide85.xml"/><Relationship Id="rId111" Type="http://schemas.openxmlformats.org/officeDocument/2006/relationships/slide" Target="slides/slide100.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6" Type="http://schemas.openxmlformats.org/officeDocument/2006/relationships/slide" Target="slides/slide95.xml"/><Relationship Id="rId114" Type="http://schemas.openxmlformats.org/officeDocument/2006/relationships/slide" Target="slides/slide103.xml"/><Relationship Id="rId119" Type="http://schemas.openxmlformats.org/officeDocument/2006/relationships/tableStyles" Target="tableStyles.xml"/><Relationship Id="rId10" Type="http://schemas.openxmlformats.org/officeDocument/2006/relationships/slideMaster" Target="slideMasters/slideMaster5.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slide" Target="slides/slide75.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4" Type="http://schemas.openxmlformats.org/officeDocument/2006/relationships/customXml" Target="../customXml/item4.xml"/><Relationship Id="rId9" Type="http://schemas.openxmlformats.org/officeDocument/2006/relationships/slideMaster" Target="slideMasters/slideMaster4.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slide" Target="slides/slide9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7" Type="http://schemas.openxmlformats.org/officeDocument/2006/relationships/slideMaster" Target="slideMasters/slideMaster2.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customXml" Target="../customXml/item2.xml"/><Relationship Id="rId2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213935-1D3B-4F2F-978A-414CF1E1FB8E}" type="doc">
      <dgm:prSet loTypeId="urn:microsoft.com/office/officeart/2008/layout/RadialCluster#1" loCatId="cycle" qsTypeId="urn:microsoft.com/office/officeart/2005/8/quickstyle/3d1" qsCatId="3D" csTypeId="urn:microsoft.com/office/officeart/2005/8/colors/accent0_3" csCatId="mainScheme" phldr="1"/>
      <dgm:spPr/>
      <dgm:t>
        <a:bodyPr/>
        <a:lstStyle/>
        <a:p>
          <a:endParaRPr lang="en-US"/>
        </a:p>
      </dgm:t>
    </dgm:pt>
    <dgm:pt modelId="{E5F30163-AE30-42BA-AA77-1FDAE043B309}">
      <dgm:prSet phldrT="[Text]"/>
      <dgm:spPr/>
      <dgm:t>
        <a:bodyPr/>
        <a:lstStyle/>
        <a:p>
          <a:r>
            <a:rPr lang="en-US" dirty="0" smtClean="0"/>
            <a:t>Reporting Security</a:t>
          </a:r>
          <a:endParaRPr lang="en-US" dirty="0"/>
        </a:p>
      </dgm:t>
    </dgm:pt>
    <dgm:pt modelId="{34D3D4CA-9239-437F-9DF1-E21E8A47BD9E}" type="parTrans" cxnId="{29A598AA-FC6A-475F-B5F3-9017128BB0FA}">
      <dgm:prSet/>
      <dgm:spPr/>
      <dgm:t>
        <a:bodyPr/>
        <a:lstStyle/>
        <a:p>
          <a:endParaRPr lang="en-US"/>
        </a:p>
      </dgm:t>
    </dgm:pt>
    <dgm:pt modelId="{A60B97BD-0282-477E-BBFB-7EF2D3692EC4}" type="sibTrans" cxnId="{29A598AA-FC6A-475F-B5F3-9017128BB0FA}">
      <dgm:prSet/>
      <dgm:spPr/>
      <dgm:t>
        <a:bodyPr/>
        <a:lstStyle/>
        <a:p>
          <a:endParaRPr lang="en-US"/>
        </a:p>
      </dgm:t>
    </dgm:pt>
    <dgm:pt modelId="{0ECD8C86-E0D9-41B1-85A2-995E3770DCF3}">
      <dgm:prSet phldrT="[Text]" custT="1"/>
      <dgm:spPr/>
      <dgm:t>
        <a:bodyPr/>
        <a:lstStyle/>
        <a:p>
          <a:r>
            <a:rPr lang="en-US" sz="1100" dirty="0" smtClean="0"/>
            <a:t>User Access</a:t>
          </a:r>
          <a:endParaRPr lang="en-US" sz="1100" dirty="0"/>
        </a:p>
      </dgm:t>
    </dgm:pt>
    <dgm:pt modelId="{2FA8CCFA-90FC-4236-B159-05EA5F20B190}" type="parTrans" cxnId="{A6BAE4A0-588E-471B-B994-48E86B50ECAA}">
      <dgm:prSet/>
      <dgm:spPr/>
      <dgm:t>
        <a:bodyPr/>
        <a:lstStyle/>
        <a:p>
          <a:endParaRPr lang="en-US"/>
        </a:p>
      </dgm:t>
    </dgm:pt>
    <dgm:pt modelId="{BB744BE1-AD23-42EC-9504-3C9A6B5BBE78}" type="sibTrans" cxnId="{A6BAE4A0-588E-471B-B994-48E86B50ECAA}">
      <dgm:prSet/>
      <dgm:spPr/>
      <dgm:t>
        <a:bodyPr/>
        <a:lstStyle/>
        <a:p>
          <a:endParaRPr lang="en-US"/>
        </a:p>
      </dgm:t>
    </dgm:pt>
    <dgm:pt modelId="{D13638E1-93C5-4326-98FD-A210861FB860}">
      <dgm:prSet phldrT="[Text]"/>
      <dgm:spPr/>
      <dgm:t>
        <a:bodyPr/>
        <a:lstStyle/>
        <a:p>
          <a:r>
            <a:rPr lang="en-US" dirty="0" smtClean="0"/>
            <a:t>Document Access</a:t>
          </a:r>
          <a:endParaRPr lang="en-US" dirty="0"/>
        </a:p>
      </dgm:t>
    </dgm:pt>
    <dgm:pt modelId="{32B5591E-C0AE-41C3-A64D-CEB246F6ADFB}" type="parTrans" cxnId="{DA39CDD5-1BE9-4947-B6EE-A6B4CFDC47B9}">
      <dgm:prSet/>
      <dgm:spPr/>
      <dgm:t>
        <a:bodyPr/>
        <a:lstStyle/>
        <a:p>
          <a:endParaRPr lang="en-US"/>
        </a:p>
      </dgm:t>
    </dgm:pt>
    <dgm:pt modelId="{006274D9-42D4-4833-B37A-A134CF76C02C}" type="sibTrans" cxnId="{DA39CDD5-1BE9-4947-B6EE-A6B4CFDC47B9}">
      <dgm:prSet/>
      <dgm:spPr/>
      <dgm:t>
        <a:bodyPr/>
        <a:lstStyle/>
        <a:p>
          <a:endParaRPr lang="en-US"/>
        </a:p>
      </dgm:t>
    </dgm:pt>
    <dgm:pt modelId="{68DED1BF-1C6A-489B-847C-3DB212209D95}">
      <dgm:prSet phldrT="[Text]" custT="1"/>
      <dgm:spPr/>
      <dgm:t>
        <a:bodyPr/>
        <a:lstStyle/>
        <a:p>
          <a:r>
            <a:rPr lang="en-US" sz="1100" dirty="0" smtClean="0"/>
            <a:t>Data Access</a:t>
          </a:r>
          <a:endParaRPr lang="en-US" sz="1100" dirty="0"/>
        </a:p>
      </dgm:t>
    </dgm:pt>
    <dgm:pt modelId="{02702B5E-FA4F-458A-A368-4142B6F7977D}" type="parTrans" cxnId="{C047BFF7-C28D-4CED-BF92-EF2497B72392}">
      <dgm:prSet/>
      <dgm:spPr/>
      <dgm:t>
        <a:bodyPr/>
        <a:lstStyle/>
        <a:p>
          <a:endParaRPr lang="en-US"/>
        </a:p>
      </dgm:t>
    </dgm:pt>
    <dgm:pt modelId="{4B9E47B1-062B-4B88-A363-151493CE3BF1}" type="sibTrans" cxnId="{C047BFF7-C28D-4CED-BF92-EF2497B72392}">
      <dgm:prSet/>
      <dgm:spPr/>
      <dgm:t>
        <a:bodyPr/>
        <a:lstStyle/>
        <a:p>
          <a:endParaRPr lang="en-US"/>
        </a:p>
      </dgm:t>
    </dgm:pt>
    <dgm:pt modelId="{630AC00C-4E12-4DB3-AC25-CB121E09F904}" type="pres">
      <dgm:prSet presAssocID="{60213935-1D3B-4F2F-978A-414CF1E1FB8E}" presName="Name0" presStyleCnt="0">
        <dgm:presLayoutVars>
          <dgm:chMax val="1"/>
          <dgm:chPref val="1"/>
          <dgm:dir/>
          <dgm:animOne val="branch"/>
          <dgm:animLvl val="lvl"/>
        </dgm:presLayoutVars>
      </dgm:prSet>
      <dgm:spPr/>
      <dgm:t>
        <a:bodyPr/>
        <a:lstStyle/>
        <a:p>
          <a:endParaRPr lang="en-US"/>
        </a:p>
      </dgm:t>
    </dgm:pt>
    <dgm:pt modelId="{C5CC0A50-93A7-4052-86AD-9904DC1A1664}" type="pres">
      <dgm:prSet presAssocID="{E5F30163-AE30-42BA-AA77-1FDAE043B309}" presName="singleCycle" presStyleCnt="0"/>
      <dgm:spPr/>
    </dgm:pt>
    <dgm:pt modelId="{CB2783BC-B108-4174-948B-DB2850D0E7F6}" type="pres">
      <dgm:prSet presAssocID="{E5F30163-AE30-42BA-AA77-1FDAE043B309}" presName="singleCenter" presStyleLbl="node1" presStyleIdx="0" presStyleCnt="4">
        <dgm:presLayoutVars>
          <dgm:chMax val="7"/>
          <dgm:chPref val="7"/>
        </dgm:presLayoutVars>
      </dgm:prSet>
      <dgm:spPr/>
      <dgm:t>
        <a:bodyPr/>
        <a:lstStyle/>
        <a:p>
          <a:endParaRPr lang="en-US"/>
        </a:p>
      </dgm:t>
    </dgm:pt>
    <dgm:pt modelId="{D1DEAE7D-B13E-4EFD-AFF0-91187CB9C292}" type="pres">
      <dgm:prSet presAssocID="{2FA8CCFA-90FC-4236-B159-05EA5F20B190}" presName="Name56" presStyleLbl="parChTrans1D2" presStyleIdx="0" presStyleCnt="3"/>
      <dgm:spPr/>
      <dgm:t>
        <a:bodyPr/>
        <a:lstStyle/>
        <a:p>
          <a:endParaRPr lang="en-US"/>
        </a:p>
      </dgm:t>
    </dgm:pt>
    <dgm:pt modelId="{BDE4698E-A22F-4A90-8B1F-7F5C44D2394F}" type="pres">
      <dgm:prSet presAssocID="{0ECD8C86-E0D9-41B1-85A2-995E3770DCF3}" presName="text0" presStyleLbl="node1" presStyleIdx="1" presStyleCnt="4">
        <dgm:presLayoutVars>
          <dgm:bulletEnabled val="1"/>
        </dgm:presLayoutVars>
      </dgm:prSet>
      <dgm:spPr/>
      <dgm:t>
        <a:bodyPr/>
        <a:lstStyle/>
        <a:p>
          <a:endParaRPr lang="en-US"/>
        </a:p>
      </dgm:t>
    </dgm:pt>
    <dgm:pt modelId="{E42B2758-D464-47D1-8966-AF6535CDD648}" type="pres">
      <dgm:prSet presAssocID="{32B5591E-C0AE-41C3-A64D-CEB246F6ADFB}" presName="Name56" presStyleLbl="parChTrans1D2" presStyleIdx="1" presStyleCnt="3"/>
      <dgm:spPr/>
      <dgm:t>
        <a:bodyPr/>
        <a:lstStyle/>
        <a:p>
          <a:endParaRPr lang="en-US"/>
        </a:p>
      </dgm:t>
    </dgm:pt>
    <dgm:pt modelId="{11A9604E-759E-4788-9E28-807297D9058C}" type="pres">
      <dgm:prSet presAssocID="{D13638E1-93C5-4326-98FD-A210861FB860}" presName="text0" presStyleLbl="node1" presStyleIdx="2" presStyleCnt="4" custRadScaleRad="142928" custRadScaleInc="-9521">
        <dgm:presLayoutVars>
          <dgm:bulletEnabled val="1"/>
        </dgm:presLayoutVars>
      </dgm:prSet>
      <dgm:spPr/>
      <dgm:t>
        <a:bodyPr/>
        <a:lstStyle/>
        <a:p>
          <a:endParaRPr lang="en-US"/>
        </a:p>
      </dgm:t>
    </dgm:pt>
    <dgm:pt modelId="{66C18F96-FAFE-49E2-8CD7-83AB4C0C54B4}" type="pres">
      <dgm:prSet presAssocID="{02702B5E-FA4F-458A-A368-4142B6F7977D}" presName="Name56" presStyleLbl="parChTrans1D2" presStyleIdx="2" presStyleCnt="3"/>
      <dgm:spPr/>
      <dgm:t>
        <a:bodyPr/>
        <a:lstStyle/>
        <a:p>
          <a:endParaRPr lang="en-US"/>
        </a:p>
      </dgm:t>
    </dgm:pt>
    <dgm:pt modelId="{D73B6C41-F0D4-4E38-AB20-A0354B92DE19}" type="pres">
      <dgm:prSet presAssocID="{68DED1BF-1C6A-489B-847C-3DB212209D95}" presName="text0" presStyleLbl="node1" presStyleIdx="3" presStyleCnt="4" custRadScaleRad="124650" custRadScaleInc="3100">
        <dgm:presLayoutVars>
          <dgm:bulletEnabled val="1"/>
        </dgm:presLayoutVars>
      </dgm:prSet>
      <dgm:spPr/>
      <dgm:t>
        <a:bodyPr/>
        <a:lstStyle/>
        <a:p>
          <a:endParaRPr lang="en-US"/>
        </a:p>
      </dgm:t>
    </dgm:pt>
  </dgm:ptLst>
  <dgm:cxnLst>
    <dgm:cxn modelId="{F20CF10C-EA73-4E8D-9D21-77F60B763AE0}" type="presOf" srcId="{32B5591E-C0AE-41C3-A64D-CEB246F6ADFB}" destId="{E42B2758-D464-47D1-8966-AF6535CDD648}" srcOrd="0" destOrd="0" presId="urn:microsoft.com/office/officeart/2008/layout/RadialCluster#1"/>
    <dgm:cxn modelId="{E4986287-1D4C-465B-9305-47A9F04EB733}" type="presOf" srcId="{D13638E1-93C5-4326-98FD-A210861FB860}" destId="{11A9604E-759E-4788-9E28-807297D9058C}" srcOrd="0" destOrd="0" presId="urn:microsoft.com/office/officeart/2008/layout/RadialCluster#1"/>
    <dgm:cxn modelId="{21BD767C-063B-4407-AC4D-A95D315E1410}" type="presOf" srcId="{0ECD8C86-E0D9-41B1-85A2-995E3770DCF3}" destId="{BDE4698E-A22F-4A90-8B1F-7F5C44D2394F}" srcOrd="0" destOrd="0" presId="urn:microsoft.com/office/officeart/2008/layout/RadialCluster#1"/>
    <dgm:cxn modelId="{A6BAE4A0-588E-471B-B994-48E86B50ECAA}" srcId="{E5F30163-AE30-42BA-AA77-1FDAE043B309}" destId="{0ECD8C86-E0D9-41B1-85A2-995E3770DCF3}" srcOrd="0" destOrd="0" parTransId="{2FA8CCFA-90FC-4236-B159-05EA5F20B190}" sibTransId="{BB744BE1-AD23-42EC-9504-3C9A6B5BBE78}"/>
    <dgm:cxn modelId="{A168CAE6-B4BF-403B-A8DC-E6CE1A1E0A73}" type="presOf" srcId="{68DED1BF-1C6A-489B-847C-3DB212209D95}" destId="{D73B6C41-F0D4-4E38-AB20-A0354B92DE19}" srcOrd="0" destOrd="0" presId="urn:microsoft.com/office/officeart/2008/layout/RadialCluster#1"/>
    <dgm:cxn modelId="{F488041C-80D1-41EE-9E7F-29DF9A6BCB82}" type="presOf" srcId="{2FA8CCFA-90FC-4236-B159-05EA5F20B190}" destId="{D1DEAE7D-B13E-4EFD-AFF0-91187CB9C292}" srcOrd="0" destOrd="0" presId="urn:microsoft.com/office/officeart/2008/layout/RadialCluster#1"/>
    <dgm:cxn modelId="{29A598AA-FC6A-475F-B5F3-9017128BB0FA}" srcId="{60213935-1D3B-4F2F-978A-414CF1E1FB8E}" destId="{E5F30163-AE30-42BA-AA77-1FDAE043B309}" srcOrd="0" destOrd="0" parTransId="{34D3D4CA-9239-437F-9DF1-E21E8A47BD9E}" sibTransId="{A60B97BD-0282-477E-BBFB-7EF2D3692EC4}"/>
    <dgm:cxn modelId="{5F0F6D9B-C676-4315-A9CB-6552773A4C67}" type="presOf" srcId="{E5F30163-AE30-42BA-AA77-1FDAE043B309}" destId="{CB2783BC-B108-4174-948B-DB2850D0E7F6}" srcOrd="0" destOrd="0" presId="urn:microsoft.com/office/officeart/2008/layout/RadialCluster#1"/>
    <dgm:cxn modelId="{DA39CDD5-1BE9-4947-B6EE-A6B4CFDC47B9}" srcId="{E5F30163-AE30-42BA-AA77-1FDAE043B309}" destId="{D13638E1-93C5-4326-98FD-A210861FB860}" srcOrd="1" destOrd="0" parTransId="{32B5591E-C0AE-41C3-A64D-CEB246F6ADFB}" sibTransId="{006274D9-42D4-4833-B37A-A134CF76C02C}"/>
    <dgm:cxn modelId="{C047BFF7-C28D-4CED-BF92-EF2497B72392}" srcId="{E5F30163-AE30-42BA-AA77-1FDAE043B309}" destId="{68DED1BF-1C6A-489B-847C-3DB212209D95}" srcOrd="2" destOrd="0" parTransId="{02702B5E-FA4F-458A-A368-4142B6F7977D}" sibTransId="{4B9E47B1-062B-4B88-A363-151493CE3BF1}"/>
    <dgm:cxn modelId="{D5BFDE15-693E-400D-B4D4-03DE56C1D038}" type="presOf" srcId="{60213935-1D3B-4F2F-978A-414CF1E1FB8E}" destId="{630AC00C-4E12-4DB3-AC25-CB121E09F904}" srcOrd="0" destOrd="0" presId="urn:microsoft.com/office/officeart/2008/layout/RadialCluster#1"/>
    <dgm:cxn modelId="{8A580E9C-EE94-442B-93E5-B3B7C84558A0}" type="presOf" srcId="{02702B5E-FA4F-458A-A368-4142B6F7977D}" destId="{66C18F96-FAFE-49E2-8CD7-83AB4C0C54B4}" srcOrd="0" destOrd="0" presId="urn:microsoft.com/office/officeart/2008/layout/RadialCluster#1"/>
    <dgm:cxn modelId="{05DCCBF1-B67C-4D63-BBE5-A0E00D0B9C7A}" type="presParOf" srcId="{630AC00C-4E12-4DB3-AC25-CB121E09F904}" destId="{C5CC0A50-93A7-4052-86AD-9904DC1A1664}" srcOrd="0" destOrd="0" presId="urn:microsoft.com/office/officeart/2008/layout/RadialCluster#1"/>
    <dgm:cxn modelId="{3F87EBD2-A2A4-4254-9AFA-468C3F6FF585}" type="presParOf" srcId="{C5CC0A50-93A7-4052-86AD-9904DC1A1664}" destId="{CB2783BC-B108-4174-948B-DB2850D0E7F6}" srcOrd="0" destOrd="0" presId="urn:microsoft.com/office/officeart/2008/layout/RadialCluster#1"/>
    <dgm:cxn modelId="{A02B4541-00F6-4B7E-90B3-838334A70293}" type="presParOf" srcId="{C5CC0A50-93A7-4052-86AD-9904DC1A1664}" destId="{D1DEAE7D-B13E-4EFD-AFF0-91187CB9C292}" srcOrd="1" destOrd="0" presId="urn:microsoft.com/office/officeart/2008/layout/RadialCluster#1"/>
    <dgm:cxn modelId="{D87C5A06-24A3-47CF-9216-C6F72F164F15}" type="presParOf" srcId="{C5CC0A50-93A7-4052-86AD-9904DC1A1664}" destId="{BDE4698E-A22F-4A90-8B1F-7F5C44D2394F}" srcOrd="2" destOrd="0" presId="urn:microsoft.com/office/officeart/2008/layout/RadialCluster#1"/>
    <dgm:cxn modelId="{00411B01-8757-4DA9-BA4C-F4B3D6BA87BA}" type="presParOf" srcId="{C5CC0A50-93A7-4052-86AD-9904DC1A1664}" destId="{E42B2758-D464-47D1-8966-AF6535CDD648}" srcOrd="3" destOrd="0" presId="urn:microsoft.com/office/officeart/2008/layout/RadialCluster#1"/>
    <dgm:cxn modelId="{2304A810-6F99-40A6-B178-AB60C93287E4}" type="presParOf" srcId="{C5CC0A50-93A7-4052-86AD-9904DC1A1664}" destId="{11A9604E-759E-4788-9E28-807297D9058C}" srcOrd="4" destOrd="0" presId="urn:microsoft.com/office/officeart/2008/layout/RadialCluster#1"/>
    <dgm:cxn modelId="{F532DDA2-1B8B-445F-AAE8-45E0DADCF371}" type="presParOf" srcId="{C5CC0A50-93A7-4052-86AD-9904DC1A1664}" destId="{66C18F96-FAFE-49E2-8CD7-83AB4C0C54B4}" srcOrd="5" destOrd="0" presId="urn:microsoft.com/office/officeart/2008/layout/RadialCluster#1"/>
    <dgm:cxn modelId="{3640EC7C-58EF-4484-9A79-60068052469D}" type="presParOf" srcId="{C5CC0A50-93A7-4052-86AD-9904DC1A1664}" destId="{D73B6C41-F0D4-4E38-AB20-A0354B92DE19}" srcOrd="6" destOrd="0" presId="urn:microsoft.com/office/officeart/2008/layout/RadialCluste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2783BC-B108-4174-948B-DB2850D0E7F6}">
      <dsp:nvSpPr>
        <dsp:cNvPr id="0" name=""/>
        <dsp:cNvSpPr/>
      </dsp:nvSpPr>
      <dsp:spPr>
        <a:xfrm>
          <a:off x="2128065" y="1907879"/>
          <a:ext cx="1230269" cy="1230269"/>
        </a:xfrm>
        <a:prstGeom prst="roundRect">
          <a:avLst/>
        </a:prstGeom>
        <a:gradFill rotWithShape="0">
          <a:gsLst>
            <a:gs pos="0">
              <a:schemeClr val="dk2">
                <a:hueOff val="0"/>
                <a:satOff val="0"/>
                <a:lumOff val="0"/>
                <a:alphaOff val="0"/>
                <a:shade val="58000"/>
                <a:satMod val="150000"/>
              </a:schemeClr>
            </a:gs>
            <a:gs pos="72000">
              <a:schemeClr val="dk2">
                <a:hueOff val="0"/>
                <a:satOff val="0"/>
                <a:lumOff val="0"/>
                <a:alphaOff val="0"/>
                <a:tint val="90000"/>
                <a:satMod val="135000"/>
              </a:schemeClr>
            </a:gs>
            <a:gs pos="100000">
              <a:schemeClr val="dk2">
                <a:hueOff val="0"/>
                <a:satOff val="0"/>
                <a:lumOff val="0"/>
                <a:alphaOff val="0"/>
                <a:tint val="80000"/>
                <a:satMod val="155000"/>
              </a:schemeClr>
            </a:gs>
          </a:gsLst>
          <a:lin ang="16200000" scaled="0"/>
        </a:gradFill>
        <a:ln>
          <a:noFill/>
        </a:ln>
        <a:effectLst>
          <a:outerShdw blurRad="50800" dist="38100" dir="5400000" rotWithShape="0">
            <a:srgbClr xmlns:mc="http://schemas.openxmlformats.org/markup-compatibility/2006" xmlns:a14="http://schemas.microsoft.com/office/drawing/2010/main" val="000000" mc:Ignorable="">
              <a:alpha val="43137"/>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smtClean="0"/>
            <a:t>Reporting Security</a:t>
          </a:r>
          <a:endParaRPr lang="en-US" sz="1800" kern="1200" dirty="0"/>
        </a:p>
      </dsp:txBody>
      <dsp:txXfrm>
        <a:off x="2188122" y="1967936"/>
        <a:ext cx="1110155" cy="1110155"/>
      </dsp:txXfrm>
    </dsp:sp>
    <dsp:sp modelId="{D1DEAE7D-B13E-4EFD-AFF0-91187CB9C292}">
      <dsp:nvSpPr>
        <dsp:cNvPr id="0" name=""/>
        <dsp:cNvSpPr/>
      </dsp:nvSpPr>
      <dsp:spPr>
        <a:xfrm rot="16200000">
          <a:off x="2311708" y="1476387"/>
          <a:ext cx="862982" cy="0"/>
        </a:xfrm>
        <a:custGeom>
          <a:avLst/>
          <a:gdLst/>
          <a:ahLst/>
          <a:cxnLst/>
          <a:rect l="0" t="0" r="0" b="0"/>
          <a:pathLst>
            <a:path>
              <a:moveTo>
                <a:pt x="0" y="0"/>
              </a:moveTo>
              <a:lnTo>
                <a:pt x="862982" y="0"/>
              </a:lnTo>
            </a:path>
          </a:pathLst>
        </a:custGeom>
        <a:noFill/>
        <a:ln w="38100" cap="flat" cmpd="sng" algn="ctr">
          <a:solidFill>
            <a:schemeClr val="dk2">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BDE4698E-A22F-4A90-8B1F-7F5C44D2394F}">
      <dsp:nvSpPr>
        <dsp:cNvPr id="0" name=""/>
        <dsp:cNvSpPr/>
      </dsp:nvSpPr>
      <dsp:spPr>
        <a:xfrm>
          <a:off x="2331059" y="220615"/>
          <a:ext cx="824280" cy="824280"/>
        </a:xfrm>
        <a:prstGeom prst="roundRect">
          <a:avLst/>
        </a:prstGeom>
        <a:gradFill rotWithShape="0">
          <a:gsLst>
            <a:gs pos="0">
              <a:schemeClr val="dk2">
                <a:hueOff val="0"/>
                <a:satOff val="0"/>
                <a:lumOff val="0"/>
                <a:alphaOff val="0"/>
                <a:shade val="58000"/>
                <a:satMod val="150000"/>
              </a:schemeClr>
            </a:gs>
            <a:gs pos="72000">
              <a:schemeClr val="dk2">
                <a:hueOff val="0"/>
                <a:satOff val="0"/>
                <a:lumOff val="0"/>
                <a:alphaOff val="0"/>
                <a:tint val="90000"/>
                <a:satMod val="135000"/>
              </a:schemeClr>
            </a:gs>
            <a:gs pos="100000">
              <a:schemeClr val="dk2">
                <a:hueOff val="0"/>
                <a:satOff val="0"/>
                <a:lumOff val="0"/>
                <a:alphaOff val="0"/>
                <a:tint val="80000"/>
                <a:satMod val="155000"/>
              </a:schemeClr>
            </a:gs>
          </a:gsLst>
          <a:lin ang="16200000" scaled="0"/>
        </a:gradFill>
        <a:ln>
          <a:noFill/>
        </a:ln>
        <a:effectLst>
          <a:outerShdw blurRad="50800" dist="38100" dir="5400000" rotWithShape="0">
            <a:srgbClr xmlns:mc="http://schemas.openxmlformats.org/markup-compatibility/2006" xmlns:a14="http://schemas.microsoft.com/office/drawing/2010/main" val="000000" mc:Ignorable="">
              <a:alpha val="43137"/>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lvl="0" algn="ctr" defTabSz="488950">
            <a:lnSpc>
              <a:spcPct val="90000"/>
            </a:lnSpc>
            <a:spcBef>
              <a:spcPct val="0"/>
            </a:spcBef>
            <a:spcAft>
              <a:spcPct val="35000"/>
            </a:spcAft>
          </a:pPr>
          <a:r>
            <a:rPr lang="en-US" sz="1100" kern="1200" dirty="0" smtClean="0"/>
            <a:t>User Access</a:t>
          </a:r>
          <a:endParaRPr lang="en-US" sz="1100" kern="1200" dirty="0"/>
        </a:p>
      </dsp:txBody>
      <dsp:txXfrm>
        <a:off x="2371297" y="260853"/>
        <a:ext cx="743804" cy="743804"/>
      </dsp:txXfrm>
    </dsp:sp>
    <dsp:sp modelId="{E42B2758-D464-47D1-8966-AF6535CDD648}">
      <dsp:nvSpPr>
        <dsp:cNvPr id="0" name=""/>
        <dsp:cNvSpPr/>
      </dsp:nvSpPr>
      <dsp:spPr>
        <a:xfrm rot="1529269">
          <a:off x="3288050" y="3127024"/>
          <a:ext cx="1444353" cy="0"/>
        </a:xfrm>
        <a:custGeom>
          <a:avLst/>
          <a:gdLst/>
          <a:ahLst/>
          <a:cxnLst/>
          <a:rect l="0" t="0" r="0" b="0"/>
          <a:pathLst>
            <a:path>
              <a:moveTo>
                <a:pt x="0" y="0"/>
              </a:moveTo>
              <a:lnTo>
                <a:pt x="1444353" y="0"/>
              </a:lnTo>
            </a:path>
          </a:pathLst>
        </a:custGeom>
        <a:noFill/>
        <a:ln w="38100" cap="flat" cmpd="sng" algn="ctr">
          <a:solidFill>
            <a:schemeClr val="dk2">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11A9604E-759E-4788-9E28-807297D9058C}">
      <dsp:nvSpPr>
        <dsp:cNvPr id="0" name=""/>
        <dsp:cNvSpPr/>
      </dsp:nvSpPr>
      <dsp:spPr>
        <a:xfrm>
          <a:off x="4662119" y="3222123"/>
          <a:ext cx="824280" cy="824280"/>
        </a:xfrm>
        <a:prstGeom prst="roundRect">
          <a:avLst/>
        </a:prstGeom>
        <a:gradFill rotWithShape="0">
          <a:gsLst>
            <a:gs pos="0">
              <a:schemeClr val="dk2">
                <a:hueOff val="0"/>
                <a:satOff val="0"/>
                <a:lumOff val="0"/>
                <a:alphaOff val="0"/>
                <a:shade val="58000"/>
                <a:satMod val="150000"/>
              </a:schemeClr>
            </a:gs>
            <a:gs pos="72000">
              <a:schemeClr val="dk2">
                <a:hueOff val="0"/>
                <a:satOff val="0"/>
                <a:lumOff val="0"/>
                <a:alphaOff val="0"/>
                <a:tint val="90000"/>
                <a:satMod val="135000"/>
              </a:schemeClr>
            </a:gs>
            <a:gs pos="100000">
              <a:schemeClr val="dk2">
                <a:hueOff val="0"/>
                <a:satOff val="0"/>
                <a:lumOff val="0"/>
                <a:alphaOff val="0"/>
                <a:tint val="80000"/>
                <a:satMod val="155000"/>
              </a:schemeClr>
            </a:gs>
          </a:gsLst>
          <a:lin ang="16200000" scaled="0"/>
        </a:gradFill>
        <a:ln>
          <a:noFill/>
        </a:ln>
        <a:effectLst>
          <a:outerShdw blurRad="50800" dist="38100" dir="5400000" rotWithShape="0">
            <a:srgbClr xmlns:mc="http://schemas.openxmlformats.org/markup-compatibility/2006" xmlns:a14="http://schemas.microsoft.com/office/drawing/2010/main" val="000000" mc:Ignorable="">
              <a:alpha val="43137"/>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lvl="0" algn="ctr" defTabSz="488950">
            <a:lnSpc>
              <a:spcPct val="90000"/>
            </a:lnSpc>
            <a:spcBef>
              <a:spcPct val="0"/>
            </a:spcBef>
            <a:spcAft>
              <a:spcPct val="35000"/>
            </a:spcAft>
          </a:pPr>
          <a:r>
            <a:rPr lang="en-US" sz="1100" kern="1200" dirty="0" smtClean="0"/>
            <a:t>Document Access</a:t>
          </a:r>
          <a:endParaRPr lang="en-US" sz="1100" kern="1200" dirty="0"/>
        </a:p>
      </dsp:txBody>
      <dsp:txXfrm>
        <a:off x="4702357" y="3262361"/>
        <a:ext cx="743804" cy="743804"/>
      </dsp:txXfrm>
    </dsp:sp>
    <dsp:sp modelId="{66C18F96-FAFE-49E2-8CD7-83AB4C0C54B4}">
      <dsp:nvSpPr>
        <dsp:cNvPr id="0" name=""/>
        <dsp:cNvSpPr/>
      </dsp:nvSpPr>
      <dsp:spPr>
        <a:xfrm rot="9111600">
          <a:off x="1007239" y="3132925"/>
          <a:ext cx="1191228" cy="0"/>
        </a:xfrm>
        <a:custGeom>
          <a:avLst/>
          <a:gdLst/>
          <a:ahLst/>
          <a:cxnLst/>
          <a:rect l="0" t="0" r="0" b="0"/>
          <a:pathLst>
            <a:path>
              <a:moveTo>
                <a:pt x="0" y="0"/>
              </a:moveTo>
              <a:lnTo>
                <a:pt x="1191228" y="0"/>
              </a:lnTo>
            </a:path>
          </a:pathLst>
        </a:custGeom>
        <a:noFill/>
        <a:ln w="38100" cap="flat" cmpd="sng" algn="ctr">
          <a:solidFill>
            <a:schemeClr val="dk2">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D73B6C41-F0D4-4E38-AB20-A0354B92DE19}">
      <dsp:nvSpPr>
        <dsp:cNvPr id="0" name=""/>
        <dsp:cNvSpPr/>
      </dsp:nvSpPr>
      <dsp:spPr>
        <a:xfrm>
          <a:off x="253361" y="3222125"/>
          <a:ext cx="824280" cy="824280"/>
        </a:xfrm>
        <a:prstGeom prst="roundRect">
          <a:avLst/>
        </a:prstGeom>
        <a:gradFill rotWithShape="0">
          <a:gsLst>
            <a:gs pos="0">
              <a:schemeClr val="dk2">
                <a:hueOff val="0"/>
                <a:satOff val="0"/>
                <a:lumOff val="0"/>
                <a:alphaOff val="0"/>
                <a:shade val="58000"/>
                <a:satMod val="150000"/>
              </a:schemeClr>
            </a:gs>
            <a:gs pos="72000">
              <a:schemeClr val="dk2">
                <a:hueOff val="0"/>
                <a:satOff val="0"/>
                <a:lumOff val="0"/>
                <a:alphaOff val="0"/>
                <a:tint val="90000"/>
                <a:satMod val="135000"/>
              </a:schemeClr>
            </a:gs>
            <a:gs pos="100000">
              <a:schemeClr val="dk2">
                <a:hueOff val="0"/>
                <a:satOff val="0"/>
                <a:lumOff val="0"/>
                <a:alphaOff val="0"/>
                <a:tint val="80000"/>
                <a:satMod val="155000"/>
              </a:schemeClr>
            </a:gs>
          </a:gsLst>
          <a:lin ang="16200000" scaled="0"/>
        </a:gradFill>
        <a:ln>
          <a:noFill/>
        </a:ln>
        <a:effectLst>
          <a:outerShdw blurRad="50800" dist="38100" dir="5400000" rotWithShape="0">
            <a:srgbClr xmlns:mc="http://schemas.openxmlformats.org/markup-compatibility/2006" xmlns:a14="http://schemas.microsoft.com/office/drawing/2010/main" val="000000" mc:Ignorable="">
              <a:alpha val="43137"/>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lvl="0" algn="ctr" defTabSz="488950">
            <a:lnSpc>
              <a:spcPct val="90000"/>
            </a:lnSpc>
            <a:spcBef>
              <a:spcPct val="0"/>
            </a:spcBef>
            <a:spcAft>
              <a:spcPct val="35000"/>
            </a:spcAft>
          </a:pPr>
          <a:r>
            <a:rPr lang="en-US" sz="1100" kern="1200" dirty="0" smtClean="0"/>
            <a:t>Data Access</a:t>
          </a:r>
          <a:endParaRPr lang="en-US" sz="1100" kern="1200" dirty="0"/>
        </a:p>
      </dsp:txBody>
      <dsp:txXfrm>
        <a:off x="293599" y="3262363"/>
        <a:ext cx="743804" cy="743804"/>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1">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59C535-FF96-4A76-8535-87E2C1A4231F}" type="datetimeFigureOut">
              <a:rPr lang="en-US" smtClean="0"/>
              <a:pPr/>
              <a:t>11/18/2009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622DBAE-4DF9-425C-962F-4ECF85FB5F3C}" type="slidenum">
              <a:rPr lang="en-US" smtClean="0"/>
              <a:pPr/>
              <a:t>‹#›</a:t>
            </a:fld>
            <a:endParaRPr lang="en-US"/>
          </a:p>
        </p:txBody>
      </p:sp>
    </p:spTree>
    <p:extLst>
      <p:ext uri="{BB962C8B-B14F-4D97-AF65-F5344CB8AC3E}">
        <p14:creationId xmlns:p14="http://schemas.microsoft.com/office/powerpoint/2010/main" val="1234017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fld id="{6A093616-79FC-4840-B59F-44A5BC9A8A71}" type="datetime1">
              <a:rPr lang="en-US" smtClean="0"/>
              <a:pPr/>
              <a:t>11/18/2009</a:t>
            </a:fld>
            <a:endParaRPr lang="en-US" dirty="0"/>
          </a:p>
        </p:txBody>
      </p:sp>
      <p:sp>
        <p:nvSpPr>
          <p:cNvPr id="9" name="Slide Number Placeholder 8"/>
          <p:cNvSpPr>
            <a:spLocks noGrp="1"/>
          </p:cNvSpPr>
          <p:nvPr>
            <p:ph type="sldNum" sz="quarter" idx="11"/>
          </p:nvPr>
        </p:nvSpPr>
        <p:spPr/>
        <p:txBody>
          <a:bodyPr/>
          <a:lstStyle/>
          <a:p>
            <a:fld id="{8B263312-38AA-4E1E-B2B5-0F8F122B24FE}" type="slidenum">
              <a:rPr lang="en-US" smtClean="0"/>
              <a:pPr/>
              <a:t>1</a:t>
            </a:fld>
            <a:endParaRPr lang="en-US" dirty="0"/>
          </a:p>
        </p:txBody>
      </p:sp>
      <p:sp>
        <p:nvSpPr>
          <p:cNvPr id="10" name="Footer Placeholder 9"/>
          <p:cNvSpPr>
            <a:spLocks noGrp="1"/>
          </p:cNvSpPr>
          <p:nvPr>
            <p:ph type="ftr" sz="quarter" idx="12"/>
          </p:nvPr>
        </p:nvSpPr>
        <p:spPr/>
        <p:txBody>
          <a:bodyPr/>
          <a:lstStyle/>
          <a:p>
            <a:r>
              <a:rPr lang="en-US" smtClean="0">
                <a:solidFill>
                  <a:srgbClr xmlns:mc="http://schemas.openxmlformats.org/markup-compatibility/2006" xmlns:a14="http://schemas.microsoft.com/office/drawing/2010/main" val="000000" mc:Ignorable=""/>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10/main" val="000000" mc:Ignorable=""/>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10/main" val="000000" mc:Ignorable=""/>
                </a:solidFill>
                <a:latin typeface="Segoe UI" pitchFamily="34" charset="0"/>
              </a:rPr>
            </a:br>
            <a:r>
              <a:rPr lang="en-US" smtClean="0">
                <a:solidFill>
                  <a:srgbClr xmlns:mc="http://schemas.openxmlformats.org/markup-compatibility/2006" xmlns:a14="http://schemas.microsoft.com/office/drawing/2010/main" val="000000" mc:Ignorable=""/>
                </a:solidFill>
                <a:latin typeface="Segoe UI" pitchFamily="34" charset="0"/>
              </a:rPr>
              <a:t>MICROSOFT MAKES NO WARRANTIES, EXPRESS, IMPLIED OR STATUTORY, AS TO THE INFORMATION IN THIS PRESENTATION.</a:t>
            </a:r>
            <a:endParaRPr lang="en-US" dirty="0" smtClean="0">
              <a:solidFill>
                <a:srgbClr xmlns:mc="http://schemas.openxmlformats.org/markup-compatibility/2006" xmlns:a14="http://schemas.microsoft.com/office/drawing/2010/main" val="000000" mc:Ignorable=""/>
              </a:solidFill>
              <a:latin typeface="Segoe UI" pitchFamily="34" charset="0"/>
            </a:endParaRPr>
          </a:p>
        </p:txBody>
      </p:sp>
      <p:sp>
        <p:nvSpPr>
          <p:cNvPr id="11" name="Header Placeholder 10"/>
          <p:cNvSpPr>
            <a:spLocks noGrp="1"/>
          </p:cNvSpPr>
          <p:nvPr>
            <p:ph type="hdr" sz="quarter" idx="13"/>
          </p:nvPr>
        </p:nvSpPr>
        <p:spPr/>
        <p:txBody>
          <a:bodyPr/>
          <a:lstStyle/>
          <a:p>
            <a:r>
              <a:rPr lang="en-US" smtClean="0"/>
              <a:t>Microsoft SharePoint Server 2010 Ignite!</a:t>
            </a: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RDB = Reporting Database</a:t>
            </a:r>
            <a:endParaRPr lang="en-US" dirty="0"/>
          </a:p>
        </p:txBody>
      </p:sp>
      <p:sp>
        <p:nvSpPr>
          <p:cNvPr id="4" name="Slide Number Placeholder 3"/>
          <p:cNvSpPr>
            <a:spLocks noGrp="1"/>
          </p:cNvSpPr>
          <p:nvPr>
            <p:ph type="sldNum" sz="quarter" idx="10"/>
          </p:nvPr>
        </p:nvSpPr>
        <p:spPr/>
        <p:txBody>
          <a:bodyPr/>
          <a:lstStyle/>
          <a:p>
            <a:fld id="{7622DBAE-4DF9-425C-962F-4ECF85FB5F3C}" type="slidenum">
              <a:rPr lang="en-US" smtClean="0"/>
              <a:pPr/>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22DBAE-4DF9-425C-962F-4ECF85FB5F3C}" type="slidenum">
              <a:rPr lang="en-US" smtClean="0"/>
              <a:pPr/>
              <a:t>18</a:t>
            </a:fld>
            <a:endParaRPr lang="en-US"/>
          </a:p>
        </p:txBody>
      </p:sp>
    </p:spTree>
    <p:extLst>
      <p:ext uri="{BB962C8B-B14F-4D97-AF65-F5344CB8AC3E}">
        <p14:creationId xmlns:p14="http://schemas.microsoft.com/office/powerpoint/2010/main" val="40185860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t>Microsoft SharePoint Conference 2009</a:t>
            </a:r>
            <a:endParaRPr lang="en-US" dirty="0"/>
          </a:p>
        </p:txBody>
      </p:sp>
      <p:sp>
        <p:nvSpPr>
          <p:cNvPr id="5" name="Date Placeholder 4"/>
          <p:cNvSpPr>
            <a:spLocks noGrp="1"/>
          </p:cNvSpPr>
          <p:nvPr>
            <p:ph type="dt" idx="11"/>
          </p:nvPr>
        </p:nvSpPr>
        <p:spPr/>
        <p:txBody>
          <a:bodyPr/>
          <a:lstStyle/>
          <a:p>
            <a:fld id="{DCD61D9F-3A38-4F7B-911E-2D9112DD6714}" type="datetime1">
              <a:rPr lang="en-US" smtClean="0"/>
              <a:pPr/>
              <a:t>11/18/2009</a:t>
            </a:fld>
            <a:endParaRPr lang="en-US" dirty="0"/>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10/main" val="000000" mc:Ignorable=""/>
                </a:solidFill>
              </a:rPr>
              <a:t>© 2009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10/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10/main" val="000000" mc:Ignorable=""/>
                </a:solidFill>
              </a:rPr>
            </a:br>
            <a:r>
              <a:rPr lang="en-US" smtClean="0">
                <a:solidFill>
                  <a:srgbClr xmlns:mc="http://schemas.openxmlformats.org/markup-compatibility/2006" xmlns:a14="http://schemas.microsoft.com/office/drawing/2010/main" val="000000" mc:Ignorable=""/>
                </a:solidFill>
              </a:rPr>
              <a:t>MICROSOFT MAKES NO WARRANTIES, EXPRESS, IMPLIED OR STATUTORY, AS TO THE INFORMATION IN THIS PRESENTATION.</a:t>
            </a:r>
            <a:endParaRPr lang="en-US" dirty="0" smtClean="0">
              <a:solidFill>
                <a:srgbClr xmlns:mc="http://schemas.openxmlformats.org/markup-compatibility/2006" xmlns:a14="http://schemas.microsoft.com/office/drawing/2010/main" val="000000" mc:Ignorable=""/>
              </a:solidFill>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3591243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1200" kern="1200" dirty="0" smtClean="0">
                <a:solidFill>
                  <a:schemeClr val="tx1"/>
                </a:solidFill>
                <a:latin typeface="+mn-lt"/>
                <a:ea typeface="+mn-ea"/>
                <a:cs typeface="+mn-cs"/>
              </a:rPr>
              <a:t>Facilitates easy sharing of data both inside and outside your corporate environment</a:t>
            </a:r>
          </a:p>
          <a:p>
            <a:pPr lvl="1"/>
            <a:r>
              <a:rPr lang="en-US" sz="1200" kern="1200" dirty="0" smtClean="0">
                <a:solidFill>
                  <a:schemeClr val="tx1"/>
                </a:solidFill>
                <a:latin typeface="+mn-lt"/>
                <a:ea typeface="+mn-ea"/>
                <a:cs typeface="+mn-cs"/>
              </a:rPr>
              <a:t>It enables Personal BI and Team BI scenarios of the BI continuum</a:t>
            </a:r>
          </a:p>
          <a:p>
            <a:pPr lvl="2"/>
            <a:r>
              <a:rPr lang="en-US" sz="1200" kern="1200" dirty="0" smtClean="0">
                <a:solidFill>
                  <a:schemeClr val="tx1"/>
                </a:solidFill>
                <a:latin typeface="+mn-lt"/>
                <a:ea typeface="+mn-ea"/>
                <a:cs typeface="+mn-cs"/>
              </a:rPr>
              <a:t>These scenarios focus on enabling users to serve their own Business Intelligence needs</a:t>
            </a:r>
          </a:p>
          <a:p>
            <a:pPr lvl="1"/>
            <a:r>
              <a:rPr lang="en-US" sz="1200" kern="1200" dirty="0" smtClean="0">
                <a:solidFill>
                  <a:schemeClr val="tx1"/>
                </a:solidFill>
                <a:latin typeface="+mn-lt"/>
                <a:ea typeface="+mn-ea"/>
                <a:cs typeface="+mn-cs"/>
              </a:rPr>
              <a:t>Data can be shared via web interface using Excel Services</a:t>
            </a:r>
          </a:p>
          <a:p>
            <a:pPr lvl="1"/>
            <a:r>
              <a:rPr lang="en-US" sz="1200" kern="1200" dirty="0" smtClean="0">
                <a:solidFill>
                  <a:schemeClr val="tx1"/>
                </a:solidFill>
                <a:latin typeface="+mn-lt"/>
                <a:ea typeface="+mn-ea"/>
                <a:cs typeface="+mn-cs"/>
              </a:rPr>
              <a:t>Data can be distributed via XLSX files via email or some other facility and using Excel client for viewing</a:t>
            </a:r>
          </a:p>
          <a:p>
            <a:pPr lvl="2"/>
            <a:r>
              <a:rPr lang="en-US" sz="1200" kern="1200" dirty="0" smtClean="0">
                <a:solidFill>
                  <a:schemeClr val="tx1"/>
                </a:solidFill>
                <a:latin typeface="+mn-lt"/>
                <a:ea typeface="+mn-ea"/>
                <a:cs typeface="+mn-cs"/>
              </a:rPr>
              <a:t>Files can be static snapshots of the web view, allowing you to share broadly or to modify the data for your own uses</a:t>
            </a:r>
          </a:p>
          <a:p>
            <a:pPr lvl="2"/>
            <a:r>
              <a:rPr lang="en-US" sz="1200" kern="1200" dirty="0" smtClean="0">
                <a:solidFill>
                  <a:schemeClr val="tx1"/>
                </a:solidFill>
                <a:latin typeface="+mn-lt"/>
                <a:ea typeface="+mn-ea"/>
                <a:cs typeface="+mn-cs"/>
              </a:rPr>
              <a:t>Files can also remain data connected, allowing the user to refresh the data as needed, using the client.  Note, this functionality requires IW Report Author level security.</a:t>
            </a:r>
          </a:p>
          <a:p>
            <a:pPr lvl="0"/>
            <a:r>
              <a:rPr lang="en-US" sz="1200" kern="1200" dirty="0" smtClean="0">
                <a:solidFill>
                  <a:schemeClr val="tx1"/>
                </a:solidFill>
                <a:latin typeface="+mn-lt"/>
                <a:ea typeface="+mn-ea"/>
                <a:cs typeface="+mn-cs"/>
              </a:rPr>
              <a:t>Wide availability of requisite authoring client</a:t>
            </a:r>
          </a:p>
          <a:p>
            <a:pPr lvl="1"/>
            <a:r>
              <a:rPr lang="en-US" sz="1200" kern="1200" dirty="0" smtClean="0">
                <a:solidFill>
                  <a:schemeClr val="tx1"/>
                </a:solidFill>
                <a:latin typeface="+mn-lt"/>
                <a:ea typeface="+mn-ea"/>
                <a:cs typeface="+mn-cs"/>
              </a:rPr>
              <a:t>This experience requires the Office Excel 2007 or Excel 2010 client.</a:t>
            </a:r>
          </a:p>
          <a:p>
            <a:pPr lvl="0"/>
            <a:r>
              <a:rPr lang="en-US" sz="1200" kern="1200" dirty="0" smtClean="0">
                <a:solidFill>
                  <a:schemeClr val="tx1"/>
                </a:solidFill>
                <a:latin typeface="+mn-lt"/>
                <a:ea typeface="+mn-ea"/>
                <a:cs typeface="+mn-cs"/>
              </a:rPr>
              <a:t>Most IW Report Authors are already familiar with core Excel functionality (Pivot Tables/Charts)</a:t>
            </a:r>
          </a:p>
          <a:p>
            <a:endParaRPr lang="en-US" dirty="0"/>
          </a:p>
        </p:txBody>
      </p:sp>
      <p:sp>
        <p:nvSpPr>
          <p:cNvPr id="4" name="Slide Number Placeholder 3"/>
          <p:cNvSpPr>
            <a:spLocks noGrp="1"/>
          </p:cNvSpPr>
          <p:nvPr>
            <p:ph type="sldNum" sz="quarter" idx="10"/>
          </p:nvPr>
        </p:nvSpPr>
        <p:spPr/>
        <p:txBody>
          <a:bodyPr/>
          <a:lstStyle/>
          <a:p>
            <a:fld id="{7622DBAE-4DF9-425C-962F-4ECF85FB5F3C}" type="slidenum">
              <a:rPr lang="en-US" smtClean="0"/>
              <a:pPr/>
              <a:t>26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9EE814C-1011-4D95-B678-18EEB3053ED6}" type="slidenum">
              <a:rPr lang="en-US" smtClean="0"/>
              <a:pPr/>
              <a:t>33</a:t>
            </a:fld>
            <a:endParaRPr lang="en-US"/>
          </a:p>
        </p:txBody>
      </p:sp>
    </p:spTree>
    <p:extLst>
      <p:ext uri="{BB962C8B-B14F-4D97-AF65-F5344CB8AC3E}">
        <p14:creationId xmlns:p14="http://schemas.microsoft.com/office/powerpoint/2010/main" val="3591028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7622DBAE-4DF9-425C-962F-4ECF85FB5F3C}" type="slidenum">
              <a:rPr lang="en-US" smtClean="0"/>
              <a:pPr/>
              <a:t>36</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fld id="{B75D4725-5A4B-4C0E-8BE7-6FD26DAFBBE5}" type="datetime1">
              <a:rPr lang="en-US" smtClean="0"/>
              <a:pPr/>
              <a:t>11/18/2009</a:t>
            </a:fld>
            <a:endParaRPr lang="en-US" dirty="0"/>
          </a:p>
        </p:txBody>
      </p:sp>
      <p:sp>
        <p:nvSpPr>
          <p:cNvPr id="9" name="Slide Number Placeholder 8"/>
          <p:cNvSpPr>
            <a:spLocks noGrp="1"/>
          </p:cNvSpPr>
          <p:nvPr>
            <p:ph type="sldNum" sz="quarter" idx="11"/>
          </p:nvPr>
        </p:nvSpPr>
        <p:spPr/>
        <p:txBody>
          <a:bodyPr/>
          <a:lstStyle/>
          <a:p>
            <a:fld id="{8B263312-38AA-4E1E-B2B5-0F8F122B24FE}" type="slidenum">
              <a:rPr lang="en-US" smtClean="0"/>
              <a:pPr/>
              <a:t>2</a:t>
            </a:fld>
            <a:endParaRPr lang="en-US" dirty="0"/>
          </a:p>
        </p:txBody>
      </p:sp>
      <p:sp>
        <p:nvSpPr>
          <p:cNvPr id="10" name="Footer Placeholder 9"/>
          <p:cNvSpPr>
            <a:spLocks noGrp="1"/>
          </p:cNvSpPr>
          <p:nvPr>
            <p:ph type="ftr" sz="quarter" idx="12"/>
          </p:nvPr>
        </p:nvSpPr>
        <p:spPr/>
        <p:txBody>
          <a:bodyPr/>
          <a:lstStyle/>
          <a:p>
            <a:r>
              <a:rPr lang="en-US" smtClean="0">
                <a:solidFill>
                  <a:srgbClr xmlns:mc="http://schemas.openxmlformats.org/markup-compatibility/2006" xmlns:a14="http://schemas.microsoft.com/office/drawing/2010/main" val="000000" mc:Ignorable=""/>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10/main" val="000000" mc:Ignorable=""/>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10/main" val="000000" mc:Ignorable=""/>
                </a:solidFill>
                <a:latin typeface="Segoe UI" pitchFamily="34" charset="0"/>
              </a:rPr>
            </a:br>
            <a:r>
              <a:rPr lang="en-US" smtClean="0">
                <a:solidFill>
                  <a:srgbClr xmlns:mc="http://schemas.openxmlformats.org/markup-compatibility/2006" xmlns:a14="http://schemas.microsoft.com/office/drawing/2010/main" val="000000" mc:Ignorable=""/>
                </a:solidFill>
                <a:latin typeface="Segoe UI" pitchFamily="34" charset="0"/>
              </a:rPr>
              <a:t>MICROSOFT MAKES NO WARRANTIES, EXPRESS, IMPLIED OR STATUTORY, AS TO THE INFORMATION IN THIS PRESENTATION.</a:t>
            </a:r>
            <a:endParaRPr lang="en-US" dirty="0" smtClean="0">
              <a:solidFill>
                <a:srgbClr xmlns:mc="http://schemas.openxmlformats.org/markup-compatibility/2006" xmlns:a14="http://schemas.microsoft.com/office/drawing/2010/main" val="000000" mc:Ignorable=""/>
              </a:solidFill>
              <a:latin typeface="Segoe UI" pitchFamily="34" charset="0"/>
            </a:endParaRPr>
          </a:p>
        </p:txBody>
      </p:sp>
      <p:sp>
        <p:nvSpPr>
          <p:cNvPr id="11" name="Header Placeholder 10"/>
          <p:cNvSpPr>
            <a:spLocks noGrp="1"/>
          </p:cNvSpPr>
          <p:nvPr>
            <p:ph type="hdr" sz="quarter" idx="13"/>
          </p:nvPr>
        </p:nvSpPr>
        <p:spPr/>
        <p:txBody>
          <a:bodyPr/>
          <a:lstStyle/>
          <a:p>
            <a:r>
              <a:rPr lang="en-US" smtClean="0"/>
              <a:t>Microsoft SharePoint Server 2010 Ignite!</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secure access – only people with the global permission who are in the resource </a:t>
            </a:r>
            <a:r>
              <a:rPr lang="en-US" sz="1200" kern="1200" dirty="0" err="1" smtClean="0">
                <a:solidFill>
                  <a:schemeClr val="tx1"/>
                </a:solidFill>
                <a:effectLst/>
                <a:latin typeface="+mn-lt"/>
                <a:ea typeface="+mn-ea"/>
                <a:cs typeface="+mn-cs"/>
              </a:rPr>
              <a:t>dept</a:t>
            </a:r>
            <a:r>
              <a:rPr lang="en-US" sz="1200" kern="1200" dirty="0" smtClean="0">
                <a:solidFill>
                  <a:schemeClr val="tx1"/>
                </a:solidFill>
                <a:effectLst/>
                <a:latin typeface="+mn-lt"/>
                <a:ea typeface="+mn-ea"/>
                <a:cs typeface="+mn-cs"/>
              </a:rPr>
              <a:t> are given access</a:t>
            </a:r>
          </a:p>
          <a:p>
            <a:r>
              <a:rPr lang="en-US" sz="1050" kern="1200" dirty="0" smtClean="0">
                <a:solidFill>
                  <a:schemeClr val="tx1"/>
                </a:solidFill>
                <a:effectLst/>
                <a:latin typeface="+mn-lt"/>
                <a:ea typeface="+mn-ea"/>
                <a:cs typeface="+mn-cs"/>
              </a:rPr>
              <a:t>Sales </a:t>
            </a:r>
            <a:r>
              <a:rPr lang="en-US" sz="1050" kern="1200" dirty="0" err="1" smtClean="0">
                <a:solidFill>
                  <a:schemeClr val="tx1"/>
                </a:solidFill>
                <a:effectLst/>
                <a:latin typeface="+mn-lt"/>
                <a:ea typeface="+mn-ea"/>
                <a:cs typeface="+mn-cs"/>
              </a:rPr>
              <a:t>Dept</a:t>
            </a:r>
            <a:endParaRPr lang="en-US" sz="1050" kern="1200" dirty="0" smtClean="0">
              <a:solidFill>
                <a:schemeClr val="tx1"/>
              </a:solidFill>
              <a:effectLst/>
              <a:latin typeface="+mn-lt"/>
              <a:ea typeface="+mn-ea"/>
              <a:cs typeface="+mn-cs"/>
            </a:endParaRPr>
          </a:p>
          <a:p>
            <a:pPr lvl="1"/>
            <a:r>
              <a:rPr lang="en-US" sz="1050" kern="1200" dirty="0" smtClean="0">
                <a:solidFill>
                  <a:schemeClr val="tx1"/>
                </a:solidFill>
                <a:effectLst/>
                <a:latin typeface="+mn-lt"/>
                <a:ea typeface="+mn-ea"/>
                <a:cs typeface="+mn-cs"/>
              </a:rPr>
              <a:t>Sales </a:t>
            </a:r>
            <a:r>
              <a:rPr lang="en-US" sz="1050" kern="1200" dirty="0" err="1" smtClean="0">
                <a:solidFill>
                  <a:schemeClr val="tx1"/>
                </a:solidFill>
                <a:effectLst/>
                <a:latin typeface="+mn-lt"/>
                <a:ea typeface="+mn-ea"/>
                <a:cs typeface="+mn-cs"/>
              </a:rPr>
              <a:t>Dept</a:t>
            </a:r>
            <a:r>
              <a:rPr lang="en-US" sz="1050" kern="1200" dirty="0" smtClean="0">
                <a:solidFill>
                  <a:schemeClr val="tx1"/>
                </a:solidFill>
                <a:effectLst/>
                <a:latin typeface="+mn-lt"/>
                <a:ea typeface="+mn-ea"/>
                <a:cs typeface="+mn-cs"/>
              </a:rPr>
              <a:t> (DE)</a:t>
            </a:r>
          </a:p>
          <a:p>
            <a:pPr lvl="1"/>
            <a:r>
              <a:rPr lang="en-US" sz="1050" kern="1200" dirty="0" smtClean="0">
                <a:solidFill>
                  <a:schemeClr val="tx1"/>
                </a:solidFill>
                <a:effectLst/>
                <a:latin typeface="+mn-lt"/>
                <a:ea typeface="+mn-ea"/>
                <a:cs typeface="+mn-cs"/>
              </a:rPr>
              <a:t>Sales </a:t>
            </a:r>
            <a:r>
              <a:rPr lang="en-US" sz="1050" kern="1200" dirty="0" err="1" smtClean="0">
                <a:solidFill>
                  <a:schemeClr val="tx1"/>
                </a:solidFill>
                <a:effectLst/>
                <a:latin typeface="+mn-lt"/>
                <a:ea typeface="+mn-ea"/>
                <a:cs typeface="+mn-cs"/>
              </a:rPr>
              <a:t>Dept</a:t>
            </a:r>
            <a:r>
              <a:rPr lang="en-US" sz="1050" kern="1200" dirty="0" smtClean="0">
                <a:solidFill>
                  <a:schemeClr val="tx1"/>
                </a:solidFill>
                <a:effectLst/>
                <a:latin typeface="+mn-lt"/>
                <a:ea typeface="+mn-ea"/>
                <a:cs typeface="+mn-cs"/>
              </a:rPr>
              <a:t> (FR)</a:t>
            </a:r>
          </a:p>
          <a:p>
            <a:r>
              <a:rPr lang="en-US" sz="1050" kern="1200" dirty="0" smtClean="0">
                <a:solidFill>
                  <a:schemeClr val="tx1"/>
                </a:solidFill>
                <a:effectLst/>
                <a:latin typeface="+mn-lt"/>
                <a:ea typeface="+mn-ea"/>
                <a:cs typeface="+mn-cs"/>
              </a:rPr>
              <a:t> </a:t>
            </a:r>
          </a:p>
          <a:p>
            <a:r>
              <a:rPr lang="en-US" sz="1050" kern="1200" dirty="0" smtClean="0">
                <a:solidFill>
                  <a:schemeClr val="tx1"/>
                </a:solidFill>
                <a:effectLst/>
                <a:latin typeface="+mn-lt"/>
                <a:ea typeface="+mn-ea"/>
                <a:cs typeface="+mn-cs"/>
              </a:rPr>
              <a:t>You might build a cube with all sales </a:t>
            </a:r>
            <a:r>
              <a:rPr lang="en-US" sz="1050" kern="1200" dirty="0" err="1" smtClean="0">
                <a:solidFill>
                  <a:schemeClr val="tx1"/>
                </a:solidFill>
                <a:effectLst/>
                <a:latin typeface="+mn-lt"/>
                <a:ea typeface="+mn-ea"/>
                <a:cs typeface="+mn-cs"/>
              </a:rPr>
              <a:t>dept</a:t>
            </a:r>
            <a:r>
              <a:rPr lang="en-US" sz="1050" kern="1200" dirty="0" smtClean="0">
                <a:solidFill>
                  <a:schemeClr val="tx1"/>
                </a:solidFill>
                <a:effectLst/>
                <a:latin typeface="+mn-lt"/>
                <a:ea typeface="+mn-ea"/>
                <a:cs typeface="+mn-cs"/>
              </a:rPr>
              <a:t> projects but only resources (and hence timesheets) from one country in the case where timesheet data is governed by work council rules and shouldn’t be seen except by authorized, in-country users.</a:t>
            </a:r>
          </a:p>
          <a:p>
            <a:r>
              <a:rPr lang="en-US" sz="1050" kern="1200" dirty="0" smtClean="0">
                <a:solidFill>
                  <a:schemeClr val="tx1"/>
                </a:solidFill>
                <a:effectLst/>
                <a:latin typeface="+mn-lt"/>
                <a:ea typeface="+mn-ea"/>
                <a:cs typeface="+mn-cs"/>
              </a:rPr>
              <a:t> </a:t>
            </a:r>
          </a:p>
          <a:p>
            <a:r>
              <a:rPr lang="en-US" sz="1050" kern="1200" dirty="0" smtClean="0">
                <a:solidFill>
                  <a:schemeClr val="tx1"/>
                </a:solidFill>
                <a:effectLst/>
                <a:latin typeface="+mn-lt"/>
                <a:ea typeface="+mn-ea"/>
                <a:cs typeface="+mn-cs"/>
              </a:rPr>
              <a:t>Another example is for shared resources who work across depts. – the projects may not be in their </a:t>
            </a:r>
            <a:r>
              <a:rPr lang="en-US" sz="1050" kern="1200" dirty="0" err="1" smtClean="0">
                <a:solidFill>
                  <a:schemeClr val="tx1"/>
                </a:solidFill>
                <a:effectLst/>
                <a:latin typeface="+mn-lt"/>
                <a:ea typeface="+mn-ea"/>
                <a:cs typeface="+mn-cs"/>
              </a:rPr>
              <a:t>dept</a:t>
            </a:r>
            <a:r>
              <a:rPr lang="en-US" sz="105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7622DBAE-4DF9-425C-962F-4ECF85FB5F3C}" type="slidenum">
              <a:rPr lang="en-US" smtClean="0"/>
              <a:pPr/>
              <a:t>41</a:t>
            </a:fld>
            <a:endParaRPr lang="en-US"/>
          </a:p>
        </p:txBody>
      </p:sp>
    </p:spTree>
    <p:extLst>
      <p:ext uri="{BB962C8B-B14F-4D97-AF65-F5344CB8AC3E}">
        <p14:creationId xmlns:p14="http://schemas.microsoft.com/office/powerpoint/2010/main" val="37045843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subset of projects and resources will be used to filter at the project and timesheet level as follows:</a:t>
            </a:r>
          </a:p>
          <a:p>
            <a:endParaRPr lang="en-US" dirty="0" smtClean="0"/>
          </a:p>
          <a:p>
            <a:r>
              <a:rPr lang="en-US" dirty="0" smtClean="0"/>
              <a:t>Project Non Timephased:</a:t>
            </a:r>
          </a:p>
          <a:p>
            <a:pPr>
              <a:buFont typeface="Arial" pitchFamily="34" charset="0"/>
              <a:buChar char="•"/>
            </a:pPr>
            <a:r>
              <a:rPr lang="en-US" dirty="0" smtClean="0"/>
              <a:t>The data in this cube will be filtered by the departmental project list. </a:t>
            </a:r>
          </a:p>
          <a:p>
            <a:pPr>
              <a:buFont typeface="Arial" pitchFamily="34" charset="0"/>
              <a:buChar char="•"/>
            </a:pPr>
            <a:r>
              <a:rPr lang="en-US" dirty="0" smtClean="0"/>
              <a:t>Projects with assignments to the department’s resources will be included.</a:t>
            </a:r>
          </a:p>
          <a:p>
            <a:endParaRPr lang="en-US" dirty="0" smtClean="0"/>
          </a:p>
          <a:p>
            <a:r>
              <a:rPr lang="en-US" dirty="0" smtClean="0"/>
              <a:t>Task Non Timephased</a:t>
            </a:r>
          </a:p>
          <a:p>
            <a:pPr>
              <a:buFont typeface="Arial" pitchFamily="34" charset="0"/>
              <a:buChar char="•"/>
            </a:pPr>
            <a:r>
              <a:rPr lang="en-US" dirty="0" smtClean="0"/>
              <a:t>Non-departmental tasks with assignments to the department’s resources will be included.  </a:t>
            </a:r>
          </a:p>
          <a:p>
            <a:pPr>
              <a:buFont typeface="Arial" pitchFamily="34" charset="0"/>
              <a:buChar char="•"/>
            </a:pPr>
            <a:r>
              <a:rPr lang="en-US" dirty="0" smtClean="0"/>
              <a:t>Note, the full non-departmental project will not be included.  </a:t>
            </a:r>
          </a:p>
          <a:p>
            <a:pPr>
              <a:buFont typeface="Arial" pitchFamily="34" charset="0"/>
              <a:buChar char="•"/>
            </a:pPr>
            <a:r>
              <a:rPr lang="en-US" dirty="0" smtClean="0"/>
              <a:t>All tasks for departmental projects will be included.</a:t>
            </a:r>
          </a:p>
          <a:p>
            <a:pPr>
              <a:buFont typeface="Arial" pitchFamily="34" charset="0"/>
              <a:buChar char="•"/>
            </a:pPr>
            <a:endParaRPr lang="en-US" dirty="0" smtClean="0"/>
          </a:p>
          <a:p>
            <a:r>
              <a:rPr lang="en-US" dirty="0" smtClean="0"/>
              <a:t>Assignment Non Timephased</a:t>
            </a:r>
          </a:p>
          <a:p>
            <a:pPr>
              <a:buFont typeface="Arial" pitchFamily="34" charset="0"/>
              <a:buChar char="•"/>
            </a:pPr>
            <a:r>
              <a:rPr lang="en-US" dirty="0" smtClean="0"/>
              <a:t>Non-departmental project assignments for the department’s resources will be included.</a:t>
            </a:r>
          </a:p>
          <a:p>
            <a:pPr>
              <a:buFont typeface="Arial" pitchFamily="34" charset="0"/>
              <a:buChar char="•"/>
            </a:pPr>
            <a:r>
              <a:rPr lang="en-US" dirty="0" smtClean="0"/>
              <a:t>All assignments for departmental projects will be included.</a:t>
            </a:r>
          </a:p>
          <a:p>
            <a:pPr>
              <a:buFont typeface="Arial" pitchFamily="34" charset="0"/>
              <a:buChar char="•"/>
            </a:pPr>
            <a:endParaRPr lang="en-US" dirty="0" smtClean="0"/>
          </a:p>
          <a:p>
            <a:r>
              <a:rPr lang="en-US" dirty="0" smtClean="0"/>
              <a:t>Assignment Timephased</a:t>
            </a:r>
          </a:p>
          <a:p>
            <a:pPr>
              <a:buFont typeface="Arial" pitchFamily="34" charset="0"/>
              <a:buChar char="•"/>
            </a:pPr>
            <a:r>
              <a:rPr lang="en-US" dirty="0" smtClean="0"/>
              <a:t>Non-departmental project assignments for the department’s resources will be included.</a:t>
            </a:r>
          </a:p>
          <a:p>
            <a:pPr>
              <a:buFont typeface="Arial" pitchFamily="34" charset="0"/>
              <a:buChar char="•"/>
            </a:pPr>
            <a:r>
              <a:rPr lang="en-US" dirty="0" smtClean="0"/>
              <a:t>All assignments for departmental projects will be included.</a:t>
            </a:r>
          </a:p>
          <a:p>
            <a:pPr>
              <a:buFont typeface="Arial" pitchFamily="34" charset="0"/>
              <a:buChar char="•"/>
            </a:pPr>
            <a:endParaRPr lang="en-US" dirty="0" smtClean="0"/>
          </a:p>
          <a:p>
            <a:r>
              <a:rPr lang="en-US" dirty="0" smtClean="0"/>
              <a:t>Deliverables</a:t>
            </a:r>
          </a:p>
          <a:p>
            <a:pPr>
              <a:buFont typeface="Arial" pitchFamily="34" charset="0"/>
              <a:buChar char="•"/>
            </a:pPr>
            <a:r>
              <a:rPr lang="en-US" dirty="0" smtClean="0"/>
              <a:t>All deliverables owned by the filtered list of projects</a:t>
            </a:r>
          </a:p>
          <a:p>
            <a:pPr>
              <a:buFont typeface="Arial" pitchFamily="34" charset="0"/>
              <a:buChar char="•"/>
            </a:pPr>
            <a:r>
              <a:rPr lang="en-US" dirty="0" smtClean="0"/>
              <a:t>All deliverables to which the filtered list subscribe and the projects/tasks that subscribe to the filtered list’s deliverables.</a:t>
            </a:r>
          </a:p>
          <a:p>
            <a:pPr>
              <a:buFont typeface="Arial" pitchFamily="34" charset="0"/>
              <a:buChar char="•"/>
            </a:pPr>
            <a:r>
              <a:rPr lang="en-US" dirty="0" smtClean="0"/>
              <a:t>All deliverables offered by non-departmental projects that are subscribed to by departmental projects.</a:t>
            </a:r>
          </a:p>
          <a:p>
            <a:pPr>
              <a:buFont typeface="Arial" pitchFamily="34" charset="0"/>
              <a:buChar char="•"/>
            </a:pPr>
            <a:endParaRPr lang="en-US" dirty="0" smtClean="0"/>
          </a:p>
          <a:p>
            <a:r>
              <a:rPr lang="en-US" dirty="0" smtClean="0"/>
              <a:t>Issues</a:t>
            </a:r>
          </a:p>
          <a:p>
            <a:pPr>
              <a:buFont typeface="Arial" pitchFamily="34" charset="0"/>
              <a:buChar char="•"/>
            </a:pPr>
            <a:r>
              <a:rPr lang="en-US" dirty="0" smtClean="0"/>
              <a:t>Issues connected to the filtered list of projects and tasks. </a:t>
            </a:r>
          </a:p>
          <a:p>
            <a:endParaRPr lang="en-US" dirty="0" smtClean="0"/>
          </a:p>
          <a:p>
            <a:r>
              <a:rPr lang="en-US" dirty="0" smtClean="0"/>
              <a:t>Risks</a:t>
            </a:r>
          </a:p>
          <a:p>
            <a:pPr>
              <a:buFont typeface="Arial" pitchFamily="34" charset="0"/>
              <a:buChar char="•"/>
            </a:pPr>
            <a:r>
              <a:rPr lang="en-US" dirty="0" smtClean="0"/>
              <a:t>Risks connected to the filtered list of projects and tasks. </a:t>
            </a:r>
          </a:p>
          <a:p>
            <a:endParaRPr lang="en-US" dirty="0" smtClean="0"/>
          </a:p>
          <a:p>
            <a:r>
              <a:rPr lang="en-US" dirty="0" smtClean="0"/>
              <a:t>Resource Non Timephased</a:t>
            </a:r>
          </a:p>
          <a:p>
            <a:pPr>
              <a:buFont typeface="Arial" pitchFamily="34" charset="0"/>
              <a:buChar char="•"/>
            </a:pPr>
            <a:r>
              <a:rPr lang="en-US" dirty="0" smtClean="0"/>
              <a:t>Resources in the departmental list</a:t>
            </a:r>
          </a:p>
          <a:p>
            <a:endParaRPr lang="en-US" dirty="0" smtClean="0"/>
          </a:p>
          <a:p>
            <a:r>
              <a:rPr lang="en-US" dirty="0" smtClean="0"/>
              <a:t>Resource Timephased</a:t>
            </a:r>
          </a:p>
          <a:p>
            <a:pPr>
              <a:buFont typeface="Arial" pitchFamily="34" charset="0"/>
              <a:buChar char="•"/>
            </a:pPr>
            <a:r>
              <a:rPr lang="en-US" dirty="0" smtClean="0"/>
              <a:t>Resources in the departmental list</a:t>
            </a:r>
          </a:p>
          <a:p>
            <a:pPr>
              <a:buFont typeface="Arial" pitchFamily="34" charset="0"/>
              <a:buChar char="•"/>
            </a:pPr>
            <a:endParaRPr lang="en-US" dirty="0" smtClean="0"/>
          </a:p>
          <a:p>
            <a:r>
              <a:rPr lang="en-US" dirty="0" smtClean="0"/>
              <a:t>Timesheet</a:t>
            </a:r>
          </a:p>
          <a:p>
            <a:pPr>
              <a:buFont typeface="Arial" pitchFamily="34" charset="0"/>
              <a:buChar char="•"/>
            </a:pPr>
            <a:r>
              <a:rPr lang="en-US" dirty="0" smtClean="0"/>
              <a:t>Timesheets for departmental list resources. </a:t>
            </a:r>
          </a:p>
          <a:p>
            <a:pPr>
              <a:buFont typeface="Arial" pitchFamily="34" charset="0"/>
              <a:buChar char="•"/>
            </a:pPr>
            <a:endParaRPr lang="en-US" dirty="0" smtClean="0"/>
          </a:p>
          <a:p>
            <a:r>
              <a:rPr lang="en-US" dirty="0" smtClean="0"/>
              <a:t>EPM Timesheet</a:t>
            </a:r>
          </a:p>
          <a:p>
            <a:pPr>
              <a:buFont typeface="Arial" pitchFamily="34" charset="0"/>
              <a:buChar char="•"/>
            </a:pPr>
            <a:r>
              <a:rPr lang="en-US" dirty="0" smtClean="0"/>
              <a:t>Timesheets for departmental list resources.  </a:t>
            </a:r>
          </a:p>
          <a:p>
            <a:pPr>
              <a:buFont typeface="Arial" pitchFamily="34" charset="0"/>
              <a:buChar char="•"/>
            </a:pPr>
            <a:r>
              <a:rPr lang="en-US" dirty="0" smtClean="0"/>
              <a:t>Task assignments from projects outside of the department will also be included.</a:t>
            </a:r>
          </a:p>
          <a:p>
            <a:endParaRPr lang="en-US" dirty="0" smtClean="0"/>
          </a:p>
          <a:p>
            <a:r>
              <a:rPr lang="en-US" dirty="0" smtClean="0"/>
              <a:t>Notes on Resources in a Department filtered OLAP database:</a:t>
            </a:r>
          </a:p>
          <a:p>
            <a:r>
              <a:rPr lang="en-US" dirty="0" smtClean="0"/>
              <a:t>Resources are described in three ways in the OLAP Databases:</a:t>
            </a:r>
          </a:p>
          <a:p>
            <a:pPr lvl="1">
              <a:buFont typeface="Arial" pitchFamily="34" charset="0"/>
              <a:buChar char="•"/>
            </a:pPr>
            <a:r>
              <a:rPr lang="en-US" dirty="0" smtClean="0"/>
              <a:t>Fact focus (timesheets, capacity)</a:t>
            </a:r>
          </a:p>
          <a:p>
            <a:pPr lvl="1">
              <a:buFont typeface="Arial" pitchFamily="34" charset="0"/>
              <a:buChar char="•"/>
            </a:pPr>
            <a:r>
              <a:rPr lang="en-US" dirty="0" smtClean="0"/>
              <a:t>Associated with Facts (project task assignments)</a:t>
            </a:r>
          </a:p>
          <a:p>
            <a:pPr lvl="1">
              <a:buFont typeface="Arial" pitchFamily="34" charset="0"/>
              <a:buChar char="•"/>
            </a:pPr>
            <a:r>
              <a:rPr lang="en-US" dirty="0" smtClean="0"/>
              <a:t>Owning Facts (project owner, issue owner, assignment owner)</a:t>
            </a:r>
          </a:p>
          <a:p>
            <a:pPr lvl="1">
              <a:buFont typeface="Arial" pitchFamily="34" charset="0"/>
              <a:buChar char="•"/>
            </a:pPr>
            <a:endParaRPr lang="en-US" dirty="0" smtClean="0"/>
          </a:p>
          <a:p>
            <a:r>
              <a:rPr lang="en-US" dirty="0" smtClean="0"/>
              <a:t>The departmental resource list is used to filter facts with focus (Timesheets).  Consequently, a non-departmental resource will never have any timesheets or capacity in the OLAP Database if the database has a resource filter.  However the non-departmental resource will be in the Resource List dimension if it has association with a departmental project, and will only have the relevant assignment facts.</a:t>
            </a:r>
          </a:p>
          <a:p>
            <a:endParaRPr lang="en-US" dirty="0" smtClean="0"/>
          </a:p>
          <a:p>
            <a:r>
              <a:rPr lang="en-US" dirty="0" smtClean="0"/>
              <a:t>Resources who own things have separate dimensions (</a:t>
            </a:r>
            <a:r>
              <a:rPr lang="en-US" dirty="0" err="1" smtClean="0"/>
              <a:t>i</a:t>
            </a:r>
            <a:r>
              <a:rPr lang="en-US" dirty="0" smtClean="0"/>
              <a:t>. e. Assignment Owner) need not be in the resource list.</a:t>
            </a:r>
          </a:p>
          <a:p>
            <a:r>
              <a:rPr lang="en-US" dirty="0" smtClean="0"/>
              <a:t>So the Resource List dimension for a specific OLAP Database contains:</a:t>
            </a:r>
          </a:p>
          <a:p>
            <a:pPr lvl="1">
              <a:buFont typeface="Arial" pitchFamily="34" charset="0"/>
              <a:buChar char="•"/>
            </a:pPr>
            <a:r>
              <a:rPr lang="en-US" dirty="0" smtClean="0"/>
              <a:t>The departmental resources</a:t>
            </a:r>
          </a:p>
          <a:p>
            <a:pPr lvl="1">
              <a:buFont typeface="Arial" pitchFamily="34" charset="0"/>
              <a:buChar char="•"/>
            </a:pPr>
            <a:r>
              <a:rPr lang="en-US" dirty="0" smtClean="0"/>
              <a:t>All resources with assignments to departmental projects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smtClean="0">
                <a:solidFill>
                  <a:schemeClr val="tx1"/>
                </a:solidFill>
                <a:effectLst/>
                <a:latin typeface="+mn-lt"/>
                <a:ea typeface="+mn-ea"/>
                <a:cs typeface="+mn-cs"/>
              </a:rPr>
              <a:t>Note that to get baseline costs – costs must be selected</a:t>
            </a:r>
          </a:p>
          <a:p>
            <a:pPr lvl="1"/>
            <a:r>
              <a:rPr lang="en-US" sz="1200" kern="1200" dirty="0" smtClean="0">
                <a:solidFill>
                  <a:schemeClr val="tx1"/>
                </a:solidFill>
                <a:effectLst/>
                <a:latin typeface="+mn-lt"/>
                <a:ea typeface="+mn-ea"/>
                <a:cs typeface="+mn-cs"/>
              </a:rPr>
              <a:t>And to get baseline work – work must be selected</a:t>
            </a:r>
          </a:p>
          <a:p>
            <a:pPr lvl="2"/>
            <a:r>
              <a:rPr lang="en-US" sz="1200" kern="1200" dirty="0" smtClean="0">
                <a:solidFill>
                  <a:schemeClr val="tx1"/>
                </a:solidFill>
                <a:effectLst/>
                <a:latin typeface="+mn-lt"/>
                <a:ea typeface="+mn-ea"/>
                <a:cs typeface="+mn-cs"/>
              </a:rPr>
              <a:t>So you should usually have at least one of work or cost selected J</a:t>
            </a:r>
          </a:p>
          <a:p>
            <a:endParaRPr lang="en-US" dirty="0"/>
          </a:p>
        </p:txBody>
      </p:sp>
      <p:sp>
        <p:nvSpPr>
          <p:cNvPr id="4" name="Slide Number Placeholder 3"/>
          <p:cNvSpPr>
            <a:spLocks noGrp="1"/>
          </p:cNvSpPr>
          <p:nvPr>
            <p:ph type="sldNum" sz="quarter" idx="10"/>
          </p:nvPr>
        </p:nvSpPr>
        <p:spPr/>
        <p:txBody>
          <a:bodyPr/>
          <a:lstStyle/>
          <a:p>
            <a:fld id="{7622DBAE-4DF9-425C-962F-4ECF85FB5F3C}" type="slidenum">
              <a:rPr lang="en-US" smtClean="0"/>
              <a:pPr/>
              <a:t>45</a:t>
            </a:fld>
            <a:endParaRPr lang="en-US"/>
          </a:p>
        </p:txBody>
      </p:sp>
    </p:spTree>
    <p:extLst>
      <p:ext uri="{BB962C8B-B14F-4D97-AF65-F5344CB8AC3E}">
        <p14:creationId xmlns:p14="http://schemas.microsoft.com/office/powerpoint/2010/main" val="12318796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Recommend staggered cube builds (cube queries can be intensive), no way to ensure that all cubes are built off of exactly the same data without writing custom code</a:t>
            </a:r>
          </a:p>
          <a:p>
            <a:endParaRPr lang="en-US" dirty="0"/>
          </a:p>
        </p:txBody>
      </p:sp>
      <p:sp>
        <p:nvSpPr>
          <p:cNvPr id="4" name="Slide Number Placeholder 3"/>
          <p:cNvSpPr>
            <a:spLocks noGrp="1"/>
          </p:cNvSpPr>
          <p:nvPr>
            <p:ph type="sldNum" sz="quarter" idx="10"/>
          </p:nvPr>
        </p:nvSpPr>
        <p:spPr/>
        <p:txBody>
          <a:bodyPr/>
          <a:lstStyle/>
          <a:p>
            <a:fld id="{7622DBAE-4DF9-425C-962F-4ECF85FB5F3C}" type="slidenum">
              <a:rPr lang="en-US" smtClean="0"/>
              <a:pPr/>
              <a:t>46</a:t>
            </a:fld>
            <a:endParaRPr lang="en-US"/>
          </a:p>
        </p:txBody>
      </p:sp>
    </p:spTree>
    <p:extLst>
      <p:ext uri="{BB962C8B-B14F-4D97-AF65-F5344CB8AC3E}">
        <p14:creationId xmlns:p14="http://schemas.microsoft.com/office/powerpoint/2010/main" val="31687633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7622DBAE-4DF9-425C-962F-4ECF85FB5F3C}" type="slidenum">
              <a:rPr lang="en-US" smtClean="0"/>
              <a:pPr/>
              <a:t>48</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14270">
              <a:spcAft>
                <a:spcPts val="333"/>
              </a:spcAft>
              <a:defRPr/>
            </a:pPr>
            <a:endParaRPr lang="en-US" baseline="0" dirty="0" smtClean="0"/>
          </a:p>
        </p:txBody>
      </p:sp>
      <p:sp>
        <p:nvSpPr>
          <p:cNvPr id="4" name="Header Placeholder 3"/>
          <p:cNvSpPr>
            <a:spLocks noGrp="1"/>
          </p:cNvSpPr>
          <p:nvPr>
            <p:ph type="hdr" sz="quarter" idx="10"/>
          </p:nvPr>
        </p:nvSpPr>
        <p:spPr/>
        <p:txBody>
          <a:bodyPr/>
          <a:lstStyle/>
          <a:p>
            <a:r>
              <a:rPr lang="en-US" smtClean="0"/>
              <a:t>Microsoft SharePoint Conference 2009</a:t>
            </a:r>
            <a:endParaRPr lang="en-US" dirty="0"/>
          </a:p>
        </p:txBody>
      </p:sp>
      <p:sp>
        <p:nvSpPr>
          <p:cNvPr id="5" name="Date Placeholder 4"/>
          <p:cNvSpPr>
            <a:spLocks noGrp="1"/>
          </p:cNvSpPr>
          <p:nvPr>
            <p:ph type="dt" idx="11"/>
          </p:nvPr>
        </p:nvSpPr>
        <p:spPr/>
        <p:txBody>
          <a:bodyPr/>
          <a:lstStyle/>
          <a:p>
            <a:fld id="{DC9A9F17-70CE-4BF0-A904-AAD697CADCF8}" type="datetime1">
              <a:rPr lang="en-US" smtClean="0"/>
              <a:pPr/>
              <a:t>11/18/2009</a:t>
            </a:fld>
            <a:endParaRPr lang="en-US" dirty="0"/>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10/main" val="000000" mc:Ignorable=""/>
                </a:solidFill>
              </a:rPr>
              <a:t>© 2009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10/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10/main" val="000000" mc:Ignorable=""/>
                </a:solidFill>
              </a:rPr>
            </a:br>
            <a:r>
              <a:rPr lang="en-US" smtClean="0">
                <a:solidFill>
                  <a:srgbClr xmlns:mc="http://schemas.openxmlformats.org/markup-compatibility/2006" xmlns:a14="http://schemas.microsoft.com/office/drawing/2010/main" val="000000" mc:Ignorable=""/>
                </a:solidFill>
              </a:rPr>
              <a:t>MICROSOFT MAKES NO WARRANTIES, EXPRESS, IMPLIED OR STATUTORY, AS TO THE INFORMATION IN THIS PRESENTATION.</a:t>
            </a:r>
            <a:endParaRPr lang="en-US" dirty="0" smtClean="0">
              <a:solidFill>
                <a:srgbClr xmlns:mc="http://schemas.openxmlformats.org/markup-compatibility/2006" xmlns:a14="http://schemas.microsoft.com/office/drawing/2010/main" val="000000" mc:Ignorable=""/>
              </a:solidFill>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50</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Microsoft SharePoint Conference 2009</a:t>
            </a:r>
            <a:endParaRPr lang="en-US" dirty="0"/>
          </a:p>
        </p:txBody>
      </p:sp>
      <p:sp>
        <p:nvSpPr>
          <p:cNvPr id="5" name="Date Placeholder 4"/>
          <p:cNvSpPr>
            <a:spLocks noGrp="1"/>
          </p:cNvSpPr>
          <p:nvPr>
            <p:ph type="dt" idx="11"/>
          </p:nvPr>
        </p:nvSpPr>
        <p:spPr/>
        <p:txBody>
          <a:bodyPr/>
          <a:lstStyle/>
          <a:p>
            <a:fld id="{707ED90B-876A-436A-B234-DF9932465255}" type="datetime1">
              <a:rPr lang="en-US" smtClean="0"/>
              <a:pPr/>
              <a:t>11/18/2009</a:t>
            </a:fld>
            <a:endParaRPr lang="en-US" dirty="0"/>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10/main" val="000000" mc:Ignorable=""/>
                </a:solidFill>
              </a:rPr>
              <a:t>© 2009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10/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10/main" val="000000" mc:Ignorable=""/>
                </a:solidFill>
              </a:rPr>
            </a:br>
            <a:r>
              <a:rPr lang="en-US" smtClean="0">
                <a:solidFill>
                  <a:srgbClr xmlns:mc="http://schemas.openxmlformats.org/markup-compatibility/2006" xmlns:a14="http://schemas.microsoft.com/office/drawing/2010/main" val="000000" mc:Ignorable=""/>
                </a:solidFill>
              </a:rPr>
              <a:t>MICROSOFT MAKES NO WARRANTIES, EXPRESS, IMPLIED OR STATUTORY, AS TO THE INFORMATION IN THIS PRESENTATION.</a:t>
            </a:r>
            <a:endParaRPr lang="en-US" dirty="0" smtClean="0">
              <a:solidFill>
                <a:srgbClr xmlns:mc="http://schemas.openxmlformats.org/markup-compatibility/2006" xmlns:a14="http://schemas.microsoft.com/office/drawing/2010/main" val="000000" mc:Ignorable=""/>
              </a:solidFill>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51</a:t>
            </a:fld>
            <a:endParaRPr lang="en-US" dirty="0"/>
          </a:p>
        </p:txBody>
      </p:sp>
    </p:spTree>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Microsoft SharePoint Conference 2009</a:t>
            </a:r>
            <a:endParaRPr lang="en-US" dirty="0"/>
          </a:p>
        </p:txBody>
      </p:sp>
      <p:sp>
        <p:nvSpPr>
          <p:cNvPr id="5" name="Date Placeholder 4"/>
          <p:cNvSpPr>
            <a:spLocks noGrp="1"/>
          </p:cNvSpPr>
          <p:nvPr>
            <p:ph type="dt" idx="11"/>
          </p:nvPr>
        </p:nvSpPr>
        <p:spPr/>
        <p:txBody>
          <a:bodyPr/>
          <a:lstStyle/>
          <a:p>
            <a:fld id="{ABAFF8D6-150B-4655-BE3A-23599F4F6B70}" type="datetime1">
              <a:rPr lang="en-US" smtClean="0"/>
              <a:pPr/>
              <a:t>11/18/2009</a:t>
            </a:fld>
            <a:endParaRPr lang="en-US" dirty="0"/>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10/main" val="000000" mc:Ignorable=""/>
                </a:solidFill>
              </a:rPr>
              <a:t>© 2009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10/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10/main" val="000000" mc:Ignorable=""/>
                </a:solidFill>
              </a:rPr>
            </a:br>
            <a:r>
              <a:rPr lang="en-US" smtClean="0">
                <a:solidFill>
                  <a:srgbClr xmlns:mc="http://schemas.openxmlformats.org/markup-compatibility/2006" xmlns:a14="http://schemas.microsoft.com/office/drawing/2010/main" val="000000" mc:Ignorable=""/>
                </a:solidFill>
              </a:rPr>
              <a:t>MICROSOFT MAKES NO WARRANTIES, EXPRESS, IMPLIED OR STATUTORY, AS TO THE INFORMATION IN THIS PRESENTATION.</a:t>
            </a:r>
            <a:endParaRPr lang="en-US" dirty="0" smtClean="0">
              <a:solidFill>
                <a:srgbClr xmlns:mc="http://schemas.openxmlformats.org/markup-compatibility/2006" xmlns:a14="http://schemas.microsoft.com/office/drawing/2010/main" val="000000" mc:Ignorable=""/>
              </a:solidFill>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52</a:t>
            </a:fld>
            <a:endParaRPr lang="en-US" dirty="0"/>
          </a:p>
        </p:txBody>
      </p:sp>
    </p:spTree>
    <p:extLst>
      <p:ext uri="{BB962C8B-B14F-4D97-AF65-F5344CB8AC3E}">
        <p14:creationId xmlns:p14="http://schemas.microsoft.com/office/powerpoint/2010/main" val="34336816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11/18/2009 10:49 PM</a:t>
            </a:fld>
            <a:endParaRPr lang="en-US"/>
          </a:p>
        </p:txBody>
      </p:sp>
      <p:sp>
        <p:nvSpPr>
          <p:cNvPr id="6" name="Footer Placeholder 5"/>
          <p:cNvSpPr>
            <a:spLocks noGrp="1"/>
          </p:cNvSpPr>
          <p:nvPr>
            <p:ph type="ftr" sz="quarter" idx="12"/>
          </p:nvPr>
        </p:nvSpPr>
        <p:spPr/>
        <p:txBody>
          <a:bodyPr/>
          <a:lstStyle/>
          <a:p>
            <a:r>
              <a:rPr lang="en-US" dirty="0" smtClean="0">
                <a:solidFill>
                  <a:srgbClr xmlns:mc="http://schemas.openxmlformats.org/markup-compatibility/2006" xmlns:a14="http://schemas.microsoft.com/office/drawing/2010/main" val="000000" mc:Ignorable=""/>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xmlns:mc="http://schemas.openxmlformats.org/markup-compatibility/2006" xmlns:a14="http://schemas.microsoft.com/office/drawing/2010/main" val="000000" mc:Ignorable=""/>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xmlns:mc="http://schemas.openxmlformats.org/markup-compatibility/2006" xmlns:a14="http://schemas.microsoft.com/office/drawing/2010/main" val="000000" mc:Ignorable=""/>
                </a:solidFill>
                <a:latin typeface="Segoe UI" pitchFamily="34" charset="0"/>
              </a:rPr>
            </a:br>
            <a:r>
              <a:rPr lang="en-US" dirty="0" smtClean="0">
                <a:solidFill>
                  <a:srgbClr xmlns:mc="http://schemas.openxmlformats.org/markup-compatibility/2006" xmlns:a14="http://schemas.microsoft.com/office/drawing/2010/main" val="000000" mc:Ignorable=""/>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53</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8" name="Date Placeholder 7"/>
          <p:cNvSpPr>
            <a:spLocks noGrp="1"/>
          </p:cNvSpPr>
          <p:nvPr>
            <p:ph type="dt" idx="10"/>
          </p:nvPr>
        </p:nvSpPr>
        <p:spPr/>
        <p:txBody>
          <a:bodyPr/>
          <a:lstStyle/>
          <a:p>
            <a:fld id="{3706F27C-2B0D-4CB7-9DD1-B67890ECC212}" type="datetime1">
              <a:rPr lang="en-US" smtClean="0"/>
              <a:pPr/>
              <a:t>11/18/2009</a:t>
            </a:fld>
            <a:endParaRPr lang="en-US" dirty="0"/>
          </a:p>
        </p:txBody>
      </p:sp>
      <p:sp>
        <p:nvSpPr>
          <p:cNvPr id="9" name="Slide Number Placeholder 8"/>
          <p:cNvSpPr>
            <a:spLocks noGrp="1"/>
          </p:cNvSpPr>
          <p:nvPr>
            <p:ph type="sldNum" sz="quarter" idx="11"/>
          </p:nvPr>
        </p:nvSpPr>
        <p:spPr/>
        <p:txBody>
          <a:bodyPr/>
          <a:lstStyle/>
          <a:p>
            <a:fld id="{8B263312-38AA-4E1E-B2B5-0F8F122B24FE}" type="slidenum">
              <a:rPr lang="en-US" smtClean="0"/>
              <a:pPr/>
              <a:t>57</a:t>
            </a:fld>
            <a:endParaRPr lang="en-US" dirty="0"/>
          </a:p>
        </p:txBody>
      </p:sp>
      <p:sp>
        <p:nvSpPr>
          <p:cNvPr id="10" name="Footer Placeholder 9"/>
          <p:cNvSpPr>
            <a:spLocks noGrp="1"/>
          </p:cNvSpPr>
          <p:nvPr>
            <p:ph type="ftr" sz="quarter" idx="12"/>
          </p:nvPr>
        </p:nvSpPr>
        <p:spPr/>
        <p:txBody>
          <a:bodyPr/>
          <a:lstStyle/>
          <a:p>
            <a:r>
              <a:rPr lang="en-US" smtClean="0">
                <a:solidFill>
                  <a:srgbClr xmlns:mc="http://schemas.openxmlformats.org/markup-compatibility/2006" xmlns:a14="http://schemas.microsoft.com/office/drawing/2010/main" val="000000" mc:Ignorable=""/>
                </a:solidFill>
              </a:rPr>
              <a:t>© 2009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10/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10/main" val="000000" mc:Ignorable=""/>
                </a:solidFill>
              </a:rPr>
            </a:br>
            <a:r>
              <a:rPr lang="en-US" smtClean="0">
                <a:solidFill>
                  <a:srgbClr xmlns:mc="http://schemas.openxmlformats.org/markup-compatibility/2006" xmlns:a14="http://schemas.microsoft.com/office/drawing/2010/main" val="000000" mc:Ignorable=""/>
                </a:solidFill>
              </a:rPr>
              <a:t>MICROSOFT MAKES NO WARRANTIES, EXPRESS, IMPLIED OR STATUTORY, AS TO THE INFORMATION IN THIS PRESENTATION.</a:t>
            </a:r>
            <a:endParaRPr lang="en-US" dirty="0" smtClean="0">
              <a:solidFill>
                <a:srgbClr xmlns:mc="http://schemas.openxmlformats.org/markup-compatibility/2006" xmlns:a14="http://schemas.microsoft.com/office/drawing/2010/main" val="000000" mc:Ignorable=""/>
              </a:solidFill>
            </a:endParaRPr>
          </a:p>
        </p:txBody>
      </p:sp>
      <p:sp>
        <p:nvSpPr>
          <p:cNvPr id="11" name="Header Placeholder 10"/>
          <p:cNvSpPr>
            <a:spLocks noGrp="1"/>
          </p:cNvSpPr>
          <p:nvPr>
            <p:ph type="hdr" sz="quarter" idx="13"/>
          </p:nvPr>
        </p:nvSpPr>
        <p:spPr/>
        <p:txBody>
          <a:bodyPr/>
          <a:lstStyle/>
          <a:p>
            <a:r>
              <a:rPr lang="en-US" smtClean="0"/>
              <a:t>Microsoft SharePoint Conference 2009</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089E6-3E2B-4717-BC5F-0C89589FE992}" type="slidenum">
              <a:rPr lang="en-US" smtClean="0"/>
              <a:pPr/>
              <a:t>5</a:t>
            </a:fld>
            <a:endParaRPr lang="en-US"/>
          </a:p>
        </p:txBody>
      </p:sp>
    </p:spTree>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8" name="Date Placeholder 7"/>
          <p:cNvSpPr>
            <a:spLocks noGrp="1"/>
          </p:cNvSpPr>
          <p:nvPr>
            <p:ph type="dt" idx="10"/>
          </p:nvPr>
        </p:nvSpPr>
        <p:spPr/>
        <p:txBody>
          <a:bodyPr/>
          <a:lstStyle/>
          <a:p>
            <a:fld id="{3706F27C-2B0D-4CB7-9DD1-B67890ECC212}" type="datetime1">
              <a:rPr lang="en-US" smtClean="0"/>
              <a:pPr/>
              <a:t>11/18/2009</a:t>
            </a:fld>
            <a:endParaRPr lang="en-US" dirty="0"/>
          </a:p>
        </p:txBody>
      </p:sp>
      <p:sp>
        <p:nvSpPr>
          <p:cNvPr id="9" name="Slide Number Placeholder 8"/>
          <p:cNvSpPr>
            <a:spLocks noGrp="1"/>
          </p:cNvSpPr>
          <p:nvPr>
            <p:ph type="sldNum" sz="quarter" idx="11"/>
          </p:nvPr>
        </p:nvSpPr>
        <p:spPr/>
        <p:txBody>
          <a:bodyPr/>
          <a:lstStyle/>
          <a:p>
            <a:fld id="{8B263312-38AA-4E1E-B2B5-0F8F122B24FE}" type="slidenum">
              <a:rPr lang="en-US" smtClean="0"/>
              <a:pPr/>
              <a:t>58</a:t>
            </a:fld>
            <a:endParaRPr lang="en-US" dirty="0"/>
          </a:p>
        </p:txBody>
      </p:sp>
      <p:sp>
        <p:nvSpPr>
          <p:cNvPr id="10" name="Footer Placeholder 9"/>
          <p:cNvSpPr>
            <a:spLocks noGrp="1"/>
          </p:cNvSpPr>
          <p:nvPr>
            <p:ph type="ftr" sz="quarter" idx="12"/>
          </p:nvPr>
        </p:nvSpPr>
        <p:spPr/>
        <p:txBody>
          <a:bodyPr/>
          <a:lstStyle/>
          <a:p>
            <a:r>
              <a:rPr lang="en-US" smtClean="0">
                <a:solidFill>
                  <a:srgbClr xmlns:mc="http://schemas.openxmlformats.org/markup-compatibility/2006" xmlns:a14="http://schemas.microsoft.com/office/drawing/2010/main" val="000000" mc:Ignorable=""/>
                </a:solidFill>
              </a:rPr>
              <a:t>© 2009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10/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10/main" val="000000" mc:Ignorable=""/>
                </a:solidFill>
              </a:rPr>
            </a:br>
            <a:r>
              <a:rPr lang="en-US" smtClean="0">
                <a:solidFill>
                  <a:srgbClr xmlns:mc="http://schemas.openxmlformats.org/markup-compatibility/2006" xmlns:a14="http://schemas.microsoft.com/office/drawing/2010/main" val="000000" mc:Ignorable=""/>
                </a:solidFill>
              </a:rPr>
              <a:t>MICROSOFT MAKES NO WARRANTIES, EXPRESS, IMPLIED OR STATUTORY, AS TO THE INFORMATION IN THIS PRESENTATION.</a:t>
            </a:r>
            <a:endParaRPr lang="en-US" dirty="0" smtClean="0">
              <a:solidFill>
                <a:srgbClr xmlns:mc="http://schemas.openxmlformats.org/markup-compatibility/2006" xmlns:a14="http://schemas.microsoft.com/office/drawing/2010/main" val="000000" mc:Ignorable=""/>
              </a:solidFill>
            </a:endParaRPr>
          </a:p>
        </p:txBody>
      </p:sp>
      <p:sp>
        <p:nvSpPr>
          <p:cNvPr id="11" name="Header Placeholder 10"/>
          <p:cNvSpPr>
            <a:spLocks noGrp="1"/>
          </p:cNvSpPr>
          <p:nvPr>
            <p:ph type="hdr" sz="quarter" idx="13"/>
          </p:nvPr>
        </p:nvSpPr>
        <p:spPr/>
        <p:txBody>
          <a:bodyPr/>
          <a:lstStyle/>
          <a:p>
            <a:r>
              <a:rPr lang="en-US" smtClean="0"/>
              <a:t>Microsoft SharePoint Conference 2009</a:t>
            </a:r>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Microsoft SharePoint Conference 2009</a:t>
            </a:r>
            <a:endParaRPr lang="en-US" dirty="0"/>
          </a:p>
        </p:txBody>
      </p:sp>
      <p:sp>
        <p:nvSpPr>
          <p:cNvPr id="5" name="Date Placeholder 4"/>
          <p:cNvSpPr>
            <a:spLocks noGrp="1"/>
          </p:cNvSpPr>
          <p:nvPr>
            <p:ph type="dt" idx="11"/>
          </p:nvPr>
        </p:nvSpPr>
        <p:spPr/>
        <p:txBody>
          <a:bodyPr/>
          <a:lstStyle/>
          <a:p>
            <a:fld id="{625705B5-71FA-492B-9350-89B60C375E1C}" type="datetime1">
              <a:rPr lang="en-US" smtClean="0"/>
              <a:pPr/>
              <a:t>11/18/2009</a:t>
            </a:fld>
            <a:endParaRPr lang="en-US" dirty="0"/>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10/main" val="000000" mc:Ignorable=""/>
                </a:solidFill>
              </a:rPr>
              <a:t>© 2009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10/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10/main" val="000000" mc:Ignorable=""/>
                </a:solidFill>
              </a:rPr>
            </a:br>
            <a:r>
              <a:rPr lang="en-US" smtClean="0">
                <a:solidFill>
                  <a:srgbClr xmlns:mc="http://schemas.openxmlformats.org/markup-compatibility/2006" xmlns:a14="http://schemas.microsoft.com/office/drawing/2010/main" val="000000" mc:Ignorable=""/>
                </a:solidFill>
              </a:rPr>
              <a:t>MICROSOFT MAKES NO WARRANTIES, EXPRESS, IMPLIED OR STATUTORY, AS TO THE INFORMATION IN THIS PRESENTATION.</a:t>
            </a:r>
            <a:endParaRPr lang="en-US" dirty="0" smtClean="0">
              <a:solidFill>
                <a:srgbClr xmlns:mc="http://schemas.openxmlformats.org/markup-compatibility/2006" xmlns:a14="http://schemas.microsoft.com/office/drawing/2010/main" val="000000" mc:Ignorable=""/>
              </a:solidFill>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59</a:t>
            </a:fld>
            <a:endParaRPr lang="en-US" dirty="0"/>
          </a:p>
        </p:txBody>
      </p:sp>
    </p:spTree>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indent="-282575">
              <a:lnSpc>
                <a:spcPct val="125000"/>
              </a:lnSpc>
              <a:buClr>
                <a:srgbClr xmlns:mc="http://schemas.openxmlformats.org/markup-compatibility/2006" xmlns:a14="http://schemas.microsoft.com/office/drawing/2010/main" val="C00000" mc:Ignorable=""/>
              </a:buClr>
              <a:buBlip>
                <a:blip r:embed="rId3"/>
              </a:buBlip>
            </a:pPr>
            <a:r>
              <a:rPr lang="en-US" sz="1000" dirty="0" smtClean="0">
                <a:solidFill>
                  <a:schemeClr val="bg1"/>
                </a:solidFill>
              </a:rPr>
              <a:t>IT knows author, data sources, and users, great, but what about the refresh settings? These settings seemed to bother some IT pros. Can you prevent users/owners of BI solutions from changing these settings?</a:t>
            </a:r>
            <a:endParaRPr lang="de-DE" sz="1000" dirty="0" smtClean="0">
              <a:solidFill>
                <a:schemeClr val="bg1"/>
              </a:solidFill>
            </a:endParaRPr>
          </a:p>
          <a:p>
            <a:pPr lvl="0" indent="-282575">
              <a:lnSpc>
                <a:spcPct val="125000"/>
              </a:lnSpc>
              <a:buClr>
                <a:srgbClr xmlns:mc="http://schemas.openxmlformats.org/markup-compatibility/2006" xmlns:a14="http://schemas.microsoft.com/office/drawing/2010/main" val="C00000" mc:Ignorable=""/>
              </a:buClr>
              <a:buBlip>
                <a:blip r:embed="rId3"/>
              </a:buBlip>
            </a:pPr>
            <a:r>
              <a:rPr lang="en-US" sz="1000" dirty="0" smtClean="0">
                <a:solidFill>
                  <a:schemeClr val="bg1"/>
                </a:solidFill>
              </a:rPr>
              <a:t>Operations Dashboard, how does it help IT folks to stay on top of the self-service BI game?</a:t>
            </a:r>
          </a:p>
          <a:p>
            <a:pPr lvl="0" indent="-282575">
              <a:lnSpc>
                <a:spcPct val="125000"/>
              </a:lnSpc>
              <a:buClr>
                <a:srgbClr xmlns:mc="http://schemas.openxmlformats.org/markup-compatibility/2006" xmlns:a14="http://schemas.microsoft.com/office/drawing/2010/main" val="C00000" mc:Ignorable=""/>
              </a:buClr>
              <a:buBlip>
                <a:blip r:embed="rId3"/>
              </a:buBlip>
            </a:pPr>
            <a:r>
              <a:rPr lang="en-US" sz="1000" dirty="0" smtClean="0">
                <a:solidFill>
                  <a:schemeClr val="bg1"/>
                </a:solidFill>
              </a:rPr>
              <a:t>Bring details along the lines of customizations. Audience might want to change the default reports provided.</a:t>
            </a:r>
          </a:p>
          <a:p>
            <a:endParaRPr lang="en-US" dirty="0"/>
          </a:p>
        </p:txBody>
      </p:sp>
      <p:sp>
        <p:nvSpPr>
          <p:cNvPr id="4" name="Slide Number Placeholder 3"/>
          <p:cNvSpPr>
            <a:spLocks noGrp="1"/>
          </p:cNvSpPr>
          <p:nvPr>
            <p:ph type="sldNum" sz="quarter" idx="10"/>
          </p:nvPr>
        </p:nvSpPr>
        <p:spPr/>
        <p:txBody>
          <a:bodyPr/>
          <a:lstStyle/>
          <a:p>
            <a:pPr>
              <a:defRPr/>
            </a:pPr>
            <a:fld id="{CD75B0E5-5D68-451A-A53F-D5C39AD66427}" type="slidenum">
              <a:rPr lang="en-US" smtClean="0"/>
              <a:pPr>
                <a:defRPr/>
              </a:pPr>
              <a:t>61</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1" dirty="0"/>
          </a:p>
        </p:txBody>
      </p:sp>
      <p:sp>
        <p:nvSpPr>
          <p:cNvPr id="4" name="Slide Number Placeholder 3"/>
          <p:cNvSpPr>
            <a:spLocks noGrp="1"/>
          </p:cNvSpPr>
          <p:nvPr>
            <p:ph type="sldNum" sz="quarter" idx="10"/>
          </p:nvPr>
        </p:nvSpPr>
        <p:spPr/>
        <p:txBody>
          <a:bodyPr/>
          <a:lstStyle/>
          <a:p>
            <a:fld id="{059FABF0-CAF1-498D-A618-5D7F328BF6CF}" type="slidenum">
              <a:rPr lang="en-US" smtClean="0"/>
              <a:pPr/>
              <a:t>64</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xfrm>
            <a:off x="1143000" y="687388"/>
            <a:ext cx="4572000" cy="3429000"/>
          </a:xfrm>
          <a:ln/>
        </p:spPr>
      </p:sp>
      <p:sp>
        <p:nvSpPr>
          <p:cNvPr id="41987" name="Notes Placeholder 2"/>
          <p:cNvSpPr>
            <a:spLocks noGrp="1"/>
          </p:cNvSpPr>
          <p:nvPr>
            <p:ph type="body" idx="1"/>
          </p:nvPr>
        </p:nvSpPr>
        <p:spPr>
          <a:noFill/>
          <a:ln/>
        </p:spPr>
        <p:txBody>
          <a:bodyPr/>
          <a:lstStyle/>
          <a:p>
            <a:endParaRPr lang="en-US" dirty="0" smtClean="0"/>
          </a:p>
        </p:txBody>
      </p:sp>
      <p:sp>
        <p:nvSpPr>
          <p:cNvPr id="4" name="Date Placeholder 3"/>
          <p:cNvSpPr>
            <a:spLocks noGrp="1"/>
          </p:cNvSpPr>
          <p:nvPr>
            <p:ph type="dt" sz="quarter" idx="1"/>
          </p:nvPr>
        </p:nvSpPr>
        <p:spPr/>
        <p:txBody>
          <a:bodyPr/>
          <a:lstStyle/>
          <a:p>
            <a:pPr>
              <a:defRPr/>
            </a:pPr>
            <a:fld id="{0EFD3E4E-AD56-442C-8232-6F9879F1098A}" type="datetime8">
              <a:rPr lang="en-US" smtClean="0"/>
              <a:pPr>
                <a:defRPr/>
              </a:pPr>
              <a:t>11/18/2009 10:49 PM</a:t>
            </a:fld>
            <a:endParaRPr lang="en-US"/>
          </a:p>
        </p:txBody>
      </p:sp>
      <p:sp>
        <p:nvSpPr>
          <p:cNvPr id="41989" name="Footer Placeholder 4"/>
          <p:cNvSpPr>
            <a:spLocks noGrp="1"/>
          </p:cNvSpPr>
          <p:nvPr>
            <p:ph type="ftr" sz="quarter" idx="4"/>
          </p:nvPr>
        </p:nvSpPr>
        <p:spPr>
          <a:noFill/>
          <a:ln>
            <a:headEnd/>
            <a:tailEnd/>
          </a:ln>
        </p:spPr>
        <p:txBody>
          <a:bodyPr/>
          <a:lstStyle/>
          <a:p>
            <a:r>
              <a:rPr lang="en-US" smtClean="0"/>
              <a:t>© 2004 Microsoft Corporation. All rights reserved.</a:t>
            </a:r>
          </a:p>
          <a:p>
            <a:r>
              <a:rPr lang="en-US" smtClean="0"/>
              <a:t>This presentation is for informational purposes only. Microsoft makes no warranties, express or implied, in this summary.</a:t>
            </a:r>
          </a:p>
        </p:txBody>
      </p:sp>
      <p:sp>
        <p:nvSpPr>
          <p:cNvPr id="6" name="Slide Number Placeholder 5"/>
          <p:cNvSpPr>
            <a:spLocks noGrp="1"/>
          </p:cNvSpPr>
          <p:nvPr>
            <p:ph type="sldNum" sz="quarter" idx="5"/>
          </p:nvPr>
        </p:nvSpPr>
        <p:spPr/>
        <p:txBody>
          <a:bodyPr/>
          <a:lstStyle/>
          <a:p>
            <a:pPr>
              <a:defRPr/>
            </a:pPr>
            <a:fld id="{92C3D970-FBCC-4883-8381-4296744603C3}" type="slidenum">
              <a:rPr lang="en-US" smtClean="0"/>
              <a:pPr>
                <a:defRPr/>
              </a:pPr>
              <a:t>66</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8" name="Date Placeholder 7"/>
          <p:cNvSpPr>
            <a:spLocks noGrp="1"/>
          </p:cNvSpPr>
          <p:nvPr>
            <p:ph type="dt" idx="10"/>
          </p:nvPr>
        </p:nvSpPr>
        <p:spPr/>
        <p:txBody>
          <a:bodyPr/>
          <a:lstStyle/>
          <a:p>
            <a:fld id="{3706F27C-2B0D-4CB7-9DD1-B67890ECC212}" type="datetime1">
              <a:rPr lang="en-US" smtClean="0"/>
              <a:pPr/>
              <a:t>11/18/2009</a:t>
            </a:fld>
            <a:endParaRPr lang="en-US" dirty="0"/>
          </a:p>
        </p:txBody>
      </p:sp>
      <p:sp>
        <p:nvSpPr>
          <p:cNvPr id="9" name="Slide Number Placeholder 8"/>
          <p:cNvSpPr>
            <a:spLocks noGrp="1"/>
          </p:cNvSpPr>
          <p:nvPr>
            <p:ph type="sldNum" sz="quarter" idx="11"/>
          </p:nvPr>
        </p:nvSpPr>
        <p:spPr/>
        <p:txBody>
          <a:bodyPr/>
          <a:lstStyle/>
          <a:p>
            <a:fld id="{8B263312-38AA-4E1E-B2B5-0F8F122B24FE}" type="slidenum">
              <a:rPr lang="en-US" smtClean="0"/>
              <a:pPr/>
              <a:t>68</a:t>
            </a:fld>
            <a:endParaRPr lang="en-US" dirty="0"/>
          </a:p>
        </p:txBody>
      </p:sp>
      <p:sp>
        <p:nvSpPr>
          <p:cNvPr id="10" name="Footer Placeholder 9"/>
          <p:cNvSpPr>
            <a:spLocks noGrp="1"/>
          </p:cNvSpPr>
          <p:nvPr>
            <p:ph type="ftr" sz="quarter" idx="12"/>
          </p:nvPr>
        </p:nvSpPr>
        <p:spPr/>
        <p:txBody>
          <a:bodyPr/>
          <a:lstStyle/>
          <a:p>
            <a:r>
              <a:rPr lang="en-US" smtClean="0">
                <a:solidFill>
                  <a:srgbClr xmlns:mc="http://schemas.openxmlformats.org/markup-compatibility/2006" xmlns:a14="http://schemas.microsoft.com/office/drawing/2010/main" val="000000" mc:Ignorable=""/>
                </a:solidFill>
              </a:rPr>
              <a:t>© 2009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10/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10/main" val="000000" mc:Ignorable=""/>
                </a:solidFill>
              </a:rPr>
            </a:br>
            <a:r>
              <a:rPr lang="en-US" smtClean="0">
                <a:solidFill>
                  <a:srgbClr xmlns:mc="http://schemas.openxmlformats.org/markup-compatibility/2006" xmlns:a14="http://schemas.microsoft.com/office/drawing/2010/main" val="000000" mc:Ignorable=""/>
                </a:solidFill>
              </a:rPr>
              <a:t>MICROSOFT MAKES NO WARRANTIES, EXPRESS, IMPLIED OR STATUTORY, AS TO THE INFORMATION IN THIS PRESENTATION.</a:t>
            </a:r>
            <a:endParaRPr lang="en-US" dirty="0" smtClean="0">
              <a:solidFill>
                <a:srgbClr xmlns:mc="http://schemas.openxmlformats.org/markup-compatibility/2006" xmlns:a14="http://schemas.microsoft.com/office/drawing/2010/main" val="000000" mc:Ignorable=""/>
              </a:solidFill>
            </a:endParaRPr>
          </a:p>
        </p:txBody>
      </p:sp>
      <p:sp>
        <p:nvSpPr>
          <p:cNvPr id="11" name="Header Placeholder 10"/>
          <p:cNvSpPr>
            <a:spLocks noGrp="1"/>
          </p:cNvSpPr>
          <p:nvPr>
            <p:ph type="hdr" sz="quarter" idx="13"/>
          </p:nvPr>
        </p:nvSpPr>
        <p:spPr/>
        <p:txBody>
          <a:bodyPr/>
          <a:lstStyle/>
          <a:p>
            <a:r>
              <a:rPr lang="en-US" smtClean="0"/>
              <a:t>Microsoft SharePoint Conference 2009</a:t>
            </a:r>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8" name="Date Placeholder 7"/>
          <p:cNvSpPr>
            <a:spLocks noGrp="1"/>
          </p:cNvSpPr>
          <p:nvPr>
            <p:ph type="dt" idx="10"/>
          </p:nvPr>
        </p:nvSpPr>
        <p:spPr/>
        <p:txBody>
          <a:bodyPr/>
          <a:lstStyle/>
          <a:p>
            <a:fld id="{28C31E93-00C6-448D-8924-C10527679427}" type="datetime1">
              <a:rPr lang="en-US" smtClean="0"/>
              <a:pPr/>
              <a:t>11/18/2009</a:t>
            </a:fld>
            <a:endParaRPr lang="en-US" dirty="0"/>
          </a:p>
        </p:txBody>
      </p:sp>
      <p:sp>
        <p:nvSpPr>
          <p:cNvPr id="9" name="Slide Number Placeholder 8"/>
          <p:cNvSpPr>
            <a:spLocks noGrp="1"/>
          </p:cNvSpPr>
          <p:nvPr>
            <p:ph type="sldNum" sz="quarter" idx="11"/>
          </p:nvPr>
        </p:nvSpPr>
        <p:spPr/>
        <p:txBody>
          <a:bodyPr/>
          <a:lstStyle/>
          <a:p>
            <a:fld id="{8B263312-38AA-4E1E-B2B5-0F8F122B24FE}" type="slidenum">
              <a:rPr lang="en-US" smtClean="0"/>
              <a:pPr/>
              <a:t>70</a:t>
            </a:fld>
            <a:endParaRPr lang="en-US" dirty="0"/>
          </a:p>
        </p:txBody>
      </p:sp>
      <p:sp>
        <p:nvSpPr>
          <p:cNvPr id="10" name="Footer Placeholder 9"/>
          <p:cNvSpPr>
            <a:spLocks noGrp="1"/>
          </p:cNvSpPr>
          <p:nvPr>
            <p:ph type="ftr" sz="quarter" idx="12"/>
          </p:nvPr>
        </p:nvSpPr>
        <p:spPr/>
        <p:txBody>
          <a:bodyPr/>
          <a:lstStyle/>
          <a:p>
            <a:r>
              <a:rPr lang="en-US" smtClean="0">
                <a:solidFill>
                  <a:srgbClr xmlns:mc="http://schemas.openxmlformats.org/markup-compatibility/2006" xmlns:a14="http://schemas.microsoft.com/office/drawing/2010/main" val="000000" mc:Ignorable=""/>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10/main" val="000000" mc:Ignorable=""/>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10/main" val="000000" mc:Ignorable=""/>
                </a:solidFill>
                <a:latin typeface="Segoe UI" pitchFamily="34" charset="0"/>
              </a:rPr>
            </a:br>
            <a:r>
              <a:rPr lang="en-US" smtClean="0">
                <a:solidFill>
                  <a:srgbClr xmlns:mc="http://schemas.openxmlformats.org/markup-compatibility/2006" xmlns:a14="http://schemas.microsoft.com/office/drawing/2010/main" val="000000" mc:Ignorable=""/>
                </a:solidFill>
                <a:latin typeface="Segoe UI" pitchFamily="34" charset="0"/>
              </a:rPr>
              <a:t>MICROSOFT MAKES NO WARRANTIES, EXPRESS, IMPLIED OR STATUTORY, AS TO THE INFORMATION IN THIS PRESENTATION.</a:t>
            </a:r>
            <a:endParaRPr lang="en-US" dirty="0" smtClean="0">
              <a:solidFill>
                <a:srgbClr xmlns:mc="http://schemas.openxmlformats.org/markup-compatibility/2006" xmlns:a14="http://schemas.microsoft.com/office/drawing/2010/main" val="000000" mc:Ignorable=""/>
              </a:solidFill>
              <a:latin typeface="Segoe UI" pitchFamily="34" charset="0"/>
            </a:endParaRPr>
          </a:p>
        </p:txBody>
      </p:sp>
      <p:sp>
        <p:nvSpPr>
          <p:cNvPr id="11" name="Header Placeholder 10"/>
          <p:cNvSpPr>
            <a:spLocks noGrp="1"/>
          </p:cNvSpPr>
          <p:nvPr>
            <p:ph type="hdr" sz="quarter" idx="13"/>
          </p:nvPr>
        </p:nvSpPr>
        <p:spPr/>
        <p:txBody>
          <a:bodyPr/>
          <a:lstStyle/>
          <a:p>
            <a:r>
              <a:rPr lang="en-US" smtClean="0"/>
              <a:t>Microsoft SharePoint Server 2010 Ignite!</a:t>
            </a:r>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EE814C-1011-4D95-B678-18EEB3053ED6}" type="slidenum">
              <a:rPr lang="en-US" smtClean="0"/>
              <a:pPr/>
              <a:t>74</a:t>
            </a:fld>
            <a:endParaRPr lang="en-US"/>
          </a:p>
        </p:txBody>
      </p:sp>
    </p:spTree>
    <p:extLst>
      <p:ext uri="{BB962C8B-B14F-4D97-AF65-F5344CB8AC3E}">
        <p14:creationId xmlns:p14="http://schemas.microsoft.com/office/powerpoint/2010/main" val="41180136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PWA = Project Web Access</a:t>
            </a:r>
            <a:endParaRPr lang="en-US" dirty="0"/>
          </a:p>
        </p:txBody>
      </p:sp>
      <p:sp>
        <p:nvSpPr>
          <p:cNvPr id="4" name="Slide Number Placeholder 3"/>
          <p:cNvSpPr>
            <a:spLocks noGrp="1"/>
          </p:cNvSpPr>
          <p:nvPr>
            <p:ph type="sldNum" sz="quarter" idx="10"/>
          </p:nvPr>
        </p:nvSpPr>
        <p:spPr/>
        <p:txBody>
          <a:bodyPr/>
          <a:lstStyle/>
          <a:p>
            <a:fld id="{7622DBAE-4DF9-425C-962F-4ECF85FB5F3C}" type="slidenum">
              <a:rPr lang="en-US" smtClean="0"/>
              <a:pPr/>
              <a:t>76</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9EE814C-1011-4D95-B678-18EEB3053ED6}" type="slidenum">
              <a:rPr lang="en-US" smtClean="0"/>
              <a:pPr/>
              <a:t>78</a:t>
            </a:fld>
            <a:endParaRPr lang="en-US"/>
          </a:p>
        </p:txBody>
      </p:sp>
    </p:spTree>
    <p:extLst>
      <p:ext uri="{BB962C8B-B14F-4D97-AF65-F5344CB8AC3E}">
        <p14:creationId xmlns:p14="http://schemas.microsoft.com/office/powerpoint/2010/main" val="359102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EE814C-1011-4D95-B678-18EEB3053ED6}" type="slidenum">
              <a:rPr lang="en-US" smtClean="0"/>
              <a:pPr/>
              <a:t>6</a:t>
            </a:fld>
            <a:endParaRPr lang="en-US"/>
          </a:p>
        </p:txBody>
      </p:sp>
    </p:spTree>
    <p:extLst>
      <p:ext uri="{BB962C8B-B14F-4D97-AF65-F5344CB8AC3E}">
        <p14:creationId xmlns:p14="http://schemas.microsoft.com/office/powerpoint/2010/main" val="2787666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79</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622DBAE-4DF9-425C-962F-4ECF85FB5F3C}" type="slidenum">
              <a:rPr lang="en-US" smtClean="0"/>
              <a:pPr/>
              <a:t>80</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PWA =</a:t>
            </a:r>
            <a:r>
              <a:rPr lang="en-US" baseline="0" dirty="0" smtClean="0"/>
              <a:t> Project Web Access</a:t>
            </a:r>
            <a:endParaRPr lang="en-US" dirty="0"/>
          </a:p>
        </p:txBody>
      </p:sp>
      <p:sp>
        <p:nvSpPr>
          <p:cNvPr id="4" name="Slide Number Placeholder 3"/>
          <p:cNvSpPr>
            <a:spLocks noGrp="1"/>
          </p:cNvSpPr>
          <p:nvPr>
            <p:ph type="sldNum" sz="quarter" idx="10"/>
          </p:nvPr>
        </p:nvSpPr>
        <p:spPr/>
        <p:txBody>
          <a:bodyPr/>
          <a:lstStyle/>
          <a:p>
            <a:fld id="{7622DBAE-4DF9-425C-962F-4ECF85FB5F3C}" type="slidenum">
              <a:rPr lang="en-US" smtClean="0"/>
              <a:pPr/>
              <a:t>84</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SQL AS = SQL Server Analysis Services</a:t>
            </a:r>
            <a:endParaRPr lang="en-US" dirty="0"/>
          </a:p>
        </p:txBody>
      </p:sp>
      <p:sp>
        <p:nvSpPr>
          <p:cNvPr id="4" name="Slide Number Placeholder 3"/>
          <p:cNvSpPr>
            <a:spLocks noGrp="1"/>
          </p:cNvSpPr>
          <p:nvPr>
            <p:ph type="sldNum" sz="quarter" idx="10"/>
          </p:nvPr>
        </p:nvSpPr>
        <p:spPr/>
        <p:txBody>
          <a:bodyPr/>
          <a:lstStyle/>
          <a:p>
            <a:fld id="{7622DBAE-4DF9-425C-962F-4ECF85FB5F3C}" type="slidenum">
              <a:rPr lang="en-US" smtClean="0"/>
              <a:pPr/>
              <a:t>89</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AMO = Analysis Management</a:t>
            </a:r>
            <a:r>
              <a:rPr lang="en-US" baseline="0" dirty="0" smtClean="0"/>
              <a:t> Objects</a:t>
            </a:r>
            <a:endParaRPr lang="en-US" dirty="0"/>
          </a:p>
        </p:txBody>
      </p:sp>
      <p:sp>
        <p:nvSpPr>
          <p:cNvPr id="4" name="Slide Number Placeholder 3"/>
          <p:cNvSpPr>
            <a:spLocks noGrp="1"/>
          </p:cNvSpPr>
          <p:nvPr>
            <p:ph type="sldNum" sz="quarter" idx="10"/>
          </p:nvPr>
        </p:nvSpPr>
        <p:spPr/>
        <p:txBody>
          <a:bodyPr/>
          <a:lstStyle/>
          <a:p>
            <a:fld id="{7622DBAE-4DF9-425C-962F-4ECF85FB5F3C}" type="slidenum">
              <a:rPr lang="en-US" smtClean="0"/>
              <a:pPr/>
              <a:t>90</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Microsoft SharePoint Conference 2009</a:t>
            </a:r>
            <a:endParaRPr lang="en-US" dirty="0"/>
          </a:p>
        </p:txBody>
      </p:sp>
      <p:sp>
        <p:nvSpPr>
          <p:cNvPr id="5" name="Date Placeholder 4"/>
          <p:cNvSpPr>
            <a:spLocks noGrp="1"/>
          </p:cNvSpPr>
          <p:nvPr>
            <p:ph type="dt" idx="11"/>
          </p:nvPr>
        </p:nvSpPr>
        <p:spPr/>
        <p:txBody>
          <a:bodyPr/>
          <a:lstStyle/>
          <a:p>
            <a:fld id="{E9959E4F-B9D4-4125-B2AB-8A259182C885}" type="datetime1">
              <a:rPr lang="en-US" smtClean="0"/>
              <a:pPr/>
              <a:t>11/18/2009</a:t>
            </a:fld>
            <a:endParaRPr lang="en-US" dirty="0"/>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10/main" val="000000" mc:Ignorable=""/>
                </a:solidFill>
              </a:rPr>
              <a:t>© 2009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10/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10/main" val="000000" mc:Ignorable=""/>
                </a:solidFill>
              </a:rPr>
            </a:br>
            <a:r>
              <a:rPr lang="en-US" smtClean="0">
                <a:solidFill>
                  <a:srgbClr xmlns:mc="http://schemas.openxmlformats.org/markup-compatibility/2006" xmlns:a14="http://schemas.microsoft.com/office/drawing/2010/main" val="000000" mc:Ignorable=""/>
                </a:solidFill>
              </a:rPr>
              <a:t>MICROSOFT MAKES NO WARRANTIES, EXPRESS, IMPLIED OR STATUTORY, AS TO THE INFORMATION IN THIS PRESENTATION.</a:t>
            </a:r>
            <a:endParaRPr lang="en-US" dirty="0" smtClean="0">
              <a:solidFill>
                <a:srgbClr xmlns:mc="http://schemas.openxmlformats.org/markup-compatibility/2006" xmlns:a14="http://schemas.microsoft.com/office/drawing/2010/main" val="000000" mc:Ignorable=""/>
              </a:solidFill>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92</a:t>
            </a:fld>
            <a:endParaRPr lang="en-US" dirty="0"/>
          </a:p>
        </p:txBody>
      </p:sp>
    </p:spTree>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Microsoft SharePoint Conference 2009</a:t>
            </a:r>
            <a:endParaRPr lang="en-US" dirty="0"/>
          </a:p>
        </p:txBody>
      </p:sp>
      <p:sp>
        <p:nvSpPr>
          <p:cNvPr id="5" name="Date Placeholder 4"/>
          <p:cNvSpPr>
            <a:spLocks noGrp="1"/>
          </p:cNvSpPr>
          <p:nvPr>
            <p:ph type="dt" idx="11"/>
          </p:nvPr>
        </p:nvSpPr>
        <p:spPr/>
        <p:txBody>
          <a:bodyPr/>
          <a:lstStyle/>
          <a:p>
            <a:fld id="{73CC66F2-AE87-4197-862B-C681C3F056D5}" type="datetime1">
              <a:rPr lang="en-US" smtClean="0"/>
              <a:pPr/>
              <a:t>11/18/2009</a:t>
            </a:fld>
            <a:endParaRPr lang="en-US" dirty="0"/>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10/main" val="000000" mc:Ignorable=""/>
                </a:solidFill>
              </a:rPr>
              <a:t>© 2009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10/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10/main" val="000000" mc:Ignorable=""/>
                </a:solidFill>
              </a:rPr>
            </a:br>
            <a:r>
              <a:rPr lang="en-US" smtClean="0">
                <a:solidFill>
                  <a:srgbClr xmlns:mc="http://schemas.openxmlformats.org/markup-compatibility/2006" xmlns:a14="http://schemas.microsoft.com/office/drawing/2010/main" val="000000" mc:Ignorable=""/>
                </a:solidFill>
              </a:rPr>
              <a:t>MICROSOFT MAKES NO WARRANTIES, EXPRESS, IMPLIED OR STATUTORY, AS TO THE INFORMATION IN THIS PRESENTATION.</a:t>
            </a:r>
            <a:endParaRPr lang="en-US" dirty="0" smtClean="0">
              <a:solidFill>
                <a:srgbClr xmlns:mc="http://schemas.openxmlformats.org/markup-compatibility/2006" xmlns:a14="http://schemas.microsoft.com/office/drawing/2010/main" val="000000" mc:Ignorable=""/>
              </a:solidFill>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93</a:t>
            </a:fld>
            <a:endParaRPr lang="en-US" dirty="0"/>
          </a:p>
        </p:txBody>
      </p:sp>
    </p:spTree>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11/18/2009 10:49 PM</a:t>
            </a:fld>
            <a:endParaRPr lang="en-US"/>
          </a:p>
        </p:txBody>
      </p:sp>
      <p:sp>
        <p:nvSpPr>
          <p:cNvPr id="6" name="Footer Placeholder 5"/>
          <p:cNvSpPr>
            <a:spLocks noGrp="1"/>
          </p:cNvSpPr>
          <p:nvPr>
            <p:ph type="ftr" sz="quarter" idx="12"/>
          </p:nvPr>
        </p:nvSpPr>
        <p:spPr/>
        <p:txBody>
          <a:bodyPr/>
          <a:lstStyle/>
          <a:p>
            <a:r>
              <a:rPr lang="en-US" dirty="0" smtClean="0">
                <a:solidFill>
                  <a:srgbClr xmlns:mc="http://schemas.openxmlformats.org/markup-compatibility/2006" xmlns:a14="http://schemas.microsoft.com/office/drawing/2010/main" val="000000" mc:Ignorable=""/>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xmlns:mc="http://schemas.openxmlformats.org/markup-compatibility/2006" xmlns:a14="http://schemas.microsoft.com/office/drawing/2010/main" val="000000" mc:Ignorable=""/>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xmlns:mc="http://schemas.openxmlformats.org/markup-compatibility/2006" xmlns:a14="http://schemas.microsoft.com/office/drawing/2010/main" val="000000" mc:Ignorable=""/>
                </a:solidFill>
                <a:latin typeface="Segoe UI" pitchFamily="34" charset="0"/>
              </a:rPr>
            </a:br>
            <a:r>
              <a:rPr lang="en-US" dirty="0" smtClean="0">
                <a:solidFill>
                  <a:srgbClr xmlns:mc="http://schemas.openxmlformats.org/markup-compatibility/2006" xmlns:a14="http://schemas.microsoft.com/office/drawing/2010/main" val="000000" mc:Ignorable=""/>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94</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11/18/2009 10:49 PM</a:t>
            </a:fld>
            <a:endParaRPr lang="en-US"/>
          </a:p>
        </p:txBody>
      </p:sp>
      <p:sp>
        <p:nvSpPr>
          <p:cNvPr id="6" name="Footer Placeholder 5"/>
          <p:cNvSpPr>
            <a:spLocks noGrp="1"/>
          </p:cNvSpPr>
          <p:nvPr>
            <p:ph type="ftr" sz="quarter" idx="12"/>
          </p:nvPr>
        </p:nvSpPr>
        <p:spPr/>
        <p:txBody>
          <a:bodyPr/>
          <a:lstStyle/>
          <a:p>
            <a:r>
              <a:rPr lang="en-US" dirty="0" smtClean="0">
                <a:solidFill>
                  <a:srgbClr xmlns:mc="http://schemas.openxmlformats.org/markup-compatibility/2006" xmlns:a14="http://schemas.microsoft.com/office/drawing/2010/main" val="000000" mc:Ignorable=""/>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xmlns:mc="http://schemas.openxmlformats.org/markup-compatibility/2006" xmlns:a14="http://schemas.microsoft.com/office/drawing/2010/main" val="000000" mc:Ignorable=""/>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xmlns:mc="http://schemas.openxmlformats.org/markup-compatibility/2006" xmlns:a14="http://schemas.microsoft.com/office/drawing/2010/main" val="000000" mc:Ignorable=""/>
                </a:solidFill>
                <a:latin typeface="Segoe UI" pitchFamily="34" charset="0"/>
              </a:rPr>
            </a:br>
            <a:r>
              <a:rPr lang="en-US" dirty="0" smtClean="0">
                <a:solidFill>
                  <a:srgbClr xmlns:mc="http://schemas.openxmlformats.org/markup-compatibility/2006" xmlns:a14="http://schemas.microsoft.com/office/drawing/2010/main" val="000000" mc:Ignorable=""/>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95</a:t>
            </a:fld>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11/18/2009 10:49 PM</a:t>
            </a:fld>
            <a:endParaRPr lang="en-US"/>
          </a:p>
        </p:txBody>
      </p:sp>
      <p:sp>
        <p:nvSpPr>
          <p:cNvPr id="6" name="Footer Placeholder 5"/>
          <p:cNvSpPr>
            <a:spLocks noGrp="1"/>
          </p:cNvSpPr>
          <p:nvPr>
            <p:ph type="ftr" sz="quarter" idx="12"/>
          </p:nvPr>
        </p:nvSpPr>
        <p:spPr/>
        <p:txBody>
          <a:bodyPr/>
          <a:lstStyle/>
          <a:p>
            <a:r>
              <a:rPr lang="en-US" dirty="0" smtClean="0">
                <a:solidFill>
                  <a:srgbClr xmlns:mc="http://schemas.openxmlformats.org/markup-compatibility/2006" xmlns:a14="http://schemas.microsoft.com/office/drawing/2010/main" val="000000" mc:Ignorable=""/>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xmlns:mc="http://schemas.openxmlformats.org/markup-compatibility/2006" xmlns:a14="http://schemas.microsoft.com/office/drawing/2010/main" val="000000" mc:Ignorable=""/>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xmlns:mc="http://schemas.openxmlformats.org/markup-compatibility/2006" xmlns:a14="http://schemas.microsoft.com/office/drawing/2010/main" val="000000" mc:Ignorable=""/>
                </a:solidFill>
                <a:latin typeface="Segoe UI" pitchFamily="34" charset="0"/>
              </a:rPr>
            </a:br>
            <a:r>
              <a:rPr lang="en-US" dirty="0" smtClean="0">
                <a:solidFill>
                  <a:srgbClr xmlns:mc="http://schemas.openxmlformats.org/markup-compatibility/2006" xmlns:a14="http://schemas.microsoft.com/office/drawing/2010/main" val="000000" mc:Ignorable=""/>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96</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EE814C-1011-4D95-B678-18EEB3053ED6}" type="slidenum">
              <a:rPr lang="en-US" smtClean="0"/>
              <a:pPr/>
              <a:t>7</a:t>
            </a:fld>
            <a:endParaRPr lang="en-US"/>
          </a:p>
        </p:txBody>
      </p:sp>
    </p:spTree>
    <p:extLst>
      <p:ext uri="{BB962C8B-B14F-4D97-AF65-F5344CB8AC3E}">
        <p14:creationId xmlns:p14="http://schemas.microsoft.com/office/powerpoint/2010/main" val="35847261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1" dirty="0"/>
          </a:p>
        </p:txBody>
      </p:sp>
      <p:sp>
        <p:nvSpPr>
          <p:cNvPr id="4" name="Slide Number Placeholder 3"/>
          <p:cNvSpPr>
            <a:spLocks noGrp="1"/>
          </p:cNvSpPr>
          <p:nvPr>
            <p:ph type="sldNum" sz="quarter" idx="10"/>
          </p:nvPr>
        </p:nvSpPr>
        <p:spPr/>
        <p:txBody>
          <a:bodyPr/>
          <a:lstStyle/>
          <a:p>
            <a:fld id="{059FABF0-CAF1-498D-A618-5D7F328BF6CF}" type="slidenum">
              <a:rPr lang="en-US" smtClean="0"/>
              <a:pPr/>
              <a:t>99</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1" dirty="0"/>
          </a:p>
        </p:txBody>
      </p:sp>
      <p:sp>
        <p:nvSpPr>
          <p:cNvPr id="4" name="Slide Number Placeholder 3"/>
          <p:cNvSpPr>
            <a:spLocks noGrp="1"/>
          </p:cNvSpPr>
          <p:nvPr>
            <p:ph type="sldNum" sz="quarter" idx="10"/>
          </p:nvPr>
        </p:nvSpPr>
        <p:spPr/>
        <p:txBody>
          <a:bodyPr/>
          <a:lstStyle/>
          <a:p>
            <a:fld id="{059FABF0-CAF1-498D-A618-5D7F328BF6CF}" type="slidenum">
              <a:rPr lang="en-US" smtClean="0"/>
              <a:pPr/>
              <a:t>100</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smtClean="0"/>
              <a:t>Microsoft SharePoint Conference 2009</a:t>
            </a:r>
            <a:endParaRPr lang="en-US" dirty="0"/>
          </a:p>
        </p:txBody>
      </p:sp>
      <p:sp>
        <p:nvSpPr>
          <p:cNvPr id="5" name="Date Placeholder 4"/>
          <p:cNvSpPr>
            <a:spLocks noGrp="1"/>
          </p:cNvSpPr>
          <p:nvPr>
            <p:ph type="dt" idx="11"/>
          </p:nvPr>
        </p:nvSpPr>
        <p:spPr/>
        <p:txBody>
          <a:bodyPr/>
          <a:lstStyle/>
          <a:p>
            <a:fld id="{D3DE6C51-8476-4AE9-B240-EF050637B6FF}" type="datetime1">
              <a:rPr lang="en-US" smtClean="0"/>
              <a:pPr/>
              <a:t>11/18/2009</a:t>
            </a:fld>
            <a:endParaRPr lang="en-US" dirty="0"/>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10/main" val="000000" mc:Ignorable=""/>
                </a:solidFill>
              </a:rPr>
              <a:t>© 2009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10/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10/main" val="000000" mc:Ignorable=""/>
                </a:solidFill>
              </a:rPr>
            </a:br>
            <a:r>
              <a:rPr lang="en-US" smtClean="0">
                <a:solidFill>
                  <a:srgbClr xmlns:mc="http://schemas.openxmlformats.org/markup-compatibility/2006" xmlns:a14="http://schemas.microsoft.com/office/drawing/2010/main" val="000000" mc:Ignorable=""/>
                </a:solidFill>
              </a:rPr>
              <a:t>MICROSOFT MAKES NO WARRANTIES, EXPRESS, IMPLIED OR STATUTORY, AS TO THE INFORMATION IN THIS PRESENTATION.</a:t>
            </a:r>
            <a:endParaRPr lang="en-US" dirty="0" smtClean="0">
              <a:solidFill>
                <a:srgbClr xmlns:mc="http://schemas.openxmlformats.org/markup-compatibility/2006" xmlns:a14="http://schemas.microsoft.com/office/drawing/2010/main" val="000000" mc:Ignorable=""/>
              </a:solidFill>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103</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EE814C-1011-4D95-B678-18EEB3053ED6}" type="slidenum">
              <a:rPr lang="en-US" smtClean="0"/>
              <a:pPr/>
              <a:t>8</a:t>
            </a:fld>
            <a:endParaRPr lang="en-US"/>
          </a:p>
        </p:txBody>
      </p:sp>
    </p:spTree>
    <p:extLst>
      <p:ext uri="{BB962C8B-B14F-4D97-AF65-F5344CB8AC3E}">
        <p14:creationId xmlns:p14="http://schemas.microsoft.com/office/powerpoint/2010/main" val="979600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dirty="0" smtClean="0">
                <a:solidFill>
                  <a:schemeClr val="tx1"/>
                </a:solidFill>
                <a:latin typeface="+mn-lt"/>
                <a:ea typeface="+mn-ea"/>
                <a:cs typeface="+mn-cs"/>
              </a:rPr>
              <a:t>RDB =</a:t>
            </a:r>
            <a:r>
              <a:rPr lang="en-US" sz="1200" b="0" kern="1200" baseline="0" dirty="0" smtClean="0">
                <a:solidFill>
                  <a:schemeClr val="tx1"/>
                </a:solidFill>
                <a:latin typeface="+mn-lt"/>
                <a:ea typeface="+mn-ea"/>
                <a:cs typeface="+mn-cs"/>
              </a:rPr>
              <a:t> Reporting Database</a:t>
            </a:r>
          </a:p>
          <a:p>
            <a:endParaRPr lang="en-US" sz="1200" b="1"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Portfolio Data</a:t>
            </a:r>
          </a:p>
          <a:p>
            <a:r>
              <a:rPr lang="en-US" sz="1200" kern="1200" dirty="0" smtClean="0">
                <a:solidFill>
                  <a:schemeClr val="tx1"/>
                </a:solidFill>
                <a:latin typeface="+mn-lt"/>
                <a:ea typeface="+mn-ea"/>
                <a:cs typeface="+mn-cs"/>
              </a:rPr>
              <a:t>With the integration of Project Portfolio Server functionality into Project Server 2010 in this release, Portfolio data elements were added to the Reporting Database.  These data elements include:</a:t>
            </a:r>
          </a:p>
          <a:p>
            <a:pPr lvl="1">
              <a:buFont typeface="Arial" pitchFamily="34" charset="0"/>
              <a:buChar char="•"/>
            </a:pPr>
            <a:r>
              <a:rPr lang="fr-FR" sz="1200" kern="1200" dirty="0" err="1" smtClean="0">
                <a:solidFill>
                  <a:schemeClr val="tx1"/>
                </a:solidFill>
                <a:latin typeface="+mn-lt"/>
                <a:ea typeface="+mn-ea"/>
                <a:cs typeface="+mn-cs"/>
              </a:rPr>
              <a:t>Workflow</a:t>
            </a:r>
            <a:r>
              <a:rPr lang="fr-FR" sz="1200" kern="1200" dirty="0" smtClean="0">
                <a:solidFill>
                  <a:schemeClr val="tx1"/>
                </a:solidFill>
                <a:latin typeface="+mn-lt"/>
                <a:ea typeface="+mn-ea"/>
                <a:cs typeface="+mn-cs"/>
              </a:rPr>
              <a:t> </a:t>
            </a:r>
            <a:endParaRPr lang="en-US" sz="1200" kern="1200" dirty="0" smtClean="0">
              <a:solidFill>
                <a:schemeClr val="tx1"/>
              </a:solidFill>
              <a:latin typeface="+mn-lt"/>
              <a:ea typeface="+mn-ea"/>
              <a:cs typeface="+mn-cs"/>
            </a:endParaRPr>
          </a:p>
          <a:p>
            <a:pPr lvl="1">
              <a:buFont typeface="Arial" pitchFamily="34" charset="0"/>
              <a:buChar char="•"/>
            </a:pPr>
            <a:r>
              <a:rPr lang="fr-FR" sz="1200" kern="1200" dirty="0" smtClean="0">
                <a:solidFill>
                  <a:schemeClr val="tx1"/>
                </a:solidFill>
                <a:latin typeface="+mn-lt"/>
                <a:ea typeface="+mn-ea"/>
                <a:cs typeface="+mn-cs"/>
              </a:rPr>
              <a:t>Drivers</a:t>
            </a:r>
            <a:endParaRPr lang="en-US" sz="1200" kern="1200" dirty="0" smtClean="0">
              <a:solidFill>
                <a:schemeClr val="tx1"/>
              </a:solidFill>
              <a:latin typeface="+mn-lt"/>
              <a:ea typeface="+mn-ea"/>
              <a:cs typeface="+mn-cs"/>
            </a:endParaRPr>
          </a:p>
          <a:p>
            <a:pPr lvl="1">
              <a:buFont typeface="Arial" pitchFamily="34" charset="0"/>
              <a:buChar char="•"/>
            </a:pPr>
            <a:r>
              <a:rPr lang="fr-FR" sz="1200" kern="1200" dirty="0" smtClean="0">
                <a:solidFill>
                  <a:schemeClr val="tx1"/>
                </a:solidFill>
                <a:latin typeface="+mn-lt"/>
                <a:ea typeface="+mn-ea"/>
                <a:cs typeface="+mn-cs"/>
              </a:rPr>
              <a:t>Commit Table Entries</a:t>
            </a:r>
            <a:endParaRPr lang="en-US" sz="1200" kern="1200" dirty="0" smtClean="0">
              <a:solidFill>
                <a:schemeClr val="tx1"/>
              </a:solidFill>
              <a:latin typeface="+mn-lt"/>
              <a:ea typeface="+mn-ea"/>
              <a:cs typeface="+mn-cs"/>
            </a:endParaRPr>
          </a:p>
          <a:p>
            <a:pPr lvl="1">
              <a:buFont typeface="Arial" pitchFamily="34" charset="0"/>
              <a:buChar char="•"/>
            </a:pPr>
            <a:r>
              <a:rPr lang="fr-FR" sz="1200" kern="1200" dirty="0" smtClean="0">
                <a:solidFill>
                  <a:schemeClr val="tx1"/>
                </a:solidFill>
                <a:latin typeface="+mn-lt"/>
                <a:ea typeface="+mn-ea"/>
                <a:cs typeface="+mn-cs"/>
              </a:rPr>
              <a:t>Project Impact Values</a:t>
            </a:r>
            <a:endParaRPr lang="en-US" sz="1200" kern="1200" dirty="0" smtClean="0">
              <a:solidFill>
                <a:schemeClr val="tx1"/>
              </a:solidFill>
              <a:latin typeface="+mn-lt"/>
              <a:ea typeface="+mn-ea"/>
              <a:cs typeface="+mn-cs"/>
            </a:endParaRPr>
          </a:p>
          <a:p>
            <a:pPr lvl="1">
              <a:buFont typeface="Arial" pitchFamily="34" charset="0"/>
              <a:buChar char="•"/>
            </a:pPr>
            <a:r>
              <a:rPr lang="fr-FR" sz="1200" kern="1200" dirty="0" smtClean="0">
                <a:solidFill>
                  <a:schemeClr val="tx1"/>
                </a:solidFill>
                <a:latin typeface="+mn-lt"/>
                <a:ea typeface="+mn-ea"/>
                <a:cs typeface="+mn-cs"/>
              </a:rPr>
              <a:t>Driver </a:t>
            </a:r>
            <a:r>
              <a:rPr lang="fr-FR" sz="1200" kern="1200" dirty="0" err="1" smtClean="0">
                <a:solidFill>
                  <a:schemeClr val="tx1"/>
                </a:solidFill>
                <a:latin typeface="+mn-lt"/>
                <a:ea typeface="+mn-ea"/>
                <a:cs typeface="+mn-cs"/>
              </a:rPr>
              <a:t>Prioritizations</a:t>
            </a:r>
            <a:endParaRPr lang="en-US" sz="1200" kern="1200" dirty="0" smtClean="0">
              <a:solidFill>
                <a:schemeClr val="tx1"/>
              </a:solidFill>
              <a:latin typeface="+mn-lt"/>
              <a:ea typeface="+mn-ea"/>
              <a:cs typeface="+mn-cs"/>
            </a:endParaRPr>
          </a:p>
          <a:p>
            <a:pPr lvl="1">
              <a:buFont typeface="Arial" pitchFamily="34" charset="0"/>
              <a:buChar char="•"/>
            </a:pPr>
            <a:r>
              <a:rPr lang="en-US" sz="1200" kern="1200" dirty="0" smtClean="0">
                <a:solidFill>
                  <a:schemeClr val="tx1"/>
                </a:solidFill>
                <a:latin typeface="+mn-lt"/>
                <a:ea typeface="+mn-ea"/>
                <a:cs typeface="+mn-cs"/>
              </a:rPr>
              <a:t>Planner Requirements By Role</a:t>
            </a:r>
          </a:p>
          <a:p>
            <a:pPr lvl="1">
              <a:buFont typeface="Arial" pitchFamily="34" charset="0"/>
              <a:buChar char="•"/>
            </a:pPr>
            <a:r>
              <a:rPr lang="en-US" sz="1200" kern="1200" dirty="0" smtClean="0">
                <a:solidFill>
                  <a:schemeClr val="tx1"/>
                </a:solidFill>
                <a:latin typeface="+mn-lt"/>
                <a:ea typeface="+mn-ea"/>
                <a:cs typeface="+mn-cs"/>
              </a:rPr>
              <a:t>Planner Capacity By Role</a:t>
            </a:r>
          </a:p>
          <a:p>
            <a:pPr lvl="1">
              <a:buFont typeface="Arial" pitchFamily="34" charset="0"/>
              <a:buChar char="•"/>
            </a:pPr>
            <a:r>
              <a:rPr lang="en-US" sz="1200" kern="1200" dirty="0" smtClean="0">
                <a:solidFill>
                  <a:schemeClr val="tx1"/>
                </a:solidFill>
                <a:latin typeface="+mn-lt"/>
                <a:ea typeface="+mn-ea"/>
                <a:cs typeface="+mn-cs"/>
              </a:rPr>
              <a:t>Planner Rates By Role</a:t>
            </a:r>
          </a:p>
          <a:p>
            <a:endParaRPr lang="en-US" dirty="0"/>
          </a:p>
        </p:txBody>
      </p:sp>
      <p:sp>
        <p:nvSpPr>
          <p:cNvPr id="4" name="Slide Number Placeholder 3"/>
          <p:cNvSpPr>
            <a:spLocks noGrp="1"/>
          </p:cNvSpPr>
          <p:nvPr>
            <p:ph type="sldNum" sz="quarter" idx="10"/>
          </p:nvPr>
        </p:nvSpPr>
        <p:spPr/>
        <p:txBody>
          <a:bodyPr/>
          <a:lstStyle/>
          <a:p>
            <a:fld id="{7622DBAE-4DF9-425C-962F-4ECF85FB5F3C}" type="slidenum">
              <a:rPr lang="en-US" smtClean="0"/>
              <a:pPr/>
              <a:t>10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RDB</a:t>
            </a:r>
            <a:r>
              <a:rPr lang="en-US" baseline="0" dirty="0" smtClean="0"/>
              <a:t> = Reporting Database</a:t>
            </a:r>
          </a:p>
          <a:p>
            <a:pPr lvl="0"/>
            <a:r>
              <a:rPr lang="en-US" sz="1200" kern="1200" dirty="0" smtClean="0">
                <a:solidFill>
                  <a:schemeClr val="tx1"/>
                </a:solidFill>
                <a:effectLst/>
                <a:latin typeface="+mn-lt"/>
                <a:ea typeface="+mn-ea"/>
                <a:cs typeface="+mn-cs"/>
              </a:rPr>
              <a:t>Admin time was always available (in the TS schema) the difference is now we create a dummy project for “working” admin time to make it easier to </a:t>
            </a:r>
            <a:r>
              <a:rPr lang="en-US" sz="1200" kern="1200" dirty="0" err="1" smtClean="0">
                <a:solidFill>
                  <a:schemeClr val="tx1"/>
                </a:solidFill>
                <a:effectLst/>
                <a:latin typeface="+mn-lt"/>
                <a:ea typeface="+mn-ea"/>
                <a:cs typeface="+mn-cs"/>
              </a:rPr>
              <a:t>calc</a:t>
            </a:r>
            <a:r>
              <a:rPr lang="en-US" sz="1200" kern="1200" dirty="0" smtClean="0">
                <a:solidFill>
                  <a:schemeClr val="tx1"/>
                </a:solidFill>
                <a:effectLst/>
                <a:latin typeface="+mn-lt"/>
                <a:ea typeface="+mn-ea"/>
                <a:cs typeface="+mn-cs"/>
              </a:rPr>
              <a:t> availability</a:t>
            </a:r>
          </a:p>
          <a:p>
            <a:pPr lvl="1"/>
            <a:r>
              <a:rPr lang="en-US" sz="1200" kern="1200" dirty="0" smtClean="0">
                <a:solidFill>
                  <a:schemeClr val="tx1"/>
                </a:solidFill>
                <a:effectLst/>
                <a:latin typeface="+mn-lt"/>
                <a:ea typeface="+mn-ea"/>
                <a:cs typeface="+mn-cs"/>
              </a:rPr>
              <a:t>This, combined with the new “Combined Work” value in the _</a:t>
            </a:r>
            <a:r>
              <a:rPr lang="en-US" sz="1200" kern="1200" dirty="0" err="1" smtClean="0">
                <a:solidFill>
                  <a:schemeClr val="tx1"/>
                </a:solidFill>
                <a:effectLst/>
                <a:latin typeface="+mn-lt"/>
                <a:ea typeface="+mn-ea"/>
                <a:cs typeface="+mn-cs"/>
              </a:rPr>
              <a:t>userviews</a:t>
            </a:r>
            <a:r>
              <a:rPr lang="en-US" sz="1200" kern="1200" dirty="0" smtClean="0">
                <a:solidFill>
                  <a:schemeClr val="tx1"/>
                </a:solidFill>
                <a:effectLst/>
                <a:latin typeface="+mn-lt"/>
                <a:ea typeface="+mn-ea"/>
                <a:cs typeface="+mn-cs"/>
              </a:rPr>
              <a:t> means that availability = capacity (from </a:t>
            </a:r>
            <a:r>
              <a:rPr lang="en-US" sz="1200" kern="1200" dirty="0" err="1" smtClean="0">
                <a:solidFill>
                  <a:schemeClr val="tx1"/>
                </a:solidFill>
                <a:effectLst/>
                <a:latin typeface="+mn-lt"/>
                <a:ea typeface="+mn-ea"/>
                <a:cs typeface="+mn-cs"/>
              </a:rPr>
              <a:t>resourcebyday</a:t>
            </a:r>
            <a:r>
              <a:rPr lang="en-US" sz="1200" kern="1200" dirty="0" smtClean="0">
                <a:solidFill>
                  <a:schemeClr val="tx1"/>
                </a:solidFill>
                <a:effectLst/>
                <a:latin typeface="+mn-lt"/>
                <a:ea typeface="+mn-ea"/>
                <a:cs typeface="+mn-cs"/>
              </a:rPr>
              <a:t>) – assigned work (from </a:t>
            </a:r>
            <a:r>
              <a:rPr lang="en-US" sz="1200" kern="1200" dirty="0" err="1" smtClean="0">
                <a:solidFill>
                  <a:schemeClr val="tx1"/>
                </a:solidFill>
                <a:effectLst/>
                <a:latin typeface="+mn-lt"/>
                <a:ea typeface="+mn-ea"/>
                <a:cs typeface="+mn-cs"/>
              </a:rPr>
              <a:t>assignmentbyday</a:t>
            </a:r>
            <a:r>
              <a:rPr lang="en-US" sz="1200" kern="1200" dirty="0" smtClean="0">
                <a:solidFill>
                  <a:schemeClr val="tx1"/>
                </a:solidFill>
                <a:effectLst/>
                <a:latin typeface="+mn-lt"/>
                <a:ea typeface="+mn-ea"/>
                <a:cs typeface="+mn-cs"/>
              </a:rPr>
              <a:t>)</a:t>
            </a:r>
          </a:p>
          <a:p>
            <a:pPr lvl="2"/>
            <a:r>
              <a:rPr lang="en-US" sz="1200" kern="1200" dirty="0" smtClean="0">
                <a:solidFill>
                  <a:schemeClr val="tx1"/>
                </a:solidFill>
                <a:effectLst/>
                <a:latin typeface="+mn-lt"/>
                <a:ea typeface="+mn-ea"/>
                <a:cs typeface="+mn-cs"/>
              </a:rPr>
              <a:t>Rather than the complex join onto the TS schema to get admin time</a:t>
            </a:r>
          </a:p>
          <a:p>
            <a:pPr lvl="2"/>
            <a:r>
              <a:rPr lang="en-US" sz="1200" kern="1200" dirty="0" smtClean="0">
                <a:solidFill>
                  <a:schemeClr val="tx1"/>
                </a:solidFill>
                <a:effectLst/>
                <a:latin typeface="+mn-lt"/>
                <a:ea typeface="+mn-ea"/>
                <a:cs typeface="+mn-cs"/>
              </a:rPr>
              <a:t>And the </a:t>
            </a:r>
            <a:r>
              <a:rPr lang="en-US" sz="1200" kern="1200" dirty="0" err="1" smtClean="0">
                <a:solidFill>
                  <a:schemeClr val="tx1"/>
                </a:solidFill>
                <a:effectLst/>
                <a:latin typeface="+mn-lt"/>
                <a:ea typeface="+mn-ea"/>
                <a:cs typeface="+mn-cs"/>
              </a:rPr>
              <a:t>calc</a:t>
            </a:r>
            <a:r>
              <a:rPr lang="en-US" sz="1200" kern="1200" dirty="0" smtClean="0">
                <a:solidFill>
                  <a:schemeClr val="tx1"/>
                </a:solidFill>
                <a:effectLst/>
                <a:latin typeface="+mn-lt"/>
                <a:ea typeface="+mn-ea"/>
                <a:cs typeface="+mn-cs"/>
              </a:rPr>
              <a:t> to work out whether to use the </a:t>
            </a:r>
            <a:r>
              <a:rPr lang="en-US" sz="1200" kern="1200" dirty="0" err="1" smtClean="0">
                <a:solidFill>
                  <a:schemeClr val="tx1"/>
                </a:solidFill>
                <a:effectLst/>
                <a:latin typeface="+mn-lt"/>
                <a:ea typeface="+mn-ea"/>
                <a:cs typeface="+mn-cs"/>
              </a:rPr>
              <a:t>resplan</a:t>
            </a:r>
            <a:r>
              <a:rPr lang="en-US" sz="1200" kern="1200" dirty="0" smtClean="0">
                <a:solidFill>
                  <a:schemeClr val="tx1"/>
                </a:solidFill>
                <a:effectLst/>
                <a:latin typeface="+mn-lt"/>
                <a:ea typeface="+mn-ea"/>
                <a:cs typeface="+mn-cs"/>
              </a:rPr>
              <a:t> of the assignments)</a:t>
            </a:r>
          </a:p>
          <a:p>
            <a:endParaRPr lang="en-US" dirty="0"/>
          </a:p>
        </p:txBody>
      </p:sp>
      <p:sp>
        <p:nvSpPr>
          <p:cNvPr id="4" name="Slide Number Placeholder 3"/>
          <p:cNvSpPr>
            <a:spLocks noGrp="1"/>
          </p:cNvSpPr>
          <p:nvPr>
            <p:ph type="sldNum" sz="quarter" idx="10"/>
          </p:nvPr>
        </p:nvSpPr>
        <p:spPr/>
        <p:txBody>
          <a:bodyPr/>
          <a:lstStyle/>
          <a:p>
            <a:fld id="{7622DBAE-4DF9-425C-962F-4ECF85FB5F3C}" type="slidenum">
              <a:rPr lang="en-US" smtClean="0"/>
              <a:pPr/>
              <a:t>11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RDB</a:t>
            </a:r>
            <a:r>
              <a:rPr lang="en-US" baseline="0" dirty="0" smtClean="0"/>
              <a:t> = Reporting Database</a:t>
            </a:r>
            <a:endParaRPr lang="en-US" dirty="0"/>
          </a:p>
        </p:txBody>
      </p:sp>
      <p:sp>
        <p:nvSpPr>
          <p:cNvPr id="4" name="Slide Number Placeholder 3"/>
          <p:cNvSpPr>
            <a:spLocks noGrp="1"/>
          </p:cNvSpPr>
          <p:nvPr>
            <p:ph type="sldNum" sz="quarter" idx="10"/>
          </p:nvPr>
        </p:nvSpPr>
        <p:spPr/>
        <p:txBody>
          <a:bodyPr/>
          <a:lstStyle/>
          <a:p>
            <a:fld id="{7622DBAE-4DF9-425C-962F-4ECF85FB5F3C}" type="slidenum">
              <a:rPr lang="en-US" smtClean="0"/>
              <a:pPr/>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30250" y="1447800"/>
            <a:ext cx="7681913" cy="1523495"/>
          </a:xfrm>
        </p:spPr>
        <p:txBody>
          <a:bodyPr anchor="b" anchorCtr="0">
            <a:noAutofit/>
          </a:bodyPr>
          <a:lstStyle>
            <a:lvl1pPr>
              <a:lnSpc>
                <a:spcPct val="90000"/>
              </a:lnSpc>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730249" y="5638800"/>
            <a:ext cx="7681914" cy="443198"/>
          </a:xfrm>
        </p:spPr>
        <p:txBody>
          <a:bodyPr anchor="b" anchorCtr="0">
            <a:sp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transition xmlns:p14="http://schemas.microsoft.com/office/powerpoint/2010/mai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xmlns:mc="http://schemas.openxmlformats.org/markup-compatibility/2006" xmlns:a14="http://schemas.microsoft.com/office/drawing/2010/main" val="000000" mc:Ignorabl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47800"/>
            <a:ext cx="8382000" cy="2000548"/>
          </a:xfrm>
        </p:spPr>
        <p:txBody>
          <a:bodyPr/>
          <a:lstStyle>
            <a:lvl1pPr>
              <a:buClr>
                <a:srgbClr xmlns:mc="http://schemas.openxmlformats.org/markup-compatibility/2006" xmlns:a14="http://schemas.microsoft.com/office/drawing/2010/main" val="FFFFFF" mc:Ignorable=""/>
              </a:buClr>
              <a:buSzPct val="70000"/>
              <a:buFont typeface="Wingdings" pitchFamily="2" charset="2"/>
              <a:buChar char="l"/>
              <a:defRPr>
                <a:gradFill>
                  <a:gsLst>
                    <a:gs pos="0">
                      <a:srgbClr xmlns:mc="http://schemas.openxmlformats.org/markup-compatibility/2006" xmlns:a14="http://schemas.microsoft.com/office/drawing/2010/main" val="FFFFFF" mc:Ignorable=""/>
                    </a:gs>
                    <a:gs pos="86000">
                      <a:srgbClr xmlns:mc="http://schemas.openxmlformats.org/markup-compatibility/2006" xmlns:a14="http://schemas.microsoft.com/office/drawing/2010/main" val="FFFFFF" mc:Ignorable=""/>
                    </a:gs>
                  </a:gsLst>
                  <a:lin ang="5400000" scaled="0"/>
                </a:gradFill>
              </a:defRPr>
            </a:lvl1pPr>
            <a:lvl2pPr>
              <a:buClr>
                <a:srgbClr xmlns:mc="http://schemas.openxmlformats.org/markup-compatibility/2006" xmlns:a14="http://schemas.microsoft.com/office/drawing/2010/main" val="FFFFFF" mc:Ignorable=""/>
              </a:buClr>
              <a:buSzPct val="70000"/>
              <a:buFont typeface="Wingdings" pitchFamily="2" charset="2"/>
              <a:buChar char="l"/>
              <a:defRPr>
                <a:gradFill>
                  <a:gsLst>
                    <a:gs pos="0">
                      <a:srgbClr xmlns:mc="http://schemas.openxmlformats.org/markup-compatibility/2006" xmlns:a14="http://schemas.microsoft.com/office/drawing/2010/main" val="FFFFFF" mc:Ignorable=""/>
                    </a:gs>
                    <a:gs pos="86000">
                      <a:srgbClr xmlns:mc="http://schemas.openxmlformats.org/markup-compatibility/2006" xmlns:a14="http://schemas.microsoft.com/office/drawing/2010/main" val="FFFFFF" mc:Ignorable=""/>
                    </a:gs>
                  </a:gsLst>
                  <a:lin ang="5400000" scaled="0"/>
                </a:gradFill>
              </a:defRPr>
            </a:lvl2pPr>
            <a:lvl3pPr>
              <a:buClr>
                <a:srgbClr xmlns:mc="http://schemas.openxmlformats.org/markup-compatibility/2006" xmlns:a14="http://schemas.microsoft.com/office/drawing/2010/main" val="FFFFFF" mc:Ignorable=""/>
              </a:buClr>
              <a:buSzPct val="70000"/>
              <a:buFont typeface="Wingdings" pitchFamily="2" charset="2"/>
              <a:buChar char="l"/>
              <a:defRPr>
                <a:gradFill>
                  <a:gsLst>
                    <a:gs pos="0">
                      <a:srgbClr xmlns:mc="http://schemas.openxmlformats.org/markup-compatibility/2006" xmlns:a14="http://schemas.microsoft.com/office/drawing/2010/main" val="FFFFFF" mc:Ignorable=""/>
                    </a:gs>
                    <a:gs pos="86000">
                      <a:srgbClr xmlns:mc="http://schemas.openxmlformats.org/markup-compatibility/2006" xmlns:a14="http://schemas.microsoft.com/office/drawing/2010/main" val="FFFFFF" mc:Ignorable=""/>
                    </a:gs>
                  </a:gsLst>
                  <a:lin ang="5400000" scaled="0"/>
                </a:gradFill>
              </a:defRPr>
            </a:lvl3pPr>
            <a:lvl4pPr>
              <a:buClr>
                <a:srgbClr xmlns:mc="http://schemas.openxmlformats.org/markup-compatibility/2006" xmlns:a14="http://schemas.microsoft.com/office/drawing/2010/main" val="FFFFFF" mc:Ignorable=""/>
              </a:buClr>
              <a:buSzPct val="70000"/>
              <a:buFont typeface="Wingdings" pitchFamily="2" charset="2"/>
              <a:buChar char="l"/>
              <a:defRPr>
                <a:gradFill>
                  <a:gsLst>
                    <a:gs pos="0">
                      <a:srgbClr xmlns:mc="http://schemas.openxmlformats.org/markup-compatibility/2006" xmlns:a14="http://schemas.microsoft.com/office/drawing/2010/main" val="FFFFFF" mc:Ignorable=""/>
                    </a:gs>
                    <a:gs pos="86000">
                      <a:srgbClr xmlns:mc="http://schemas.openxmlformats.org/markup-compatibility/2006" xmlns:a14="http://schemas.microsoft.com/office/drawing/2010/main" val="FFFFFF" mc:Ignorable=""/>
                    </a:gs>
                  </a:gsLst>
                  <a:lin ang="5400000" scaled="0"/>
                </a:gradFill>
              </a:defRPr>
            </a:lvl4pPr>
            <a:lvl5pPr>
              <a:buClr>
                <a:srgbClr xmlns:mc="http://schemas.openxmlformats.org/markup-compatibility/2006" xmlns:a14="http://schemas.microsoft.com/office/drawing/2010/main" val="FFFFFF" mc:Ignorable=""/>
              </a:buClr>
              <a:buSzPct val="70000"/>
              <a:buFont typeface="Wingdings" pitchFamily="2" charset="2"/>
              <a:buChar char="l"/>
              <a:defRPr>
                <a:gradFill>
                  <a:gsLst>
                    <a:gs pos="0">
                      <a:srgbClr xmlns:mc="http://schemas.openxmlformats.org/markup-compatibility/2006" xmlns:a14="http://schemas.microsoft.com/office/drawing/2010/main" val="FFFFFF" mc:Ignorable=""/>
                    </a:gs>
                    <a:gs pos="86000">
                      <a:srgbClr xmlns:mc="http://schemas.openxmlformats.org/markup-compatibility/2006" xmlns:a14="http://schemas.microsoft.com/office/drawing/2010/main" val="FFFFFF" mc:Ignorable=""/>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11"/>
          </p:nvPr>
        </p:nvSpPr>
        <p:spPr/>
        <p:txBody>
          <a:bodyPr/>
          <a:lstStyle/>
          <a:p>
            <a:fld id="{0D7CF977-003B-4382-9C11-15648BFA557C}" type="slidenum">
              <a:rPr lang="en-US" smtClean="0"/>
              <a:pPr/>
              <a:t>‹#›</a:t>
            </a:fld>
            <a:endParaRPr lang="en-US"/>
          </a:p>
        </p:txBody>
      </p:sp>
      <p:sp>
        <p:nvSpPr>
          <p:cNvPr id="8" name="Footer Placeholder 7"/>
          <p:cNvSpPr>
            <a:spLocks noGrp="1"/>
          </p:cNvSpPr>
          <p:nvPr>
            <p:ph type="ftr" sz="quarter" idx="12"/>
          </p:nvPr>
        </p:nvSpPr>
        <p:spPr/>
        <p:txBody>
          <a:bodyPr/>
          <a:lstStyle/>
          <a:p>
            <a:r>
              <a:rPr lang="en-US" smtClean="0"/>
              <a:t>Project Server 2010 – Ignite Workshop</a:t>
            </a:r>
            <a:endParaRPr lang="en-US" dirty="0"/>
          </a:p>
        </p:txBody>
      </p:sp>
    </p:spTree>
  </p:cSld>
  <p:clrMapOvr>
    <a:masterClrMapping/>
  </p:clrMapOvr>
  <p:transition xmlns:p14="http://schemas.microsoft.com/office/powerpoint/2010/mai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xmlns:mc="http://schemas.openxmlformats.org/markup-compatibility/2006" xmlns:a14="http://schemas.microsoft.com/office/drawing/2010/main" val="000000" mc:Ignorabl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47800"/>
            <a:ext cx="8382000" cy="2000548"/>
          </a:xfrm>
        </p:spPr>
        <p:txBody>
          <a:bodyPr/>
          <a:lstStyle>
            <a:lvl1pPr>
              <a:buClr>
                <a:srgbClr xmlns:mc="http://schemas.openxmlformats.org/markup-compatibility/2006" xmlns:a14="http://schemas.microsoft.com/office/drawing/2010/main" val="FFFFFF" mc:Ignorable=""/>
              </a:buClr>
              <a:buSzPct val="70000"/>
              <a:buFont typeface="Wingdings" pitchFamily="2" charset="2"/>
              <a:buChar char="l"/>
              <a:defRPr>
                <a:gradFill>
                  <a:gsLst>
                    <a:gs pos="0">
                      <a:srgbClr xmlns:mc="http://schemas.openxmlformats.org/markup-compatibility/2006" xmlns:a14="http://schemas.microsoft.com/office/drawing/2010/main" val="FFFFFF" mc:Ignorable=""/>
                    </a:gs>
                    <a:gs pos="86000">
                      <a:srgbClr xmlns:mc="http://schemas.openxmlformats.org/markup-compatibility/2006" xmlns:a14="http://schemas.microsoft.com/office/drawing/2010/main" val="FFFFFF" mc:Ignorable=""/>
                    </a:gs>
                  </a:gsLst>
                  <a:lin ang="5400000" scaled="0"/>
                </a:gradFill>
              </a:defRPr>
            </a:lvl1pPr>
            <a:lvl2pPr>
              <a:buClr>
                <a:srgbClr xmlns:mc="http://schemas.openxmlformats.org/markup-compatibility/2006" xmlns:a14="http://schemas.microsoft.com/office/drawing/2010/main" val="FFFFFF" mc:Ignorable=""/>
              </a:buClr>
              <a:buSzPct val="70000"/>
              <a:buFont typeface="Wingdings" pitchFamily="2" charset="2"/>
              <a:buChar char="l"/>
              <a:defRPr>
                <a:gradFill>
                  <a:gsLst>
                    <a:gs pos="0">
                      <a:srgbClr xmlns:mc="http://schemas.openxmlformats.org/markup-compatibility/2006" xmlns:a14="http://schemas.microsoft.com/office/drawing/2010/main" val="FFFFFF" mc:Ignorable=""/>
                    </a:gs>
                    <a:gs pos="86000">
                      <a:srgbClr xmlns:mc="http://schemas.openxmlformats.org/markup-compatibility/2006" xmlns:a14="http://schemas.microsoft.com/office/drawing/2010/main" val="FFFFFF" mc:Ignorable=""/>
                    </a:gs>
                  </a:gsLst>
                  <a:lin ang="5400000" scaled="0"/>
                </a:gradFill>
              </a:defRPr>
            </a:lvl2pPr>
            <a:lvl3pPr>
              <a:buClr>
                <a:srgbClr xmlns:mc="http://schemas.openxmlformats.org/markup-compatibility/2006" xmlns:a14="http://schemas.microsoft.com/office/drawing/2010/main" val="FFFFFF" mc:Ignorable=""/>
              </a:buClr>
              <a:buSzPct val="70000"/>
              <a:buFont typeface="Wingdings" pitchFamily="2" charset="2"/>
              <a:buChar char="l"/>
              <a:defRPr>
                <a:gradFill>
                  <a:gsLst>
                    <a:gs pos="0">
                      <a:srgbClr xmlns:mc="http://schemas.openxmlformats.org/markup-compatibility/2006" xmlns:a14="http://schemas.microsoft.com/office/drawing/2010/main" val="FFFFFF" mc:Ignorable=""/>
                    </a:gs>
                    <a:gs pos="86000">
                      <a:srgbClr xmlns:mc="http://schemas.openxmlformats.org/markup-compatibility/2006" xmlns:a14="http://schemas.microsoft.com/office/drawing/2010/main" val="FFFFFF" mc:Ignorable=""/>
                    </a:gs>
                  </a:gsLst>
                  <a:lin ang="5400000" scaled="0"/>
                </a:gradFill>
              </a:defRPr>
            </a:lvl3pPr>
            <a:lvl4pPr>
              <a:buClr>
                <a:srgbClr xmlns:mc="http://schemas.openxmlformats.org/markup-compatibility/2006" xmlns:a14="http://schemas.microsoft.com/office/drawing/2010/main" val="FFFFFF" mc:Ignorable=""/>
              </a:buClr>
              <a:buSzPct val="70000"/>
              <a:buFont typeface="Wingdings" pitchFamily="2" charset="2"/>
              <a:buChar char="l"/>
              <a:defRPr>
                <a:gradFill>
                  <a:gsLst>
                    <a:gs pos="0">
                      <a:srgbClr xmlns:mc="http://schemas.openxmlformats.org/markup-compatibility/2006" xmlns:a14="http://schemas.microsoft.com/office/drawing/2010/main" val="FFFFFF" mc:Ignorable=""/>
                    </a:gs>
                    <a:gs pos="86000">
                      <a:srgbClr xmlns:mc="http://schemas.openxmlformats.org/markup-compatibility/2006" xmlns:a14="http://schemas.microsoft.com/office/drawing/2010/main" val="FFFFFF" mc:Ignorable=""/>
                    </a:gs>
                  </a:gsLst>
                  <a:lin ang="5400000" scaled="0"/>
                </a:gradFill>
              </a:defRPr>
            </a:lvl4pPr>
            <a:lvl5pPr>
              <a:buClr>
                <a:srgbClr xmlns:mc="http://schemas.openxmlformats.org/markup-compatibility/2006" xmlns:a14="http://schemas.microsoft.com/office/drawing/2010/main" val="FFFFFF" mc:Ignorable=""/>
              </a:buClr>
              <a:buSzPct val="70000"/>
              <a:buFont typeface="Wingdings" pitchFamily="2" charset="2"/>
              <a:buChar char="l"/>
              <a:defRPr>
                <a:gradFill>
                  <a:gsLst>
                    <a:gs pos="0">
                      <a:srgbClr xmlns:mc="http://schemas.openxmlformats.org/markup-compatibility/2006" xmlns:a14="http://schemas.microsoft.com/office/drawing/2010/main" val="FFFFFF" mc:Ignorable=""/>
                    </a:gs>
                    <a:gs pos="86000">
                      <a:srgbClr xmlns:mc="http://schemas.openxmlformats.org/markup-compatibility/2006" xmlns:a14="http://schemas.microsoft.com/office/drawing/2010/main" val="FFFFFF" mc:Ignorable=""/>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0" y="6238875"/>
            <a:ext cx="9144001" cy="619125"/>
          </a:xfrm>
          <a:solidFill>
            <a:srgbClr xmlns:mc="http://schemas.openxmlformats.org/markup-compatibility/2006" xmlns:a14="http://schemas.microsoft.com/office/drawing/2010/main" val="FFFF99" mc:Ignorable=""/>
          </a:solidFill>
        </p:spPr>
        <p:txBody>
          <a:bodyPr wrap="square" lIns="152394" tIns="76197" rIns="152394" bIns="76197" anchor="b" anchorCtr="0">
            <a:noAutofit/>
          </a:bodyPr>
          <a:lstStyle>
            <a:lvl1pPr algn="r">
              <a:buFont typeface="Arial" pitchFamily="34" charset="0"/>
              <a:buNone/>
              <a:defRPr spc="-50" baseline="0">
                <a:gradFill>
                  <a:gsLst>
                    <a:gs pos="0">
                      <a:srgbClr xmlns:mc="http://schemas.openxmlformats.org/markup-compatibility/2006" xmlns:a14="http://schemas.microsoft.com/office/drawing/2010/main" val="000000" mc:Ignorable=""/>
                    </a:gs>
                    <a:gs pos="100000">
                      <a:srgbClr xmlns:mc="http://schemas.openxmlformats.org/markup-compatibility/2006" xmlns:a14="http://schemas.microsoft.com/office/drawing/2010/main" val="000000" mc:Ignorable=""/>
                    </a:gs>
                  </a:gsLst>
                  <a:lin ang="5400000" scaled="0"/>
                </a:gradFill>
                <a:effectLst/>
                <a:latin typeface="Segoe UI" pitchFamily="34" charset="0"/>
              </a:defRPr>
            </a:lvl1pPr>
          </a:lstStyle>
          <a:p>
            <a:pPr lvl="0"/>
            <a:r>
              <a:rPr lang="en-US" smtClean="0"/>
              <a:t>Click to edit Master text styles</a:t>
            </a:r>
          </a:p>
        </p:txBody>
      </p:sp>
      <p:sp>
        <p:nvSpPr>
          <p:cNvPr id="5" name="Slide Number Placeholder 4"/>
          <p:cNvSpPr>
            <a:spLocks noGrp="1"/>
          </p:cNvSpPr>
          <p:nvPr>
            <p:ph type="sldNum" sz="quarter" idx="12"/>
          </p:nvPr>
        </p:nvSpPr>
        <p:spPr>
          <a:xfrm>
            <a:off x="381000" y="5867400"/>
            <a:ext cx="2133600" cy="365125"/>
          </a:xfrm>
        </p:spPr>
        <p:txBody>
          <a:bodyPr/>
          <a:lstStyle/>
          <a:p>
            <a:fld id="{0D7CF977-003B-4382-9C11-15648BFA557C}" type="slidenum">
              <a:rPr lang="en-US" smtClean="0"/>
              <a:pPr/>
              <a:t>‹#›</a:t>
            </a:fld>
            <a:endParaRPr lang="en-US"/>
          </a:p>
        </p:txBody>
      </p:sp>
      <p:sp>
        <p:nvSpPr>
          <p:cNvPr id="7" name="Footer Placeholder 6"/>
          <p:cNvSpPr>
            <a:spLocks noGrp="1"/>
          </p:cNvSpPr>
          <p:nvPr>
            <p:ph type="ftr" sz="quarter" idx="13"/>
          </p:nvPr>
        </p:nvSpPr>
        <p:spPr>
          <a:xfrm>
            <a:off x="3124200" y="5867400"/>
            <a:ext cx="2895600" cy="365125"/>
          </a:xfrm>
        </p:spPr>
        <p:txBody>
          <a:bodyPr/>
          <a:lstStyle>
            <a:lvl1pPr algn="ctr">
              <a:defRPr/>
            </a:lvl1pPr>
          </a:lstStyle>
          <a:p>
            <a:r>
              <a:rPr lang="en-US" smtClean="0"/>
              <a:t>Project Server 2010 – Ignite Workshop</a:t>
            </a:r>
            <a:endParaRPr lang="en-US" dirty="0"/>
          </a:p>
        </p:txBody>
      </p:sp>
    </p:spTree>
  </p:cSld>
  <p:clrMapOvr>
    <a:masterClrMapping/>
  </p:clrMapOvr>
  <p:transition xmlns:p14="http://schemas.microsoft.com/office/powerpoint/2010/mai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722313" y="1905000"/>
            <a:ext cx="8040688"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3"/>
          <p:cNvSpPr>
            <a:spLocks noGrp="1"/>
          </p:cNvSpPr>
          <p:nvPr>
            <p:ph type="sldNum" sz="quarter" idx="11"/>
          </p:nvPr>
        </p:nvSpPr>
        <p:spPr/>
        <p:txBody>
          <a:bodyPr/>
          <a:lstStyle/>
          <a:p>
            <a:fld id="{CD7F07FF-5C5F-4D81-84FA-B6F3D740277B}" type="slidenum">
              <a:rPr lang="en-US" smtClean="0"/>
              <a:pPr/>
              <a:t>‹#›</a:t>
            </a:fld>
            <a:endParaRPr lang="en-US"/>
          </a:p>
        </p:txBody>
      </p:sp>
      <p:sp>
        <p:nvSpPr>
          <p:cNvPr id="5" name="Footer Placeholder 4"/>
          <p:cNvSpPr>
            <a:spLocks noGrp="1"/>
          </p:cNvSpPr>
          <p:nvPr>
            <p:ph type="ftr" sz="quarter" idx="12"/>
          </p:nvPr>
        </p:nvSpPr>
        <p:spPr/>
        <p:txBody>
          <a:bodyPr/>
          <a:lstStyle/>
          <a:p>
            <a:r>
              <a:rPr lang="en-US" smtClean="0"/>
              <a:t>Project Server 2010 – Ignite Workshop</a:t>
            </a:r>
            <a:endParaRPr lang="en-US" dirty="0"/>
          </a:p>
        </p:txBody>
      </p:sp>
    </p:spTree>
  </p:cSld>
  <p:clrMapOvr>
    <a:masterClrMapping/>
  </p:clrMapOvr>
  <p:transition xmlns:p14="http://schemas.microsoft.com/office/powerpoint/2010/mai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30250" y="1447800"/>
            <a:ext cx="7681913" cy="1523495"/>
          </a:xfrm>
        </p:spPr>
        <p:txBody>
          <a:bodyPr anchor="b" anchorCtr="0">
            <a:noAutofit/>
          </a:bodyPr>
          <a:lstStyle>
            <a:lvl1pPr>
              <a:lnSpc>
                <a:spcPct val="90000"/>
              </a:lnSpc>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730249" y="5638800"/>
            <a:ext cx="7681914" cy="443198"/>
          </a:xfrm>
        </p:spPr>
        <p:txBody>
          <a:bodyPr anchor="b" anchorCtr="0">
            <a:sp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transition xmlns:p14="http://schemas.microsoft.com/office/powerpoint/2010/mai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0013" y="686053"/>
            <a:ext cx="7043208" cy="1523494"/>
          </a:xfrm>
        </p:spPr>
        <p:txBody>
          <a:bodyPr anchor="ctr" anchorCtr="0">
            <a:noAutofit/>
          </a:bodyPr>
          <a:lstStyle>
            <a:lvl1pPr>
              <a:lnSpc>
                <a:spcPct val="90000"/>
              </a:lnSpc>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68955" y="5638800"/>
            <a:ext cx="7043208" cy="443198"/>
          </a:xfrm>
        </p:spPr>
        <p:txBody>
          <a:bodyPr anchor="b" anchorCtr="0">
            <a:sp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722049" y="3187006"/>
            <a:ext cx="7690114" cy="138499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10000" b="0" i="1" u="none" strike="noStrike" kern="1200" cap="none" spc="-642" normalizeH="0" baseline="0" noProof="0" dirty="0" smtClean="0">
                <a:ln w="11430"/>
                <a:gradFill>
                  <a:gsLst>
                    <a:gs pos="0">
                      <a:schemeClr val="tx1"/>
                    </a:gs>
                    <a:gs pos="100000">
                      <a:schemeClr val="tx1"/>
                    </a:gs>
                  </a:gsLst>
                  <a:lin ang="5400000" scaled="0"/>
                </a:gradFill>
                <a:effectLst/>
                <a:uLnTx/>
                <a:uFillTx/>
                <a:latin typeface="+mj-lt"/>
                <a:ea typeface="+mn-ea"/>
                <a:cs typeface="+mn-cs"/>
              </a:defRPr>
            </a:lvl1pPr>
          </a:lstStyle>
          <a:p>
            <a:pPr lvl="0"/>
            <a:r>
              <a:rPr lang="en-US" dirty="0" smtClean="0"/>
              <a:t>click to…</a:t>
            </a:r>
          </a:p>
        </p:txBody>
      </p:sp>
    </p:spTree>
  </p:cSld>
  <p:clrMapOvr>
    <a:masterClrMapping/>
  </p:clrMapOvr>
  <p:transition xmlns:p14="http://schemas.microsoft.com/office/powerpoint/2010/mai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666385"/>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1000" y="1447799"/>
            <a:ext cx="8382000"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11"/>
          </p:nvPr>
        </p:nvSpPr>
        <p:spPr/>
        <p:txBody>
          <a:bodyPr/>
          <a:lstStyle/>
          <a:p>
            <a:fld id="{0D7CF977-003B-4382-9C11-15648BFA557C}" type="slidenum">
              <a:rPr lang="en-US" smtClean="0"/>
              <a:pPr/>
              <a:t>‹#›</a:t>
            </a:fld>
            <a:endParaRPr lang="en-US"/>
          </a:p>
        </p:txBody>
      </p:sp>
      <p:sp>
        <p:nvSpPr>
          <p:cNvPr id="8" name="Footer Placeholder 7"/>
          <p:cNvSpPr>
            <a:spLocks noGrp="1"/>
          </p:cNvSpPr>
          <p:nvPr>
            <p:ph type="ftr" sz="quarter" idx="12"/>
          </p:nvPr>
        </p:nvSpPr>
        <p:spPr/>
        <p:txBody>
          <a:bodyPr/>
          <a:lstStyle/>
          <a:p>
            <a:r>
              <a:rPr lang="en-US" smtClean="0"/>
              <a:t>Project Server 2010 – Ignite Workshop</a:t>
            </a:r>
            <a:endParaRPr lang="en-US" dirty="0"/>
          </a:p>
        </p:txBody>
      </p:sp>
      <p:grpSp>
        <p:nvGrpSpPr>
          <p:cNvPr id="3" name="Group 9"/>
          <p:cNvGrpSpPr/>
          <p:nvPr/>
        </p:nvGrpSpPr>
        <p:grpSpPr>
          <a:xfrm>
            <a:off x="6477000" y="6451559"/>
            <a:ext cx="2286000" cy="254041"/>
            <a:chOff x="6477000" y="6451559"/>
            <a:chExt cx="2286000" cy="254041"/>
          </a:xfrm>
        </p:grpSpPr>
        <p:sp>
          <p:nvSpPr>
            <p:cNvPr id="6" name="TextBox 5"/>
            <p:cNvSpPr txBox="1"/>
            <p:nvPr userDrawn="1"/>
          </p:nvSpPr>
          <p:spPr>
            <a:xfrm>
              <a:off x="8001000" y="6527759"/>
              <a:ext cx="762000" cy="166199"/>
            </a:xfrm>
            <a:prstGeom prst="rect">
              <a:avLst/>
            </a:prstGeom>
            <a:noFill/>
          </p:spPr>
          <p:txBody>
            <a:bodyPr wrap="square" lIns="0" tIns="0" rIns="0" bIns="0" rtlCol="0">
              <a:spAutoFit/>
            </a:bodyPr>
            <a:lstStyle/>
            <a:p>
              <a:pPr>
                <a:lnSpc>
                  <a:spcPct val="90000"/>
                </a:lnSpc>
              </a:pPr>
              <a:r>
                <a:rPr lang="en-US" sz="1200" dirty="0" smtClean="0">
                  <a:gradFill>
                    <a:gsLst>
                      <a:gs pos="0">
                        <a:schemeClr val="tx1"/>
                      </a:gs>
                      <a:gs pos="86000">
                        <a:schemeClr val="tx1"/>
                      </a:gs>
                    </a:gsLst>
                    <a:lin ang="5400000" scaled="0"/>
                  </a:gradFill>
                </a:rPr>
                <a:t>Ignite</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77000" y="6451559"/>
              <a:ext cx="1385887" cy="254041"/>
            </a:xfrm>
            <a:prstGeom prst="rect">
              <a:avLst/>
            </a:prstGeom>
          </p:spPr>
        </p:pic>
        <p:cxnSp>
          <p:nvCxnSpPr>
            <p:cNvPr id="4" name="Straight Connector 3"/>
            <p:cNvCxnSpPr/>
            <p:nvPr userDrawn="1"/>
          </p:nvCxnSpPr>
          <p:spPr>
            <a:xfrm rot="5400000">
              <a:off x="7810500" y="6565859"/>
              <a:ext cx="228600" cy="0"/>
            </a:xfrm>
            <a:prstGeom prst="line">
              <a:avLst/>
            </a:prstGeom>
            <a:ln w="15875"/>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xmlns:p14="http://schemas.microsoft.com/office/powerpoint/2010/mai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81000" y="1447799"/>
            <a:ext cx="8382000"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0"/>
          </p:nvPr>
        </p:nvSpPr>
        <p:spPr/>
        <p:txBody>
          <a:bodyPr/>
          <a:lstStyle/>
          <a:p>
            <a:fld id="{0D7CF977-003B-4382-9C11-15648BFA557C}" type="slidenum">
              <a:rPr lang="en-US" smtClean="0"/>
              <a:pPr/>
              <a:t>‹#›</a:t>
            </a:fld>
            <a:endParaRPr lang="en-US"/>
          </a:p>
        </p:txBody>
      </p:sp>
      <p:sp>
        <p:nvSpPr>
          <p:cNvPr id="7" name="Footer Placeholder 6"/>
          <p:cNvSpPr>
            <a:spLocks noGrp="1"/>
          </p:cNvSpPr>
          <p:nvPr>
            <p:ph type="ftr" sz="quarter" idx="11"/>
          </p:nvPr>
        </p:nvSpPr>
        <p:spPr/>
        <p:txBody>
          <a:bodyPr/>
          <a:lstStyle/>
          <a:p>
            <a:r>
              <a:rPr lang="en-US" smtClean="0"/>
              <a:t>Project Server 2010 – Ignite Workshop</a:t>
            </a:r>
            <a:endParaRPr lang="en-US"/>
          </a:p>
        </p:txBody>
      </p:sp>
      <p:grpSp>
        <p:nvGrpSpPr>
          <p:cNvPr id="4" name="Group 7"/>
          <p:cNvGrpSpPr/>
          <p:nvPr/>
        </p:nvGrpSpPr>
        <p:grpSpPr>
          <a:xfrm>
            <a:off x="6477000" y="6451559"/>
            <a:ext cx="2286000" cy="254041"/>
            <a:chOff x="6477000" y="6451559"/>
            <a:chExt cx="2286000" cy="254041"/>
          </a:xfrm>
        </p:grpSpPr>
        <p:sp>
          <p:nvSpPr>
            <p:cNvPr id="9" name="TextBox 8"/>
            <p:cNvSpPr txBox="1"/>
            <p:nvPr userDrawn="1"/>
          </p:nvSpPr>
          <p:spPr>
            <a:xfrm>
              <a:off x="8001000" y="6527759"/>
              <a:ext cx="762000" cy="166199"/>
            </a:xfrm>
            <a:prstGeom prst="rect">
              <a:avLst/>
            </a:prstGeom>
            <a:noFill/>
          </p:spPr>
          <p:txBody>
            <a:bodyPr wrap="square" lIns="0" tIns="0" rIns="0" bIns="0" rtlCol="0">
              <a:spAutoFit/>
            </a:bodyPr>
            <a:lstStyle/>
            <a:p>
              <a:pPr>
                <a:lnSpc>
                  <a:spcPct val="90000"/>
                </a:lnSpc>
              </a:pPr>
              <a:r>
                <a:rPr lang="en-US" sz="1200" dirty="0" smtClean="0">
                  <a:gradFill>
                    <a:gsLst>
                      <a:gs pos="0">
                        <a:schemeClr val="tx1"/>
                      </a:gs>
                      <a:gs pos="86000">
                        <a:schemeClr val="tx1"/>
                      </a:gs>
                    </a:gsLst>
                    <a:lin ang="5400000" scaled="0"/>
                  </a:gradFill>
                </a:rPr>
                <a:t>Ignite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77000" y="6451559"/>
              <a:ext cx="1385887" cy="254041"/>
            </a:xfrm>
            <a:prstGeom prst="rect">
              <a:avLst/>
            </a:prstGeom>
          </p:spPr>
        </p:pic>
        <p:cxnSp>
          <p:nvCxnSpPr>
            <p:cNvPr id="11" name="Straight Connector 10"/>
            <p:cNvCxnSpPr/>
            <p:nvPr userDrawn="1"/>
          </p:nvCxnSpPr>
          <p:spPr>
            <a:xfrm rot="5400000">
              <a:off x="7810500" y="6565859"/>
              <a:ext cx="228600" cy="0"/>
            </a:xfrm>
            <a:prstGeom prst="line">
              <a:avLst/>
            </a:prstGeom>
            <a:ln w="15875"/>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xmlns:p14="http://schemas.microsoft.com/office/powerpoint/2010/mai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447799"/>
            <a:ext cx="4114800" cy="2093567"/>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47799"/>
            <a:ext cx="4114800" cy="2093567"/>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10"/>
          </p:nvPr>
        </p:nvSpPr>
        <p:spPr/>
        <p:txBody>
          <a:bodyPr/>
          <a:lstStyle/>
          <a:p>
            <a:fld id="{0D7CF977-003B-4382-9C11-15648BFA557C}" type="slidenum">
              <a:rPr lang="en-US" smtClean="0"/>
              <a:pPr/>
              <a:t>‹#›</a:t>
            </a:fld>
            <a:endParaRPr lang="en-US"/>
          </a:p>
        </p:txBody>
      </p:sp>
      <p:sp>
        <p:nvSpPr>
          <p:cNvPr id="8" name="Footer Placeholder 7"/>
          <p:cNvSpPr>
            <a:spLocks noGrp="1"/>
          </p:cNvSpPr>
          <p:nvPr>
            <p:ph type="ftr" sz="quarter" idx="11"/>
          </p:nvPr>
        </p:nvSpPr>
        <p:spPr/>
        <p:txBody>
          <a:bodyPr/>
          <a:lstStyle/>
          <a:p>
            <a:r>
              <a:rPr lang="en-US" smtClean="0"/>
              <a:t>Project Server 2010 – Ignite Workshop</a:t>
            </a:r>
            <a:endParaRPr lang="en-US"/>
          </a:p>
        </p:txBody>
      </p:sp>
    </p:spTree>
  </p:cSld>
  <p:clrMapOvr>
    <a:masterClrMapping/>
  </p:clrMapOvr>
  <p:transition xmlns:p14="http://schemas.microsoft.com/office/powerpoint/2010/mai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000" y="1447800"/>
            <a:ext cx="4114800"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0999" y="2272656"/>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981" y="1447800"/>
            <a:ext cx="4117019"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272656"/>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8"/>
          <p:cNvSpPr>
            <a:spLocks noGrp="1"/>
          </p:cNvSpPr>
          <p:nvPr>
            <p:ph type="sldNum" sz="quarter" idx="10"/>
          </p:nvPr>
        </p:nvSpPr>
        <p:spPr/>
        <p:txBody>
          <a:bodyPr/>
          <a:lstStyle/>
          <a:p>
            <a:fld id="{0D7CF977-003B-4382-9C11-15648BFA557C}" type="slidenum">
              <a:rPr lang="en-US" smtClean="0"/>
              <a:pPr/>
              <a:t>‹#›</a:t>
            </a:fld>
            <a:endParaRPr lang="en-US"/>
          </a:p>
        </p:txBody>
      </p:sp>
      <p:sp>
        <p:nvSpPr>
          <p:cNvPr id="10" name="Footer Placeholder 9"/>
          <p:cNvSpPr>
            <a:spLocks noGrp="1"/>
          </p:cNvSpPr>
          <p:nvPr>
            <p:ph type="ftr" sz="quarter" idx="11"/>
          </p:nvPr>
        </p:nvSpPr>
        <p:spPr/>
        <p:txBody>
          <a:bodyPr/>
          <a:lstStyle/>
          <a:p>
            <a:r>
              <a:rPr lang="en-US" smtClean="0"/>
              <a:t>Project Server 2010 – Ignite Workshop</a:t>
            </a:r>
            <a:endParaRPr lang="en-US"/>
          </a:p>
        </p:txBody>
      </p:sp>
    </p:spTree>
  </p:cSld>
  <p:clrMapOvr>
    <a:masterClrMapping/>
  </p:clrMapOvr>
  <p:transition xmlns:p14="http://schemas.microsoft.com/office/powerpoint/2010/mai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0"/>
          </p:nvPr>
        </p:nvSpPr>
        <p:spPr/>
        <p:txBody>
          <a:bodyPr/>
          <a:lstStyle/>
          <a:p>
            <a:fld id="{0D7CF977-003B-4382-9C11-15648BFA557C}" type="slidenum">
              <a:rPr lang="en-US" smtClean="0"/>
              <a:pPr/>
              <a:t>‹#›</a:t>
            </a:fld>
            <a:endParaRPr lang="en-US"/>
          </a:p>
        </p:txBody>
      </p:sp>
      <p:sp>
        <p:nvSpPr>
          <p:cNvPr id="6" name="Footer Placeholder 5"/>
          <p:cNvSpPr>
            <a:spLocks noGrp="1"/>
          </p:cNvSpPr>
          <p:nvPr>
            <p:ph type="ftr" sz="quarter" idx="11"/>
          </p:nvPr>
        </p:nvSpPr>
        <p:spPr/>
        <p:txBody>
          <a:bodyPr/>
          <a:lstStyle/>
          <a:p>
            <a:r>
              <a:rPr lang="en-US" smtClean="0"/>
              <a:t>Project Server 2010 – Ignite Workshop</a:t>
            </a:r>
            <a:endParaRPr lang="en-US"/>
          </a:p>
        </p:txBody>
      </p:sp>
      <p:grpSp>
        <p:nvGrpSpPr>
          <p:cNvPr id="3" name="Group 6"/>
          <p:cNvGrpSpPr/>
          <p:nvPr/>
        </p:nvGrpSpPr>
        <p:grpSpPr>
          <a:xfrm>
            <a:off x="6477000" y="6451559"/>
            <a:ext cx="2286000" cy="254041"/>
            <a:chOff x="6477000" y="6451559"/>
            <a:chExt cx="2286000" cy="254041"/>
          </a:xfrm>
        </p:grpSpPr>
        <p:sp>
          <p:nvSpPr>
            <p:cNvPr id="8" name="TextBox 7"/>
            <p:cNvSpPr txBox="1"/>
            <p:nvPr userDrawn="1"/>
          </p:nvSpPr>
          <p:spPr>
            <a:xfrm>
              <a:off x="8001000" y="6527759"/>
              <a:ext cx="762000" cy="166199"/>
            </a:xfrm>
            <a:prstGeom prst="rect">
              <a:avLst/>
            </a:prstGeom>
            <a:noFill/>
          </p:spPr>
          <p:txBody>
            <a:bodyPr wrap="square" lIns="0" tIns="0" rIns="0" bIns="0" rtlCol="0">
              <a:spAutoFit/>
            </a:bodyPr>
            <a:lstStyle/>
            <a:p>
              <a:pPr>
                <a:lnSpc>
                  <a:spcPct val="90000"/>
                </a:lnSpc>
              </a:pPr>
              <a:r>
                <a:rPr lang="en-US" sz="1200" dirty="0" smtClean="0">
                  <a:gradFill>
                    <a:gsLst>
                      <a:gs pos="0">
                        <a:schemeClr val="tx1"/>
                      </a:gs>
                      <a:gs pos="86000">
                        <a:schemeClr val="tx1"/>
                      </a:gs>
                    </a:gsLst>
                    <a:lin ang="5400000" scaled="0"/>
                  </a:gradFill>
                </a:rPr>
                <a:t>Ignite</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77000" y="6451559"/>
              <a:ext cx="1385887" cy="254041"/>
            </a:xfrm>
            <a:prstGeom prst="rect">
              <a:avLst/>
            </a:prstGeom>
          </p:spPr>
        </p:pic>
        <p:cxnSp>
          <p:nvCxnSpPr>
            <p:cNvPr id="10" name="Straight Connector 9"/>
            <p:cNvCxnSpPr/>
            <p:nvPr userDrawn="1"/>
          </p:nvCxnSpPr>
          <p:spPr>
            <a:xfrm rot="5400000">
              <a:off x="7810500" y="6565859"/>
              <a:ext cx="228600" cy="0"/>
            </a:xfrm>
            <a:prstGeom prst="line">
              <a:avLst/>
            </a:prstGeom>
            <a:ln w="15875"/>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xmlns:p14="http://schemas.microsoft.com/office/powerpoint/2010/mai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0013" y="686053"/>
            <a:ext cx="7043208" cy="1523494"/>
          </a:xfrm>
        </p:spPr>
        <p:txBody>
          <a:bodyPr anchor="ctr" anchorCtr="0">
            <a:noAutofit/>
          </a:bodyPr>
          <a:lstStyle>
            <a:lvl1pPr>
              <a:lnSpc>
                <a:spcPct val="90000"/>
              </a:lnSpc>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68955" y="5638800"/>
            <a:ext cx="7043208" cy="443198"/>
          </a:xfrm>
        </p:spPr>
        <p:txBody>
          <a:bodyPr anchor="b" anchorCtr="0">
            <a:sp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722049" y="3187006"/>
            <a:ext cx="7690114" cy="138499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10000" b="0" i="1" u="none" strike="noStrike" kern="1200" cap="none" spc="-642" normalizeH="0" baseline="0" noProof="0" dirty="0" smtClean="0">
                <a:ln w="11430"/>
                <a:gradFill>
                  <a:gsLst>
                    <a:gs pos="0">
                      <a:schemeClr val="tx1"/>
                    </a:gs>
                    <a:gs pos="100000">
                      <a:schemeClr val="tx1"/>
                    </a:gs>
                  </a:gsLst>
                  <a:lin ang="5400000" scaled="0"/>
                </a:gradFill>
                <a:effectLst/>
                <a:uLnTx/>
                <a:uFillTx/>
                <a:latin typeface="+mj-lt"/>
                <a:ea typeface="+mn-ea"/>
                <a:cs typeface="+mn-cs"/>
              </a:defRPr>
            </a:lvl1pPr>
          </a:lstStyle>
          <a:p>
            <a:pPr lvl="0"/>
            <a:r>
              <a:rPr lang="en-US" dirty="0" smtClean="0"/>
              <a:t>click to…</a:t>
            </a:r>
          </a:p>
        </p:txBody>
      </p:sp>
    </p:spTree>
  </p:cSld>
  <p:clrMapOvr>
    <a:masterClrMapping/>
  </p:clrMapOvr>
  <p:transition xmlns:p14="http://schemas.microsoft.com/office/powerpoint/2010/mai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WALKIN (Option A) - Prints in GRAYSCALE">
    <p:bg bwMode="lt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7600" y="1066800"/>
            <a:ext cx="3781425" cy="2022798"/>
          </a:xfrm>
          <a:prstGeom prst="rect">
            <a:avLst/>
          </a:prstGeom>
        </p:spPr>
      </p:pic>
      <p:sp>
        <p:nvSpPr>
          <p:cNvPr id="4" name="TextBox 3"/>
          <p:cNvSpPr txBox="1"/>
          <p:nvPr/>
        </p:nvSpPr>
        <p:spPr>
          <a:xfrm>
            <a:off x="4267200" y="3352800"/>
            <a:ext cx="2209800" cy="387798"/>
          </a:xfrm>
          <a:prstGeom prst="rect">
            <a:avLst/>
          </a:prstGeom>
          <a:noFill/>
        </p:spPr>
        <p:txBody>
          <a:bodyPr wrap="square" lIns="0" tIns="0" rIns="0" bIns="0" rtlCol="0">
            <a:spAutoFit/>
          </a:bodyPr>
          <a:lstStyle/>
          <a:p>
            <a:pPr algn="ctr">
              <a:lnSpc>
                <a:spcPct val="90000"/>
              </a:lnSpc>
            </a:pPr>
            <a:r>
              <a:rPr lang="en-US" sz="2800" dirty="0" smtClean="0">
                <a:gradFill>
                  <a:gsLst>
                    <a:gs pos="0">
                      <a:schemeClr val="tx1"/>
                    </a:gs>
                    <a:gs pos="86000">
                      <a:schemeClr val="tx1"/>
                    </a:gs>
                  </a:gsLst>
                  <a:lin ang="5400000" scaled="0"/>
                </a:gradFill>
              </a:rPr>
              <a:t>Ignite</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xmlns:mc="http://schemas.openxmlformats.org/markup-compatibility/2006" xmlns:a14="http://schemas.microsoft.com/office/drawing/2010/main" val="000000" mc:Ignorabl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47800"/>
            <a:ext cx="8382000" cy="2000548"/>
          </a:xfrm>
        </p:spPr>
        <p:txBody>
          <a:bodyPr/>
          <a:lstStyle>
            <a:lvl1pPr>
              <a:buClr>
                <a:srgbClr xmlns:mc="http://schemas.openxmlformats.org/markup-compatibility/2006" xmlns:a14="http://schemas.microsoft.com/office/drawing/2010/main" val="FFFFFF" mc:Ignorable=""/>
              </a:buClr>
              <a:buSzPct val="70000"/>
              <a:buFont typeface="Wingdings" pitchFamily="2" charset="2"/>
              <a:buChar char="l"/>
              <a:defRPr>
                <a:gradFill>
                  <a:gsLst>
                    <a:gs pos="0">
                      <a:srgbClr xmlns:mc="http://schemas.openxmlformats.org/markup-compatibility/2006" xmlns:a14="http://schemas.microsoft.com/office/drawing/2010/main" val="FFFFFF" mc:Ignorable=""/>
                    </a:gs>
                    <a:gs pos="86000">
                      <a:srgbClr xmlns:mc="http://schemas.openxmlformats.org/markup-compatibility/2006" xmlns:a14="http://schemas.microsoft.com/office/drawing/2010/main" val="FFFFFF" mc:Ignorable=""/>
                    </a:gs>
                  </a:gsLst>
                  <a:lin ang="5400000" scaled="0"/>
                </a:gradFill>
              </a:defRPr>
            </a:lvl1pPr>
            <a:lvl2pPr>
              <a:buClr>
                <a:srgbClr xmlns:mc="http://schemas.openxmlformats.org/markup-compatibility/2006" xmlns:a14="http://schemas.microsoft.com/office/drawing/2010/main" val="FFFFFF" mc:Ignorable=""/>
              </a:buClr>
              <a:buSzPct val="70000"/>
              <a:buFont typeface="Wingdings" pitchFamily="2" charset="2"/>
              <a:buChar char="l"/>
              <a:defRPr>
                <a:gradFill>
                  <a:gsLst>
                    <a:gs pos="0">
                      <a:srgbClr xmlns:mc="http://schemas.openxmlformats.org/markup-compatibility/2006" xmlns:a14="http://schemas.microsoft.com/office/drawing/2010/main" val="FFFFFF" mc:Ignorable=""/>
                    </a:gs>
                    <a:gs pos="86000">
                      <a:srgbClr xmlns:mc="http://schemas.openxmlformats.org/markup-compatibility/2006" xmlns:a14="http://schemas.microsoft.com/office/drawing/2010/main" val="FFFFFF" mc:Ignorable=""/>
                    </a:gs>
                  </a:gsLst>
                  <a:lin ang="5400000" scaled="0"/>
                </a:gradFill>
              </a:defRPr>
            </a:lvl2pPr>
            <a:lvl3pPr>
              <a:buClr>
                <a:srgbClr xmlns:mc="http://schemas.openxmlformats.org/markup-compatibility/2006" xmlns:a14="http://schemas.microsoft.com/office/drawing/2010/main" val="FFFFFF" mc:Ignorable=""/>
              </a:buClr>
              <a:buSzPct val="70000"/>
              <a:buFont typeface="Wingdings" pitchFamily="2" charset="2"/>
              <a:buChar char="l"/>
              <a:defRPr>
                <a:gradFill>
                  <a:gsLst>
                    <a:gs pos="0">
                      <a:srgbClr xmlns:mc="http://schemas.openxmlformats.org/markup-compatibility/2006" xmlns:a14="http://schemas.microsoft.com/office/drawing/2010/main" val="FFFFFF" mc:Ignorable=""/>
                    </a:gs>
                    <a:gs pos="86000">
                      <a:srgbClr xmlns:mc="http://schemas.openxmlformats.org/markup-compatibility/2006" xmlns:a14="http://schemas.microsoft.com/office/drawing/2010/main" val="FFFFFF" mc:Ignorable=""/>
                    </a:gs>
                  </a:gsLst>
                  <a:lin ang="5400000" scaled="0"/>
                </a:gradFill>
              </a:defRPr>
            </a:lvl3pPr>
            <a:lvl4pPr>
              <a:buClr>
                <a:srgbClr xmlns:mc="http://schemas.openxmlformats.org/markup-compatibility/2006" xmlns:a14="http://schemas.microsoft.com/office/drawing/2010/main" val="FFFFFF" mc:Ignorable=""/>
              </a:buClr>
              <a:buSzPct val="70000"/>
              <a:buFont typeface="Wingdings" pitchFamily="2" charset="2"/>
              <a:buChar char="l"/>
              <a:defRPr>
                <a:gradFill>
                  <a:gsLst>
                    <a:gs pos="0">
                      <a:srgbClr xmlns:mc="http://schemas.openxmlformats.org/markup-compatibility/2006" xmlns:a14="http://schemas.microsoft.com/office/drawing/2010/main" val="FFFFFF" mc:Ignorable=""/>
                    </a:gs>
                    <a:gs pos="86000">
                      <a:srgbClr xmlns:mc="http://schemas.openxmlformats.org/markup-compatibility/2006" xmlns:a14="http://schemas.microsoft.com/office/drawing/2010/main" val="FFFFFF" mc:Ignorable=""/>
                    </a:gs>
                  </a:gsLst>
                  <a:lin ang="5400000" scaled="0"/>
                </a:gradFill>
              </a:defRPr>
            </a:lvl4pPr>
            <a:lvl5pPr>
              <a:buClr>
                <a:srgbClr xmlns:mc="http://schemas.openxmlformats.org/markup-compatibility/2006" xmlns:a14="http://schemas.microsoft.com/office/drawing/2010/main" val="FFFFFF" mc:Ignorable=""/>
              </a:buClr>
              <a:buSzPct val="70000"/>
              <a:buFont typeface="Wingdings" pitchFamily="2" charset="2"/>
              <a:buChar char="l"/>
              <a:defRPr>
                <a:gradFill>
                  <a:gsLst>
                    <a:gs pos="0">
                      <a:srgbClr xmlns:mc="http://schemas.openxmlformats.org/markup-compatibility/2006" xmlns:a14="http://schemas.microsoft.com/office/drawing/2010/main" val="FFFFFF" mc:Ignorable=""/>
                    </a:gs>
                    <a:gs pos="86000">
                      <a:srgbClr xmlns:mc="http://schemas.openxmlformats.org/markup-compatibility/2006" xmlns:a14="http://schemas.microsoft.com/office/drawing/2010/main" val="FFFFFF" mc:Ignorable=""/>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11"/>
          </p:nvPr>
        </p:nvSpPr>
        <p:spPr/>
        <p:txBody>
          <a:bodyPr/>
          <a:lstStyle/>
          <a:p>
            <a:fld id="{0D7CF977-003B-4382-9C11-15648BFA557C}" type="slidenum">
              <a:rPr lang="en-US" smtClean="0"/>
              <a:pPr/>
              <a:t>‹#›</a:t>
            </a:fld>
            <a:endParaRPr lang="en-US"/>
          </a:p>
        </p:txBody>
      </p:sp>
      <p:sp>
        <p:nvSpPr>
          <p:cNvPr id="8" name="Footer Placeholder 7"/>
          <p:cNvSpPr>
            <a:spLocks noGrp="1"/>
          </p:cNvSpPr>
          <p:nvPr>
            <p:ph type="ftr" sz="quarter" idx="12"/>
          </p:nvPr>
        </p:nvSpPr>
        <p:spPr/>
        <p:txBody>
          <a:bodyPr/>
          <a:lstStyle/>
          <a:p>
            <a:r>
              <a:rPr lang="en-US" smtClean="0"/>
              <a:t>Project Server 2010 – Ignite Workshop</a:t>
            </a:r>
            <a:endParaRPr lang="en-US" dirty="0"/>
          </a:p>
        </p:txBody>
      </p:sp>
    </p:spTree>
  </p:cSld>
  <p:clrMapOvr>
    <a:masterClrMapping/>
  </p:clrMapOvr>
  <p:transition xmlns:p14="http://schemas.microsoft.com/office/powerpoint/2010/mai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xmlns:mc="http://schemas.openxmlformats.org/markup-compatibility/2006" xmlns:a14="http://schemas.microsoft.com/office/drawing/2010/main" val="000000" mc:Ignorabl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47800"/>
            <a:ext cx="8382000" cy="2000548"/>
          </a:xfrm>
        </p:spPr>
        <p:txBody>
          <a:bodyPr/>
          <a:lstStyle>
            <a:lvl1pPr>
              <a:buClr>
                <a:srgbClr xmlns:mc="http://schemas.openxmlformats.org/markup-compatibility/2006" xmlns:a14="http://schemas.microsoft.com/office/drawing/2010/main" val="FFFFFF" mc:Ignorable=""/>
              </a:buClr>
              <a:buSzPct val="70000"/>
              <a:buFont typeface="Wingdings" pitchFamily="2" charset="2"/>
              <a:buChar char="l"/>
              <a:defRPr>
                <a:gradFill>
                  <a:gsLst>
                    <a:gs pos="0">
                      <a:srgbClr xmlns:mc="http://schemas.openxmlformats.org/markup-compatibility/2006" xmlns:a14="http://schemas.microsoft.com/office/drawing/2010/main" val="FFFFFF" mc:Ignorable=""/>
                    </a:gs>
                    <a:gs pos="86000">
                      <a:srgbClr xmlns:mc="http://schemas.openxmlformats.org/markup-compatibility/2006" xmlns:a14="http://schemas.microsoft.com/office/drawing/2010/main" val="FFFFFF" mc:Ignorable=""/>
                    </a:gs>
                  </a:gsLst>
                  <a:lin ang="5400000" scaled="0"/>
                </a:gradFill>
              </a:defRPr>
            </a:lvl1pPr>
            <a:lvl2pPr>
              <a:buClr>
                <a:srgbClr xmlns:mc="http://schemas.openxmlformats.org/markup-compatibility/2006" xmlns:a14="http://schemas.microsoft.com/office/drawing/2010/main" val="FFFFFF" mc:Ignorable=""/>
              </a:buClr>
              <a:buSzPct val="70000"/>
              <a:buFont typeface="Wingdings" pitchFamily="2" charset="2"/>
              <a:buChar char="l"/>
              <a:defRPr>
                <a:gradFill>
                  <a:gsLst>
                    <a:gs pos="0">
                      <a:srgbClr xmlns:mc="http://schemas.openxmlformats.org/markup-compatibility/2006" xmlns:a14="http://schemas.microsoft.com/office/drawing/2010/main" val="FFFFFF" mc:Ignorable=""/>
                    </a:gs>
                    <a:gs pos="86000">
                      <a:srgbClr xmlns:mc="http://schemas.openxmlformats.org/markup-compatibility/2006" xmlns:a14="http://schemas.microsoft.com/office/drawing/2010/main" val="FFFFFF" mc:Ignorable=""/>
                    </a:gs>
                  </a:gsLst>
                  <a:lin ang="5400000" scaled="0"/>
                </a:gradFill>
              </a:defRPr>
            </a:lvl2pPr>
            <a:lvl3pPr>
              <a:buClr>
                <a:srgbClr xmlns:mc="http://schemas.openxmlformats.org/markup-compatibility/2006" xmlns:a14="http://schemas.microsoft.com/office/drawing/2010/main" val="FFFFFF" mc:Ignorable=""/>
              </a:buClr>
              <a:buSzPct val="70000"/>
              <a:buFont typeface="Wingdings" pitchFamily="2" charset="2"/>
              <a:buChar char="l"/>
              <a:defRPr>
                <a:gradFill>
                  <a:gsLst>
                    <a:gs pos="0">
                      <a:srgbClr xmlns:mc="http://schemas.openxmlformats.org/markup-compatibility/2006" xmlns:a14="http://schemas.microsoft.com/office/drawing/2010/main" val="FFFFFF" mc:Ignorable=""/>
                    </a:gs>
                    <a:gs pos="86000">
                      <a:srgbClr xmlns:mc="http://schemas.openxmlformats.org/markup-compatibility/2006" xmlns:a14="http://schemas.microsoft.com/office/drawing/2010/main" val="FFFFFF" mc:Ignorable=""/>
                    </a:gs>
                  </a:gsLst>
                  <a:lin ang="5400000" scaled="0"/>
                </a:gradFill>
              </a:defRPr>
            </a:lvl3pPr>
            <a:lvl4pPr>
              <a:buClr>
                <a:srgbClr xmlns:mc="http://schemas.openxmlformats.org/markup-compatibility/2006" xmlns:a14="http://schemas.microsoft.com/office/drawing/2010/main" val="FFFFFF" mc:Ignorable=""/>
              </a:buClr>
              <a:buSzPct val="70000"/>
              <a:buFont typeface="Wingdings" pitchFamily="2" charset="2"/>
              <a:buChar char="l"/>
              <a:defRPr>
                <a:gradFill>
                  <a:gsLst>
                    <a:gs pos="0">
                      <a:srgbClr xmlns:mc="http://schemas.openxmlformats.org/markup-compatibility/2006" xmlns:a14="http://schemas.microsoft.com/office/drawing/2010/main" val="FFFFFF" mc:Ignorable=""/>
                    </a:gs>
                    <a:gs pos="86000">
                      <a:srgbClr xmlns:mc="http://schemas.openxmlformats.org/markup-compatibility/2006" xmlns:a14="http://schemas.microsoft.com/office/drawing/2010/main" val="FFFFFF" mc:Ignorable=""/>
                    </a:gs>
                  </a:gsLst>
                  <a:lin ang="5400000" scaled="0"/>
                </a:gradFill>
              </a:defRPr>
            </a:lvl4pPr>
            <a:lvl5pPr>
              <a:buClr>
                <a:srgbClr xmlns:mc="http://schemas.openxmlformats.org/markup-compatibility/2006" xmlns:a14="http://schemas.microsoft.com/office/drawing/2010/main" val="FFFFFF" mc:Ignorable=""/>
              </a:buClr>
              <a:buSzPct val="70000"/>
              <a:buFont typeface="Wingdings" pitchFamily="2" charset="2"/>
              <a:buChar char="l"/>
              <a:defRPr>
                <a:gradFill>
                  <a:gsLst>
                    <a:gs pos="0">
                      <a:srgbClr xmlns:mc="http://schemas.openxmlformats.org/markup-compatibility/2006" xmlns:a14="http://schemas.microsoft.com/office/drawing/2010/main" val="FFFFFF" mc:Ignorable=""/>
                    </a:gs>
                    <a:gs pos="86000">
                      <a:srgbClr xmlns:mc="http://schemas.openxmlformats.org/markup-compatibility/2006" xmlns:a14="http://schemas.microsoft.com/office/drawing/2010/main" val="FFFFFF" mc:Ignorable=""/>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0" y="6238875"/>
            <a:ext cx="9144001" cy="619125"/>
          </a:xfrm>
          <a:solidFill>
            <a:srgbClr xmlns:mc="http://schemas.openxmlformats.org/markup-compatibility/2006" xmlns:a14="http://schemas.microsoft.com/office/drawing/2010/main" val="FFFF99" mc:Ignorable=""/>
          </a:solidFill>
        </p:spPr>
        <p:txBody>
          <a:bodyPr wrap="square" lIns="152394" tIns="76197" rIns="152394" bIns="76197" anchor="b" anchorCtr="0">
            <a:noAutofit/>
          </a:bodyPr>
          <a:lstStyle>
            <a:lvl1pPr algn="r">
              <a:buFont typeface="Arial" pitchFamily="34" charset="0"/>
              <a:buNone/>
              <a:defRPr spc="-50" baseline="0">
                <a:gradFill>
                  <a:gsLst>
                    <a:gs pos="0">
                      <a:srgbClr xmlns:mc="http://schemas.openxmlformats.org/markup-compatibility/2006" xmlns:a14="http://schemas.microsoft.com/office/drawing/2010/main" val="000000" mc:Ignorable=""/>
                    </a:gs>
                    <a:gs pos="100000">
                      <a:srgbClr xmlns:mc="http://schemas.openxmlformats.org/markup-compatibility/2006" xmlns:a14="http://schemas.microsoft.com/office/drawing/2010/main" val="000000" mc:Ignorable=""/>
                    </a:gs>
                  </a:gsLst>
                  <a:lin ang="5400000" scaled="0"/>
                </a:gradFill>
                <a:effectLst/>
                <a:latin typeface="Segoe UI" pitchFamily="34" charset="0"/>
              </a:defRPr>
            </a:lvl1pPr>
          </a:lstStyle>
          <a:p>
            <a:pPr lvl="0"/>
            <a:r>
              <a:rPr lang="en-US" smtClean="0"/>
              <a:t>Click to edit Master text styles</a:t>
            </a:r>
          </a:p>
        </p:txBody>
      </p:sp>
      <p:sp>
        <p:nvSpPr>
          <p:cNvPr id="5" name="Slide Number Placeholder 4"/>
          <p:cNvSpPr>
            <a:spLocks noGrp="1"/>
          </p:cNvSpPr>
          <p:nvPr>
            <p:ph type="sldNum" sz="quarter" idx="12"/>
          </p:nvPr>
        </p:nvSpPr>
        <p:spPr>
          <a:xfrm>
            <a:off x="381000" y="5867400"/>
            <a:ext cx="2133600" cy="365125"/>
          </a:xfrm>
        </p:spPr>
        <p:txBody>
          <a:bodyPr/>
          <a:lstStyle/>
          <a:p>
            <a:fld id="{0D7CF977-003B-4382-9C11-15648BFA557C}" type="slidenum">
              <a:rPr lang="en-US" smtClean="0"/>
              <a:pPr/>
              <a:t>‹#›</a:t>
            </a:fld>
            <a:endParaRPr lang="en-US"/>
          </a:p>
        </p:txBody>
      </p:sp>
      <p:sp>
        <p:nvSpPr>
          <p:cNvPr id="7" name="Footer Placeholder 6"/>
          <p:cNvSpPr>
            <a:spLocks noGrp="1"/>
          </p:cNvSpPr>
          <p:nvPr>
            <p:ph type="ftr" sz="quarter" idx="13"/>
          </p:nvPr>
        </p:nvSpPr>
        <p:spPr>
          <a:xfrm>
            <a:off x="3124200" y="5867400"/>
            <a:ext cx="2895600" cy="365125"/>
          </a:xfrm>
        </p:spPr>
        <p:txBody>
          <a:bodyPr/>
          <a:lstStyle>
            <a:lvl1pPr algn="ctr">
              <a:defRPr/>
            </a:lvl1pPr>
          </a:lstStyle>
          <a:p>
            <a:r>
              <a:rPr lang="en-US" smtClean="0"/>
              <a:t>Project Server 2010 – Ignite Workshop</a:t>
            </a:r>
            <a:endParaRPr lang="en-US" dirty="0"/>
          </a:p>
        </p:txBody>
      </p:sp>
    </p:spTree>
  </p:cSld>
  <p:clrMapOvr>
    <a:masterClrMapping/>
  </p:clrMapOvr>
  <p:transition xmlns:p14="http://schemas.microsoft.com/office/powerpoint/2010/mai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722313" y="1905000"/>
            <a:ext cx="8040688"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3"/>
          <p:cNvSpPr>
            <a:spLocks noGrp="1"/>
          </p:cNvSpPr>
          <p:nvPr>
            <p:ph type="sldNum" sz="quarter" idx="11"/>
          </p:nvPr>
        </p:nvSpPr>
        <p:spPr/>
        <p:txBody>
          <a:bodyPr/>
          <a:lstStyle/>
          <a:p>
            <a:fld id="{CD7F07FF-5C5F-4D81-84FA-B6F3D740277B}" type="slidenum">
              <a:rPr lang="en-US" smtClean="0"/>
              <a:pPr/>
              <a:t>‹#›</a:t>
            </a:fld>
            <a:endParaRPr lang="en-US"/>
          </a:p>
        </p:txBody>
      </p:sp>
      <p:sp>
        <p:nvSpPr>
          <p:cNvPr id="5" name="Footer Placeholder 4"/>
          <p:cNvSpPr>
            <a:spLocks noGrp="1"/>
          </p:cNvSpPr>
          <p:nvPr>
            <p:ph type="ftr" sz="quarter" idx="12"/>
          </p:nvPr>
        </p:nvSpPr>
        <p:spPr/>
        <p:txBody>
          <a:bodyPr/>
          <a:lstStyle/>
          <a:p>
            <a:r>
              <a:rPr lang="en-US" smtClean="0"/>
              <a:t>Microsoft Confidential</a:t>
            </a:r>
            <a:endParaRPr lang="en-US" dirty="0"/>
          </a:p>
        </p:txBody>
      </p:sp>
    </p:spTree>
  </p:cSld>
  <p:clrMapOvr>
    <a:masterClrMapping/>
  </p:clrMapOvr>
  <p:transition xmlns:p14="http://schemas.microsoft.com/office/powerpoint/2010/mai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30250" y="1447800"/>
            <a:ext cx="7681913" cy="1523495"/>
          </a:xfrm>
        </p:spPr>
        <p:txBody>
          <a:bodyPr anchor="b" anchorCtr="0">
            <a:noAutofit/>
          </a:bodyPr>
          <a:lstStyle>
            <a:lvl1pPr>
              <a:lnSpc>
                <a:spcPct val="90000"/>
              </a:lnSpc>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730249" y="5638800"/>
            <a:ext cx="7681914" cy="443198"/>
          </a:xfrm>
        </p:spPr>
        <p:txBody>
          <a:bodyPr anchor="b" anchorCtr="0">
            <a:sp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transition xmlns:p14="http://schemas.microsoft.com/office/powerpoint/2010/mai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0013" y="686053"/>
            <a:ext cx="7043208" cy="1523494"/>
          </a:xfrm>
        </p:spPr>
        <p:txBody>
          <a:bodyPr anchor="ctr" anchorCtr="0">
            <a:noAutofit/>
          </a:bodyPr>
          <a:lstStyle>
            <a:lvl1pPr>
              <a:lnSpc>
                <a:spcPct val="90000"/>
              </a:lnSpc>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68955" y="5638800"/>
            <a:ext cx="7043208" cy="443198"/>
          </a:xfrm>
        </p:spPr>
        <p:txBody>
          <a:bodyPr anchor="b" anchorCtr="0">
            <a:sp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722049" y="3187006"/>
            <a:ext cx="7690114" cy="138499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10000" b="0" i="1" u="none" strike="noStrike" kern="1200" cap="none" spc="-642" normalizeH="0" baseline="0" noProof="0" dirty="0" smtClean="0">
                <a:ln w="11430"/>
                <a:gradFill>
                  <a:gsLst>
                    <a:gs pos="0">
                      <a:schemeClr val="tx1"/>
                    </a:gs>
                    <a:gs pos="100000">
                      <a:schemeClr val="tx1"/>
                    </a:gs>
                  </a:gsLst>
                  <a:lin ang="5400000" scaled="0"/>
                </a:gradFill>
                <a:effectLst/>
                <a:uLnTx/>
                <a:uFillTx/>
                <a:latin typeface="+mj-lt"/>
                <a:ea typeface="+mn-ea"/>
                <a:cs typeface="+mn-cs"/>
              </a:defRPr>
            </a:lvl1pPr>
          </a:lstStyle>
          <a:p>
            <a:pPr lvl="0"/>
            <a:r>
              <a:rPr lang="en-US" dirty="0" smtClean="0"/>
              <a:t>click to…</a:t>
            </a:r>
          </a:p>
        </p:txBody>
      </p:sp>
    </p:spTree>
  </p:cSld>
  <p:clrMapOvr>
    <a:masterClrMapping/>
  </p:clrMapOvr>
  <p:transition xmlns:p14="http://schemas.microsoft.com/office/powerpoint/2010/mai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666385"/>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1000" y="1447799"/>
            <a:ext cx="8382000"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11"/>
          </p:nvPr>
        </p:nvSpPr>
        <p:spPr/>
        <p:txBody>
          <a:bodyPr/>
          <a:lstStyle/>
          <a:p>
            <a:fld id="{0D7CF977-003B-4382-9C11-15648BFA557C}" type="slidenum">
              <a:rPr lang="en-US" smtClean="0"/>
              <a:pPr/>
              <a:t>‹#›</a:t>
            </a:fld>
            <a:endParaRPr lang="en-US"/>
          </a:p>
        </p:txBody>
      </p:sp>
      <p:sp>
        <p:nvSpPr>
          <p:cNvPr id="8" name="Footer Placeholder 7"/>
          <p:cNvSpPr>
            <a:spLocks noGrp="1"/>
          </p:cNvSpPr>
          <p:nvPr>
            <p:ph type="ftr" sz="quarter" idx="12"/>
          </p:nvPr>
        </p:nvSpPr>
        <p:spPr/>
        <p:txBody>
          <a:bodyPr/>
          <a:lstStyle/>
          <a:p>
            <a:r>
              <a:rPr lang="en-US" smtClean="0"/>
              <a:t>Project Server 2010 – Ignite Workshop</a:t>
            </a:r>
            <a:endParaRPr lang="en-US" dirty="0"/>
          </a:p>
        </p:txBody>
      </p:sp>
      <p:grpSp>
        <p:nvGrpSpPr>
          <p:cNvPr id="3" name="Group 9"/>
          <p:cNvGrpSpPr/>
          <p:nvPr/>
        </p:nvGrpSpPr>
        <p:grpSpPr>
          <a:xfrm>
            <a:off x="6477000" y="6451559"/>
            <a:ext cx="2286000" cy="254041"/>
            <a:chOff x="6477000" y="6451559"/>
            <a:chExt cx="2286000" cy="254041"/>
          </a:xfrm>
        </p:grpSpPr>
        <p:sp>
          <p:nvSpPr>
            <p:cNvPr id="6" name="TextBox 5"/>
            <p:cNvSpPr txBox="1"/>
            <p:nvPr userDrawn="1"/>
          </p:nvSpPr>
          <p:spPr>
            <a:xfrm>
              <a:off x="8001000" y="6527759"/>
              <a:ext cx="762000" cy="166199"/>
            </a:xfrm>
            <a:prstGeom prst="rect">
              <a:avLst/>
            </a:prstGeom>
            <a:noFill/>
          </p:spPr>
          <p:txBody>
            <a:bodyPr wrap="square" lIns="0" tIns="0" rIns="0" bIns="0" rtlCol="0">
              <a:spAutoFit/>
            </a:bodyPr>
            <a:lstStyle/>
            <a:p>
              <a:pPr>
                <a:lnSpc>
                  <a:spcPct val="90000"/>
                </a:lnSpc>
              </a:pPr>
              <a:r>
                <a:rPr lang="en-US" sz="1200" dirty="0" smtClean="0">
                  <a:gradFill>
                    <a:gsLst>
                      <a:gs pos="0">
                        <a:schemeClr val="tx1"/>
                      </a:gs>
                      <a:gs pos="86000">
                        <a:schemeClr val="tx1"/>
                      </a:gs>
                    </a:gsLst>
                    <a:lin ang="5400000" scaled="0"/>
                  </a:gradFill>
                </a:rPr>
                <a:t>Ignite</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77000" y="6451559"/>
              <a:ext cx="1385887" cy="254041"/>
            </a:xfrm>
            <a:prstGeom prst="rect">
              <a:avLst/>
            </a:prstGeom>
          </p:spPr>
        </p:pic>
        <p:cxnSp>
          <p:nvCxnSpPr>
            <p:cNvPr id="4" name="Straight Connector 3"/>
            <p:cNvCxnSpPr/>
            <p:nvPr userDrawn="1"/>
          </p:nvCxnSpPr>
          <p:spPr>
            <a:xfrm rot="5400000">
              <a:off x="7810500" y="6565859"/>
              <a:ext cx="228600" cy="0"/>
            </a:xfrm>
            <a:prstGeom prst="line">
              <a:avLst/>
            </a:prstGeom>
            <a:ln w="15875"/>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xmlns:p14="http://schemas.microsoft.com/office/powerpoint/2010/mai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81000" y="1447799"/>
            <a:ext cx="8382000"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0"/>
          </p:nvPr>
        </p:nvSpPr>
        <p:spPr/>
        <p:txBody>
          <a:bodyPr/>
          <a:lstStyle/>
          <a:p>
            <a:fld id="{0D7CF977-003B-4382-9C11-15648BFA557C}" type="slidenum">
              <a:rPr lang="en-US" smtClean="0"/>
              <a:pPr/>
              <a:t>‹#›</a:t>
            </a:fld>
            <a:endParaRPr lang="en-US"/>
          </a:p>
        </p:txBody>
      </p:sp>
      <p:sp>
        <p:nvSpPr>
          <p:cNvPr id="7" name="Footer Placeholder 6"/>
          <p:cNvSpPr>
            <a:spLocks noGrp="1"/>
          </p:cNvSpPr>
          <p:nvPr>
            <p:ph type="ftr" sz="quarter" idx="11"/>
          </p:nvPr>
        </p:nvSpPr>
        <p:spPr/>
        <p:txBody>
          <a:bodyPr/>
          <a:lstStyle/>
          <a:p>
            <a:r>
              <a:rPr lang="en-US" smtClean="0"/>
              <a:t>Project Server 2010 – Ignite Workshop</a:t>
            </a:r>
            <a:endParaRPr lang="en-US"/>
          </a:p>
        </p:txBody>
      </p:sp>
      <p:grpSp>
        <p:nvGrpSpPr>
          <p:cNvPr id="4" name="Group 7"/>
          <p:cNvGrpSpPr/>
          <p:nvPr/>
        </p:nvGrpSpPr>
        <p:grpSpPr>
          <a:xfrm>
            <a:off x="6477000" y="6451559"/>
            <a:ext cx="2286000" cy="254041"/>
            <a:chOff x="6477000" y="6451559"/>
            <a:chExt cx="2286000" cy="254041"/>
          </a:xfrm>
        </p:grpSpPr>
        <p:sp>
          <p:nvSpPr>
            <p:cNvPr id="9" name="TextBox 8"/>
            <p:cNvSpPr txBox="1"/>
            <p:nvPr userDrawn="1"/>
          </p:nvSpPr>
          <p:spPr>
            <a:xfrm>
              <a:off x="8001000" y="6527759"/>
              <a:ext cx="762000" cy="166199"/>
            </a:xfrm>
            <a:prstGeom prst="rect">
              <a:avLst/>
            </a:prstGeom>
            <a:noFill/>
          </p:spPr>
          <p:txBody>
            <a:bodyPr wrap="square" lIns="0" tIns="0" rIns="0" bIns="0" rtlCol="0">
              <a:spAutoFit/>
            </a:bodyPr>
            <a:lstStyle/>
            <a:p>
              <a:pPr>
                <a:lnSpc>
                  <a:spcPct val="90000"/>
                </a:lnSpc>
              </a:pPr>
              <a:r>
                <a:rPr lang="en-US" sz="1200" dirty="0" smtClean="0">
                  <a:gradFill>
                    <a:gsLst>
                      <a:gs pos="0">
                        <a:schemeClr val="tx1"/>
                      </a:gs>
                      <a:gs pos="86000">
                        <a:schemeClr val="tx1"/>
                      </a:gs>
                    </a:gsLst>
                    <a:lin ang="5400000" scaled="0"/>
                  </a:gradFill>
                </a:rPr>
                <a:t>Ignite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77000" y="6451559"/>
              <a:ext cx="1385887" cy="254041"/>
            </a:xfrm>
            <a:prstGeom prst="rect">
              <a:avLst/>
            </a:prstGeom>
          </p:spPr>
        </p:pic>
        <p:cxnSp>
          <p:nvCxnSpPr>
            <p:cNvPr id="11" name="Straight Connector 10"/>
            <p:cNvCxnSpPr/>
            <p:nvPr userDrawn="1"/>
          </p:nvCxnSpPr>
          <p:spPr>
            <a:xfrm rot="5400000">
              <a:off x="7810500" y="6565859"/>
              <a:ext cx="228600" cy="0"/>
            </a:xfrm>
            <a:prstGeom prst="line">
              <a:avLst/>
            </a:prstGeom>
            <a:ln w="15875"/>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xmlns:p14="http://schemas.microsoft.com/office/powerpoint/2010/mai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447799"/>
            <a:ext cx="4114800" cy="2093567"/>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47799"/>
            <a:ext cx="4114800" cy="2093567"/>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10"/>
          </p:nvPr>
        </p:nvSpPr>
        <p:spPr/>
        <p:txBody>
          <a:bodyPr/>
          <a:lstStyle/>
          <a:p>
            <a:fld id="{0D7CF977-003B-4382-9C11-15648BFA557C}" type="slidenum">
              <a:rPr lang="en-US" smtClean="0"/>
              <a:pPr/>
              <a:t>‹#›</a:t>
            </a:fld>
            <a:endParaRPr lang="en-US"/>
          </a:p>
        </p:txBody>
      </p:sp>
      <p:sp>
        <p:nvSpPr>
          <p:cNvPr id="8" name="Footer Placeholder 7"/>
          <p:cNvSpPr>
            <a:spLocks noGrp="1"/>
          </p:cNvSpPr>
          <p:nvPr>
            <p:ph type="ftr" sz="quarter" idx="11"/>
          </p:nvPr>
        </p:nvSpPr>
        <p:spPr/>
        <p:txBody>
          <a:bodyPr/>
          <a:lstStyle/>
          <a:p>
            <a:r>
              <a:rPr lang="en-US" smtClean="0"/>
              <a:t>Project Server 2010 – Ignite Workshop</a:t>
            </a:r>
            <a:endParaRPr lang="en-US"/>
          </a:p>
        </p:txBody>
      </p:sp>
    </p:spTree>
  </p:cSld>
  <p:clrMapOvr>
    <a:masterClrMapping/>
  </p:clrMapOvr>
  <p:transition xmlns:p14="http://schemas.microsoft.com/office/powerpoint/2010/mai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666385"/>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1000" y="1447799"/>
            <a:ext cx="8382000"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11"/>
          </p:nvPr>
        </p:nvSpPr>
        <p:spPr/>
        <p:txBody>
          <a:bodyPr/>
          <a:lstStyle/>
          <a:p>
            <a:fld id="{0D7CF977-003B-4382-9C11-15648BFA557C}" type="slidenum">
              <a:rPr lang="en-US" smtClean="0"/>
              <a:pPr/>
              <a:t>‹#›</a:t>
            </a:fld>
            <a:endParaRPr lang="en-US"/>
          </a:p>
        </p:txBody>
      </p:sp>
      <p:sp>
        <p:nvSpPr>
          <p:cNvPr id="8" name="Footer Placeholder 7"/>
          <p:cNvSpPr>
            <a:spLocks noGrp="1"/>
          </p:cNvSpPr>
          <p:nvPr>
            <p:ph type="ftr" sz="quarter" idx="12"/>
          </p:nvPr>
        </p:nvSpPr>
        <p:spPr/>
        <p:txBody>
          <a:bodyPr/>
          <a:lstStyle/>
          <a:p>
            <a:r>
              <a:rPr lang="en-US" smtClean="0"/>
              <a:t>Project Server 2010 – Ignite Workshop</a:t>
            </a:r>
            <a:endParaRPr lang="en-US" dirty="0"/>
          </a:p>
        </p:txBody>
      </p:sp>
      <p:grpSp>
        <p:nvGrpSpPr>
          <p:cNvPr id="3" name="Group 9"/>
          <p:cNvGrpSpPr/>
          <p:nvPr/>
        </p:nvGrpSpPr>
        <p:grpSpPr>
          <a:xfrm>
            <a:off x="6477000" y="6451559"/>
            <a:ext cx="2286000" cy="254041"/>
            <a:chOff x="6477000" y="6451559"/>
            <a:chExt cx="2286000" cy="254041"/>
          </a:xfrm>
        </p:grpSpPr>
        <p:sp>
          <p:nvSpPr>
            <p:cNvPr id="6" name="TextBox 5"/>
            <p:cNvSpPr txBox="1"/>
            <p:nvPr userDrawn="1"/>
          </p:nvSpPr>
          <p:spPr>
            <a:xfrm>
              <a:off x="8001000" y="6527759"/>
              <a:ext cx="762000" cy="166199"/>
            </a:xfrm>
            <a:prstGeom prst="rect">
              <a:avLst/>
            </a:prstGeom>
            <a:noFill/>
          </p:spPr>
          <p:txBody>
            <a:bodyPr wrap="square" lIns="0" tIns="0" rIns="0" bIns="0" rtlCol="0">
              <a:spAutoFit/>
            </a:bodyPr>
            <a:lstStyle/>
            <a:p>
              <a:pPr>
                <a:lnSpc>
                  <a:spcPct val="90000"/>
                </a:lnSpc>
              </a:pPr>
              <a:r>
                <a:rPr lang="en-US" sz="1200" dirty="0" smtClean="0">
                  <a:gradFill>
                    <a:gsLst>
                      <a:gs pos="0">
                        <a:schemeClr val="tx1"/>
                      </a:gs>
                      <a:gs pos="86000">
                        <a:schemeClr val="tx1"/>
                      </a:gs>
                    </a:gsLst>
                    <a:lin ang="5400000" scaled="0"/>
                  </a:gradFill>
                </a:rPr>
                <a:t>Ignite</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77000" y="6451559"/>
              <a:ext cx="1385887" cy="254041"/>
            </a:xfrm>
            <a:prstGeom prst="rect">
              <a:avLst/>
            </a:prstGeom>
          </p:spPr>
        </p:pic>
        <p:cxnSp>
          <p:nvCxnSpPr>
            <p:cNvPr id="4" name="Straight Connector 3"/>
            <p:cNvCxnSpPr/>
            <p:nvPr userDrawn="1"/>
          </p:nvCxnSpPr>
          <p:spPr>
            <a:xfrm rot="5400000">
              <a:off x="7810500" y="6565859"/>
              <a:ext cx="228600" cy="0"/>
            </a:xfrm>
            <a:prstGeom prst="line">
              <a:avLst/>
            </a:prstGeom>
            <a:ln w="15875"/>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xmlns:p14="http://schemas.microsoft.com/office/powerpoint/2010/mai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000" y="1447800"/>
            <a:ext cx="4114800"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0999" y="2272656"/>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981" y="1447800"/>
            <a:ext cx="4117019"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272656"/>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8"/>
          <p:cNvSpPr>
            <a:spLocks noGrp="1"/>
          </p:cNvSpPr>
          <p:nvPr>
            <p:ph type="sldNum" sz="quarter" idx="10"/>
          </p:nvPr>
        </p:nvSpPr>
        <p:spPr/>
        <p:txBody>
          <a:bodyPr/>
          <a:lstStyle/>
          <a:p>
            <a:fld id="{0D7CF977-003B-4382-9C11-15648BFA557C}" type="slidenum">
              <a:rPr lang="en-US" smtClean="0"/>
              <a:pPr/>
              <a:t>‹#›</a:t>
            </a:fld>
            <a:endParaRPr lang="en-US"/>
          </a:p>
        </p:txBody>
      </p:sp>
      <p:sp>
        <p:nvSpPr>
          <p:cNvPr id="10" name="Footer Placeholder 9"/>
          <p:cNvSpPr>
            <a:spLocks noGrp="1"/>
          </p:cNvSpPr>
          <p:nvPr>
            <p:ph type="ftr" sz="quarter" idx="11"/>
          </p:nvPr>
        </p:nvSpPr>
        <p:spPr/>
        <p:txBody>
          <a:bodyPr/>
          <a:lstStyle/>
          <a:p>
            <a:r>
              <a:rPr lang="en-US" smtClean="0"/>
              <a:t>Project Server 2010 – Ignite Workshop</a:t>
            </a:r>
            <a:endParaRPr lang="en-US"/>
          </a:p>
        </p:txBody>
      </p:sp>
    </p:spTree>
  </p:cSld>
  <p:clrMapOvr>
    <a:masterClrMapping/>
  </p:clrMapOvr>
  <p:transition xmlns:p14="http://schemas.microsoft.com/office/powerpoint/2010/mai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0"/>
          </p:nvPr>
        </p:nvSpPr>
        <p:spPr/>
        <p:txBody>
          <a:bodyPr/>
          <a:lstStyle/>
          <a:p>
            <a:fld id="{0D7CF977-003B-4382-9C11-15648BFA557C}" type="slidenum">
              <a:rPr lang="en-US" smtClean="0"/>
              <a:pPr/>
              <a:t>‹#›</a:t>
            </a:fld>
            <a:endParaRPr lang="en-US"/>
          </a:p>
        </p:txBody>
      </p:sp>
      <p:sp>
        <p:nvSpPr>
          <p:cNvPr id="6" name="Footer Placeholder 5"/>
          <p:cNvSpPr>
            <a:spLocks noGrp="1"/>
          </p:cNvSpPr>
          <p:nvPr>
            <p:ph type="ftr" sz="quarter" idx="11"/>
          </p:nvPr>
        </p:nvSpPr>
        <p:spPr/>
        <p:txBody>
          <a:bodyPr/>
          <a:lstStyle/>
          <a:p>
            <a:r>
              <a:rPr lang="en-US" smtClean="0"/>
              <a:t>Project Server 2010 – Ignite Workshop</a:t>
            </a:r>
            <a:endParaRPr lang="en-US"/>
          </a:p>
        </p:txBody>
      </p:sp>
      <p:grpSp>
        <p:nvGrpSpPr>
          <p:cNvPr id="3" name="Group 6"/>
          <p:cNvGrpSpPr/>
          <p:nvPr/>
        </p:nvGrpSpPr>
        <p:grpSpPr>
          <a:xfrm>
            <a:off x="6477000" y="6451559"/>
            <a:ext cx="2286000" cy="254041"/>
            <a:chOff x="6477000" y="6451559"/>
            <a:chExt cx="2286000" cy="254041"/>
          </a:xfrm>
        </p:grpSpPr>
        <p:sp>
          <p:nvSpPr>
            <p:cNvPr id="8" name="TextBox 7"/>
            <p:cNvSpPr txBox="1"/>
            <p:nvPr userDrawn="1"/>
          </p:nvSpPr>
          <p:spPr>
            <a:xfrm>
              <a:off x="8001000" y="6527759"/>
              <a:ext cx="762000" cy="166199"/>
            </a:xfrm>
            <a:prstGeom prst="rect">
              <a:avLst/>
            </a:prstGeom>
            <a:noFill/>
          </p:spPr>
          <p:txBody>
            <a:bodyPr wrap="square" lIns="0" tIns="0" rIns="0" bIns="0" rtlCol="0">
              <a:spAutoFit/>
            </a:bodyPr>
            <a:lstStyle/>
            <a:p>
              <a:pPr>
                <a:lnSpc>
                  <a:spcPct val="90000"/>
                </a:lnSpc>
              </a:pPr>
              <a:r>
                <a:rPr lang="en-US" sz="1200" dirty="0" smtClean="0">
                  <a:gradFill>
                    <a:gsLst>
                      <a:gs pos="0">
                        <a:schemeClr val="tx1"/>
                      </a:gs>
                      <a:gs pos="86000">
                        <a:schemeClr val="tx1"/>
                      </a:gs>
                    </a:gsLst>
                    <a:lin ang="5400000" scaled="0"/>
                  </a:gradFill>
                </a:rPr>
                <a:t>Ignite</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77000" y="6451559"/>
              <a:ext cx="1385887" cy="254041"/>
            </a:xfrm>
            <a:prstGeom prst="rect">
              <a:avLst/>
            </a:prstGeom>
          </p:spPr>
        </p:pic>
        <p:cxnSp>
          <p:nvCxnSpPr>
            <p:cNvPr id="10" name="Straight Connector 9"/>
            <p:cNvCxnSpPr/>
            <p:nvPr userDrawn="1"/>
          </p:nvCxnSpPr>
          <p:spPr>
            <a:xfrm rot="5400000">
              <a:off x="7810500" y="6565859"/>
              <a:ext cx="228600" cy="0"/>
            </a:xfrm>
            <a:prstGeom prst="line">
              <a:avLst/>
            </a:prstGeom>
            <a:ln w="15875"/>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xmlns:p14="http://schemas.microsoft.com/office/powerpoint/2010/mai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WALKIN (Option A) - Prints in GRAYSCALE">
    <p:bg bwMode="lt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7600" y="1066800"/>
            <a:ext cx="3781425" cy="2022798"/>
          </a:xfrm>
          <a:prstGeom prst="rect">
            <a:avLst/>
          </a:prstGeom>
        </p:spPr>
      </p:pic>
      <p:sp>
        <p:nvSpPr>
          <p:cNvPr id="4" name="TextBox 3"/>
          <p:cNvSpPr txBox="1"/>
          <p:nvPr/>
        </p:nvSpPr>
        <p:spPr>
          <a:xfrm>
            <a:off x="4267200" y="3352800"/>
            <a:ext cx="2209800" cy="387798"/>
          </a:xfrm>
          <a:prstGeom prst="rect">
            <a:avLst/>
          </a:prstGeom>
          <a:noFill/>
        </p:spPr>
        <p:txBody>
          <a:bodyPr wrap="square" lIns="0" tIns="0" rIns="0" bIns="0" rtlCol="0">
            <a:spAutoFit/>
          </a:bodyPr>
          <a:lstStyle/>
          <a:p>
            <a:pPr algn="ctr">
              <a:lnSpc>
                <a:spcPct val="90000"/>
              </a:lnSpc>
            </a:pPr>
            <a:r>
              <a:rPr lang="en-US" sz="2800" dirty="0" smtClean="0">
                <a:gradFill>
                  <a:gsLst>
                    <a:gs pos="0">
                      <a:schemeClr val="tx1"/>
                    </a:gs>
                    <a:gs pos="86000">
                      <a:schemeClr val="tx1"/>
                    </a:gs>
                  </a:gsLst>
                  <a:lin ang="5400000" scaled="0"/>
                </a:gradFill>
              </a:rPr>
              <a:t>Ignite</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xmlns:mc="http://schemas.openxmlformats.org/markup-compatibility/2006" xmlns:a14="http://schemas.microsoft.com/office/drawing/2010/main" val="000000" mc:Ignorabl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47800"/>
            <a:ext cx="8382000" cy="2000548"/>
          </a:xfrm>
        </p:spPr>
        <p:txBody>
          <a:bodyPr/>
          <a:lstStyle>
            <a:lvl1pPr>
              <a:buClr>
                <a:srgbClr xmlns:mc="http://schemas.openxmlformats.org/markup-compatibility/2006" xmlns:a14="http://schemas.microsoft.com/office/drawing/2010/main" val="FFFFFF" mc:Ignorable=""/>
              </a:buClr>
              <a:buSzPct val="70000"/>
              <a:buFont typeface="Wingdings" pitchFamily="2" charset="2"/>
              <a:buChar char="l"/>
              <a:defRPr>
                <a:gradFill>
                  <a:gsLst>
                    <a:gs pos="0">
                      <a:srgbClr xmlns:mc="http://schemas.openxmlformats.org/markup-compatibility/2006" xmlns:a14="http://schemas.microsoft.com/office/drawing/2010/main" val="FFFFFF" mc:Ignorable=""/>
                    </a:gs>
                    <a:gs pos="86000">
                      <a:srgbClr xmlns:mc="http://schemas.openxmlformats.org/markup-compatibility/2006" xmlns:a14="http://schemas.microsoft.com/office/drawing/2010/main" val="FFFFFF" mc:Ignorable=""/>
                    </a:gs>
                  </a:gsLst>
                  <a:lin ang="5400000" scaled="0"/>
                </a:gradFill>
              </a:defRPr>
            </a:lvl1pPr>
            <a:lvl2pPr>
              <a:buClr>
                <a:srgbClr xmlns:mc="http://schemas.openxmlformats.org/markup-compatibility/2006" xmlns:a14="http://schemas.microsoft.com/office/drawing/2010/main" val="FFFFFF" mc:Ignorable=""/>
              </a:buClr>
              <a:buSzPct val="70000"/>
              <a:buFont typeface="Wingdings" pitchFamily="2" charset="2"/>
              <a:buChar char="l"/>
              <a:defRPr>
                <a:gradFill>
                  <a:gsLst>
                    <a:gs pos="0">
                      <a:srgbClr xmlns:mc="http://schemas.openxmlformats.org/markup-compatibility/2006" xmlns:a14="http://schemas.microsoft.com/office/drawing/2010/main" val="FFFFFF" mc:Ignorable=""/>
                    </a:gs>
                    <a:gs pos="86000">
                      <a:srgbClr xmlns:mc="http://schemas.openxmlformats.org/markup-compatibility/2006" xmlns:a14="http://schemas.microsoft.com/office/drawing/2010/main" val="FFFFFF" mc:Ignorable=""/>
                    </a:gs>
                  </a:gsLst>
                  <a:lin ang="5400000" scaled="0"/>
                </a:gradFill>
              </a:defRPr>
            </a:lvl2pPr>
            <a:lvl3pPr>
              <a:buClr>
                <a:srgbClr xmlns:mc="http://schemas.openxmlformats.org/markup-compatibility/2006" xmlns:a14="http://schemas.microsoft.com/office/drawing/2010/main" val="FFFFFF" mc:Ignorable=""/>
              </a:buClr>
              <a:buSzPct val="70000"/>
              <a:buFont typeface="Wingdings" pitchFamily="2" charset="2"/>
              <a:buChar char="l"/>
              <a:defRPr>
                <a:gradFill>
                  <a:gsLst>
                    <a:gs pos="0">
                      <a:srgbClr xmlns:mc="http://schemas.openxmlformats.org/markup-compatibility/2006" xmlns:a14="http://schemas.microsoft.com/office/drawing/2010/main" val="FFFFFF" mc:Ignorable=""/>
                    </a:gs>
                    <a:gs pos="86000">
                      <a:srgbClr xmlns:mc="http://schemas.openxmlformats.org/markup-compatibility/2006" xmlns:a14="http://schemas.microsoft.com/office/drawing/2010/main" val="FFFFFF" mc:Ignorable=""/>
                    </a:gs>
                  </a:gsLst>
                  <a:lin ang="5400000" scaled="0"/>
                </a:gradFill>
              </a:defRPr>
            </a:lvl3pPr>
            <a:lvl4pPr>
              <a:buClr>
                <a:srgbClr xmlns:mc="http://schemas.openxmlformats.org/markup-compatibility/2006" xmlns:a14="http://schemas.microsoft.com/office/drawing/2010/main" val="FFFFFF" mc:Ignorable=""/>
              </a:buClr>
              <a:buSzPct val="70000"/>
              <a:buFont typeface="Wingdings" pitchFamily="2" charset="2"/>
              <a:buChar char="l"/>
              <a:defRPr>
                <a:gradFill>
                  <a:gsLst>
                    <a:gs pos="0">
                      <a:srgbClr xmlns:mc="http://schemas.openxmlformats.org/markup-compatibility/2006" xmlns:a14="http://schemas.microsoft.com/office/drawing/2010/main" val="FFFFFF" mc:Ignorable=""/>
                    </a:gs>
                    <a:gs pos="86000">
                      <a:srgbClr xmlns:mc="http://schemas.openxmlformats.org/markup-compatibility/2006" xmlns:a14="http://schemas.microsoft.com/office/drawing/2010/main" val="FFFFFF" mc:Ignorable=""/>
                    </a:gs>
                  </a:gsLst>
                  <a:lin ang="5400000" scaled="0"/>
                </a:gradFill>
              </a:defRPr>
            </a:lvl4pPr>
            <a:lvl5pPr>
              <a:buClr>
                <a:srgbClr xmlns:mc="http://schemas.openxmlformats.org/markup-compatibility/2006" xmlns:a14="http://schemas.microsoft.com/office/drawing/2010/main" val="FFFFFF" mc:Ignorable=""/>
              </a:buClr>
              <a:buSzPct val="70000"/>
              <a:buFont typeface="Wingdings" pitchFamily="2" charset="2"/>
              <a:buChar char="l"/>
              <a:defRPr>
                <a:gradFill>
                  <a:gsLst>
                    <a:gs pos="0">
                      <a:srgbClr xmlns:mc="http://schemas.openxmlformats.org/markup-compatibility/2006" xmlns:a14="http://schemas.microsoft.com/office/drawing/2010/main" val="FFFFFF" mc:Ignorable=""/>
                    </a:gs>
                    <a:gs pos="86000">
                      <a:srgbClr xmlns:mc="http://schemas.openxmlformats.org/markup-compatibility/2006" xmlns:a14="http://schemas.microsoft.com/office/drawing/2010/main" val="FFFFFF" mc:Ignorable=""/>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11"/>
          </p:nvPr>
        </p:nvSpPr>
        <p:spPr/>
        <p:txBody>
          <a:bodyPr/>
          <a:lstStyle/>
          <a:p>
            <a:fld id="{0D7CF977-003B-4382-9C11-15648BFA557C}" type="slidenum">
              <a:rPr lang="en-US" smtClean="0"/>
              <a:pPr/>
              <a:t>‹#›</a:t>
            </a:fld>
            <a:endParaRPr lang="en-US"/>
          </a:p>
        </p:txBody>
      </p:sp>
      <p:sp>
        <p:nvSpPr>
          <p:cNvPr id="8" name="Footer Placeholder 7"/>
          <p:cNvSpPr>
            <a:spLocks noGrp="1"/>
          </p:cNvSpPr>
          <p:nvPr>
            <p:ph type="ftr" sz="quarter" idx="12"/>
          </p:nvPr>
        </p:nvSpPr>
        <p:spPr/>
        <p:txBody>
          <a:bodyPr/>
          <a:lstStyle/>
          <a:p>
            <a:r>
              <a:rPr lang="en-US" smtClean="0"/>
              <a:t>Project Server 2010 – Ignite Workshop</a:t>
            </a:r>
            <a:endParaRPr lang="en-US" dirty="0"/>
          </a:p>
        </p:txBody>
      </p:sp>
    </p:spTree>
  </p:cSld>
  <p:clrMapOvr>
    <a:masterClrMapping/>
  </p:clrMapOvr>
  <p:transition xmlns:p14="http://schemas.microsoft.com/office/powerpoint/2010/mai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xmlns:mc="http://schemas.openxmlformats.org/markup-compatibility/2006" xmlns:a14="http://schemas.microsoft.com/office/drawing/2010/main" val="000000" mc:Ignorabl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47800"/>
            <a:ext cx="8382000" cy="2000548"/>
          </a:xfrm>
        </p:spPr>
        <p:txBody>
          <a:bodyPr/>
          <a:lstStyle>
            <a:lvl1pPr>
              <a:buClr>
                <a:srgbClr xmlns:mc="http://schemas.openxmlformats.org/markup-compatibility/2006" xmlns:a14="http://schemas.microsoft.com/office/drawing/2010/main" val="FFFFFF" mc:Ignorable=""/>
              </a:buClr>
              <a:buSzPct val="70000"/>
              <a:buFont typeface="Wingdings" pitchFamily="2" charset="2"/>
              <a:buChar char="l"/>
              <a:defRPr>
                <a:gradFill>
                  <a:gsLst>
                    <a:gs pos="0">
                      <a:srgbClr xmlns:mc="http://schemas.openxmlformats.org/markup-compatibility/2006" xmlns:a14="http://schemas.microsoft.com/office/drawing/2010/main" val="FFFFFF" mc:Ignorable=""/>
                    </a:gs>
                    <a:gs pos="86000">
                      <a:srgbClr xmlns:mc="http://schemas.openxmlformats.org/markup-compatibility/2006" xmlns:a14="http://schemas.microsoft.com/office/drawing/2010/main" val="FFFFFF" mc:Ignorable=""/>
                    </a:gs>
                  </a:gsLst>
                  <a:lin ang="5400000" scaled="0"/>
                </a:gradFill>
              </a:defRPr>
            </a:lvl1pPr>
            <a:lvl2pPr>
              <a:buClr>
                <a:srgbClr xmlns:mc="http://schemas.openxmlformats.org/markup-compatibility/2006" xmlns:a14="http://schemas.microsoft.com/office/drawing/2010/main" val="FFFFFF" mc:Ignorable=""/>
              </a:buClr>
              <a:buSzPct val="70000"/>
              <a:buFont typeface="Wingdings" pitchFamily="2" charset="2"/>
              <a:buChar char="l"/>
              <a:defRPr>
                <a:gradFill>
                  <a:gsLst>
                    <a:gs pos="0">
                      <a:srgbClr xmlns:mc="http://schemas.openxmlformats.org/markup-compatibility/2006" xmlns:a14="http://schemas.microsoft.com/office/drawing/2010/main" val="FFFFFF" mc:Ignorable=""/>
                    </a:gs>
                    <a:gs pos="86000">
                      <a:srgbClr xmlns:mc="http://schemas.openxmlformats.org/markup-compatibility/2006" xmlns:a14="http://schemas.microsoft.com/office/drawing/2010/main" val="FFFFFF" mc:Ignorable=""/>
                    </a:gs>
                  </a:gsLst>
                  <a:lin ang="5400000" scaled="0"/>
                </a:gradFill>
              </a:defRPr>
            </a:lvl2pPr>
            <a:lvl3pPr>
              <a:buClr>
                <a:srgbClr xmlns:mc="http://schemas.openxmlformats.org/markup-compatibility/2006" xmlns:a14="http://schemas.microsoft.com/office/drawing/2010/main" val="FFFFFF" mc:Ignorable=""/>
              </a:buClr>
              <a:buSzPct val="70000"/>
              <a:buFont typeface="Wingdings" pitchFamily="2" charset="2"/>
              <a:buChar char="l"/>
              <a:defRPr>
                <a:gradFill>
                  <a:gsLst>
                    <a:gs pos="0">
                      <a:srgbClr xmlns:mc="http://schemas.openxmlformats.org/markup-compatibility/2006" xmlns:a14="http://schemas.microsoft.com/office/drawing/2010/main" val="FFFFFF" mc:Ignorable=""/>
                    </a:gs>
                    <a:gs pos="86000">
                      <a:srgbClr xmlns:mc="http://schemas.openxmlformats.org/markup-compatibility/2006" xmlns:a14="http://schemas.microsoft.com/office/drawing/2010/main" val="FFFFFF" mc:Ignorable=""/>
                    </a:gs>
                  </a:gsLst>
                  <a:lin ang="5400000" scaled="0"/>
                </a:gradFill>
              </a:defRPr>
            </a:lvl3pPr>
            <a:lvl4pPr>
              <a:buClr>
                <a:srgbClr xmlns:mc="http://schemas.openxmlformats.org/markup-compatibility/2006" xmlns:a14="http://schemas.microsoft.com/office/drawing/2010/main" val="FFFFFF" mc:Ignorable=""/>
              </a:buClr>
              <a:buSzPct val="70000"/>
              <a:buFont typeface="Wingdings" pitchFamily="2" charset="2"/>
              <a:buChar char="l"/>
              <a:defRPr>
                <a:gradFill>
                  <a:gsLst>
                    <a:gs pos="0">
                      <a:srgbClr xmlns:mc="http://schemas.openxmlformats.org/markup-compatibility/2006" xmlns:a14="http://schemas.microsoft.com/office/drawing/2010/main" val="FFFFFF" mc:Ignorable=""/>
                    </a:gs>
                    <a:gs pos="86000">
                      <a:srgbClr xmlns:mc="http://schemas.openxmlformats.org/markup-compatibility/2006" xmlns:a14="http://schemas.microsoft.com/office/drawing/2010/main" val="FFFFFF" mc:Ignorable=""/>
                    </a:gs>
                  </a:gsLst>
                  <a:lin ang="5400000" scaled="0"/>
                </a:gradFill>
              </a:defRPr>
            </a:lvl4pPr>
            <a:lvl5pPr>
              <a:buClr>
                <a:srgbClr xmlns:mc="http://schemas.openxmlformats.org/markup-compatibility/2006" xmlns:a14="http://schemas.microsoft.com/office/drawing/2010/main" val="FFFFFF" mc:Ignorable=""/>
              </a:buClr>
              <a:buSzPct val="70000"/>
              <a:buFont typeface="Wingdings" pitchFamily="2" charset="2"/>
              <a:buChar char="l"/>
              <a:defRPr>
                <a:gradFill>
                  <a:gsLst>
                    <a:gs pos="0">
                      <a:srgbClr xmlns:mc="http://schemas.openxmlformats.org/markup-compatibility/2006" xmlns:a14="http://schemas.microsoft.com/office/drawing/2010/main" val="FFFFFF" mc:Ignorable=""/>
                    </a:gs>
                    <a:gs pos="86000">
                      <a:srgbClr xmlns:mc="http://schemas.openxmlformats.org/markup-compatibility/2006" xmlns:a14="http://schemas.microsoft.com/office/drawing/2010/main" val="FFFFFF" mc:Ignorable=""/>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0" y="6238875"/>
            <a:ext cx="9144001" cy="619125"/>
          </a:xfrm>
          <a:solidFill>
            <a:srgbClr xmlns:mc="http://schemas.openxmlformats.org/markup-compatibility/2006" xmlns:a14="http://schemas.microsoft.com/office/drawing/2010/main" val="FFFF99" mc:Ignorable=""/>
          </a:solidFill>
        </p:spPr>
        <p:txBody>
          <a:bodyPr wrap="square" lIns="152394" tIns="76197" rIns="152394" bIns="76197" anchor="b" anchorCtr="0">
            <a:noAutofit/>
          </a:bodyPr>
          <a:lstStyle>
            <a:lvl1pPr algn="r">
              <a:buFont typeface="Arial" pitchFamily="34" charset="0"/>
              <a:buNone/>
              <a:defRPr spc="-50" baseline="0">
                <a:gradFill>
                  <a:gsLst>
                    <a:gs pos="0">
                      <a:srgbClr xmlns:mc="http://schemas.openxmlformats.org/markup-compatibility/2006" xmlns:a14="http://schemas.microsoft.com/office/drawing/2010/main" val="000000" mc:Ignorable=""/>
                    </a:gs>
                    <a:gs pos="100000">
                      <a:srgbClr xmlns:mc="http://schemas.openxmlformats.org/markup-compatibility/2006" xmlns:a14="http://schemas.microsoft.com/office/drawing/2010/main" val="000000" mc:Ignorable=""/>
                    </a:gs>
                  </a:gsLst>
                  <a:lin ang="5400000" scaled="0"/>
                </a:gradFill>
                <a:effectLst/>
                <a:latin typeface="Segoe UI" pitchFamily="34" charset="0"/>
              </a:defRPr>
            </a:lvl1pPr>
          </a:lstStyle>
          <a:p>
            <a:pPr lvl="0"/>
            <a:r>
              <a:rPr lang="en-US" smtClean="0"/>
              <a:t>Click to edit Master text styles</a:t>
            </a:r>
          </a:p>
        </p:txBody>
      </p:sp>
      <p:sp>
        <p:nvSpPr>
          <p:cNvPr id="5" name="Slide Number Placeholder 4"/>
          <p:cNvSpPr>
            <a:spLocks noGrp="1"/>
          </p:cNvSpPr>
          <p:nvPr>
            <p:ph type="sldNum" sz="quarter" idx="12"/>
          </p:nvPr>
        </p:nvSpPr>
        <p:spPr>
          <a:xfrm>
            <a:off x="381000" y="5867400"/>
            <a:ext cx="2133600" cy="365125"/>
          </a:xfrm>
        </p:spPr>
        <p:txBody>
          <a:bodyPr/>
          <a:lstStyle/>
          <a:p>
            <a:fld id="{0D7CF977-003B-4382-9C11-15648BFA557C}" type="slidenum">
              <a:rPr lang="en-US" smtClean="0"/>
              <a:pPr/>
              <a:t>‹#›</a:t>
            </a:fld>
            <a:endParaRPr lang="en-US"/>
          </a:p>
        </p:txBody>
      </p:sp>
      <p:sp>
        <p:nvSpPr>
          <p:cNvPr id="7" name="Footer Placeholder 6"/>
          <p:cNvSpPr>
            <a:spLocks noGrp="1"/>
          </p:cNvSpPr>
          <p:nvPr>
            <p:ph type="ftr" sz="quarter" idx="13"/>
          </p:nvPr>
        </p:nvSpPr>
        <p:spPr>
          <a:xfrm>
            <a:off x="3124200" y="5867400"/>
            <a:ext cx="2895600" cy="365125"/>
          </a:xfrm>
        </p:spPr>
        <p:txBody>
          <a:bodyPr/>
          <a:lstStyle>
            <a:lvl1pPr algn="ctr">
              <a:defRPr/>
            </a:lvl1pPr>
          </a:lstStyle>
          <a:p>
            <a:r>
              <a:rPr lang="en-US" smtClean="0"/>
              <a:t>Project Server 2010 – Ignite Workshop</a:t>
            </a:r>
            <a:endParaRPr lang="en-US" dirty="0"/>
          </a:p>
        </p:txBody>
      </p:sp>
    </p:spTree>
  </p:cSld>
  <p:clrMapOvr>
    <a:masterClrMapping/>
  </p:clrMapOvr>
  <p:transition xmlns:p14="http://schemas.microsoft.com/office/powerpoint/2010/mai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1000" y="1420813"/>
            <a:ext cx="8382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kumimoji="0" lang="en-US" smtClean="0"/>
              <a:t>Click to edit Master title style</a:t>
            </a:r>
            <a:endParaRPr kumimoji="0" lang="en-US" dirty="0"/>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p:txBody>
          <a:bodyPr/>
          <a:lstStyle/>
          <a:p>
            <a:r>
              <a:rPr lang="en-US" smtClean="0"/>
              <a:t>Project Server 2010 – Ignite Workshop</a:t>
            </a:r>
            <a:endParaRPr lang="en-US" dirty="0"/>
          </a:p>
        </p:txBody>
      </p:sp>
      <p:sp>
        <p:nvSpPr>
          <p:cNvPr id="6" name="Slide Number Placeholder 5"/>
          <p:cNvSpPr>
            <a:spLocks noGrp="1"/>
          </p:cNvSpPr>
          <p:nvPr>
            <p:ph type="sldNum" sz="quarter" idx="12"/>
          </p:nvPr>
        </p:nvSpPr>
        <p:spPr/>
        <p:txBody>
          <a:bodyPr/>
          <a:lstStyle/>
          <a:p>
            <a:fld id="{0D7CF977-003B-4382-9C11-15648BFA557C}" type="slidenum">
              <a:rPr lang="en-US" smtClean="0"/>
              <a:pPr/>
              <a:t>‹#›</a:t>
            </a:fld>
            <a:endParaRPr lang="en-US"/>
          </a:p>
        </p:txBody>
      </p:sp>
      <p:sp>
        <p:nvSpPr>
          <p:cNvPr id="9" name="Text Placeholder 8"/>
          <p:cNvSpPr>
            <a:spLocks noGrp="1"/>
          </p:cNvSpPr>
          <p:nvPr>
            <p:ph type="body" sz="quarter" idx="13" hasCustomPrompt="1"/>
          </p:nvPr>
        </p:nvSpPr>
        <p:spPr>
          <a:xfrm>
            <a:off x="0" y="0"/>
            <a:ext cx="3505200" cy="457200"/>
          </a:xfrm>
        </p:spPr>
        <p:txBody>
          <a:bodyPr>
            <a:normAutofit/>
          </a:bodyPr>
          <a:lstStyle>
            <a:lvl1pPr>
              <a:buNone/>
              <a:defRPr sz="2000" i="1"/>
            </a:lvl1pPr>
          </a:lstStyle>
          <a:p>
            <a:pPr lvl="0"/>
            <a:r>
              <a:rPr lang="en-US" dirty="0" smtClean="0"/>
              <a:t>Project Server 14</a:t>
            </a:r>
            <a:endParaRPr lang="en-US" dirty="0"/>
          </a:p>
        </p:txBody>
      </p:sp>
    </p:spTree>
  </p:cSld>
  <p:clrMapOvr>
    <a:masterClrMapping/>
  </p:clrMapOvr>
  <p:transition xmlns:p14="http://schemas.microsoft.com/office/powerpoint/2010/main">
    <p:fade/>
  </p:transition>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kumimoji="0" lang="en-US" smtClean="0"/>
              <a:t>Click to edit Master title style</a:t>
            </a:r>
            <a:endParaRPr kumimoji="0" lang="en-US" dirty="0"/>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p:txBody>
          <a:bodyPr/>
          <a:lstStyle/>
          <a:p>
            <a:r>
              <a:rPr lang="en-US" smtClean="0"/>
              <a:t>Project Server 2010 – Ignite Workshop</a:t>
            </a:r>
            <a:endParaRPr lang="en-US" dirty="0"/>
          </a:p>
        </p:txBody>
      </p:sp>
      <p:sp>
        <p:nvSpPr>
          <p:cNvPr id="6" name="Slide Number Placeholder 5"/>
          <p:cNvSpPr>
            <a:spLocks noGrp="1"/>
          </p:cNvSpPr>
          <p:nvPr>
            <p:ph type="sldNum" sz="quarter" idx="12"/>
          </p:nvPr>
        </p:nvSpPr>
        <p:spPr/>
        <p:txBody>
          <a:bodyPr/>
          <a:lstStyle/>
          <a:p>
            <a:fld id="{0D7CF977-003B-4382-9C11-15648BFA557C}" type="slidenum">
              <a:rPr lang="en-US" smtClean="0"/>
              <a:pPr/>
              <a:t>‹#›</a:t>
            </a:fld>
            <a:endParaRPr lang="en-US"/>
          </a:p>
        </p:txBody>
      </p:sp>
      <p:sp>
        <p:nvSpPr>
          <p:cNvPr id="9" name="Text Placeholder 8"/>
          <p:cNvSpPr>
            <a:spLocks noGrp="1"/>
          </p:cNvSpPr>
          <p:nvPr>
            <p:ph type="body" sz="quarter" idx="13" hasCustomPrompt="1"/>
          </p:nvPr>
        </p:nvSpPr>
        <p:spPr>
          <a:xfrm>
            <a:off x="0" y="0"/>
            <a:ext cx="3505200" cy="457200"/>
          </a:xfrm>
        </p:spPr>
        <p:txBody>
          <a:bodyPr>
            <a:normAutofit/>
          </a:bodyPr>
          <a:lstStyle>
            <a:lvl1pPr>
              <a:buNone/>
              <a:defRPr sz="2000" i="1"/>
            </a:lvl1pPr>
          </a:lstStyle>
          <a:p>
            <a:pPr lvl="0"/>
            <a:r>
              <a:rPr lang="en-US" dirty="0" smtClean="0"/>
              <a:t>Project Server 14</a:t>
            </a:r>
            <a:endParaRPr lang="en-US" dirty="0"/>
          </a:p>
        </p:txBody>
      </p:sp>
    </p:spTree>
  </p:cSld>
  <p:clrMapOvr>
    <a:masterClrMapping/>
  </p:clrMapOvr>
  <p:transition xmlns:p14="http://schemas.microsoft.com/office/powerpoint/2010/main">
    <p:fade/>
  </p:transition>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593E983B-2C59-4144-BF51-244DB1FC50B3}" type="datetimeFigureOut">
              <a:rPr lang="en-US" smtClean="0"/>
              <a:pPr/>
              <a:t>11/18/2009</a:t>
            </a:fld>
            <a:endParaRPr lang="en-US"/>
          </a:p>
        </p:txBody>
      </p:sp>
      <p:sp>
        <p:nvSpPr>
          <p:cNvPr id="5" name="Footer Placeholder 4"/>
          <p:cNvSpPr>
            <a:spLocks noGrp="1"/>
          </p:cNvSpPr>
          <p:nvPr>
            <p:ph type="ftr" sz="quarter" idx="11"/>
          </p:nvPr>
        </p:nvSpPr>
        <p:spPr/>
        <p:txBody>
          <a:bodyPr/>
          <a:lstStyle/>
          <a:p>
            <a:r>
              <a:rPr lang="en-US" smtClean="0"/>
              <a:t>Project Server 2010 – Ignite Workshop</a:t>
            </a:r>
            <a:endParaRPr lang="en-US" dirty="0"/>
          </a:p>
        </p:txBody>
      </p:sp>
      <p:sp>
        <p:nvSpPr>
          <p:cNvPr id="6" name="Slide Number Placeholder 5"/>
          <p:cNvSpPr>
            <a:spLocks noGrp="1"/>
          </p:cNvSpPr>
          <p:nvPr>
            <p:ph type="sldNum" sz="quarter" idx="12"/>
          </p:nvPr>
        </p:nvSpPr>
        <p:spPr/>
        <p:txBody>
          <a:bodyPr/>
          <a:lstStyle/>
          <a:p>
            <a:fld id="{0D7CF977-003B-4382-9C11-15648BFA557C}" type="slidenum">
              <a:rPr lang="en-US" smtClean="0"/>
              <a:pPr/>
              <a:t>‹#›</a:t>
            </a:fld>
            <a:endParaRPr 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81000" y="1447799"/>
            <a:ext cx="8382000"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0"/>
          </p:nvPr>
        </p:nvSpPr>
        <p:spPr/>
        <p:txBody>
          <a:bodyPr/>
          <a:lstStyle/>
          <a:p>
            <a:fld id="{0D7CF977-003B-4382-9C11-15648BFA557C}" type="slidenum">
              <a:rPr lang="en-US" smtClean="0"/>
              <a:pPr/>
              <a:t>‹#›</a:t>
            </a:fld>
            <a:endParaRPr lang="en-US"/>
          </a:p>
        </p:txBody>
      </p:sp>
      <p:sp>
        <p:nvSpPr>
          <p:cNvPr id="7" name="Footer Placeholder 6"/>
          <p:cNvSpPr>
            <a:spLocks noGrp="1"/>
          </p:cNvSpPr>
          <p:nvPr>
            <p:ph type="ftr" sz="quarter" idx="11"/>
          </p:nvPr>
        </p:nvSpPr>
        <p:spPr/>
        <p:txBody>
          <a:bodyPr/>
          <a:lstStyle/>
          <a:p>
            <a:r>
              <a:rPr lang="en-US" smtClean="0"/>
              <a:t>Project Server 2010 – Ignite Workshop</a:t>
            </a:r>
            <a:endParaRPr lang="en-US"/>
          </a:p>
        </p:txBody>
      </p:sp>
      <p:grpSp>
        <p:nvGrpSpPr>
          <p:cNvPr id="4" name="Group 7"/>
          <p:cNvGrpSpPr/>
          <p:nvPr/>
        </p:nvGrpSpPr>
        <p:grpSpPr>
          <a:xfrm>
            <a:off x="6477000" y="6451559"/>
            <a:ext cx="2286000" cy="254041"/>
            <a:chOff x="6477000" y="6451559"/>
            <a:chExt cx="2286000" cy="254041"/>
          </a:xfrm>
        </p:grpSpPr>
        <p:sp>
          <p:nvSpPr>
            <p:cNvPr id="9" name="TextBox 8"/>
            <p:cNvSpPr txBox="1"/>
            <p:nvPr userDrawn="1"/>
          </p:nvSpPr>
          <p:spPr>
            <a:xfrm>
              <a:off x="8001000" y="6527759"/>
              <a:ext cx="762000" cy="166199"/>
            </a:xfrm>
            <a:prstGeom prst="rect">
              <a:avLst/>
            </a:prstGeom>
            <a:noFill/>
          </p:spPr>
          <p:txBody>
            <a:bodyPr wrap="square" lIns="0" tIns="0" rIns="0" bIns="0" rtlCol="0">
              <a:spAutoFit/>
            </a:bodyPr>
            <a:lstStyle/>
            <a:p>
              <a:pPr>
                <a:lnSpc>
                  <a:spcPct val="90000"/>
                </a:lnSpc>
              </a:pPr>
              <a:r>
                <a:rPr lang="en-US" sz="1200" dirty="0" smtClean="0">
                  <a:gradFill>
                    <a:gsLst>
                      <a:gs pos="0">
                        <a:schemeClr val="tx1"/>
                      </a:gs>
                      <a:gs pos="86000">
                        <a:schemeClr val="tx1"/>
                      </a:gs>
                    </a:gsLst>
                    <a:lin ang="5400000" scaled="0"/>
                  </a:gradFill>
                </a:rPr>
                <a:t>Ignite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77000" y="6451559"/>
              <a:ext cx="1385887" cy="254041"/>
            </a:xfrm>
            <a:prstGeom prst="rect">
              <a:avLst/>
            </a:prstGeom>
          </p:spPr>
        </p:pic>
        <p:cxnSp>
          <p:nvCxnSpPr>
            <p:cNvPr id="11" name="Straight Connector 10"/>
            <p:cNvCxnSpPr/>
            <p:nvPr userDrawn="1"/>
          </p:nvCxnSpPr>
          <p:spPr>
            <a:xfrm rot="5400000">
              <a:off x="7810500" y="6565859"/>
              <a:ext cx="228600" cy="0"/>
            </a:xfrm>
            <a:prstGeom prst="line">
              <a:avLst/>
            </a:prstGeom>
            <a:ln w="15875"/>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xmlns:p14="http://schemas.microsoft.com/office/powerpoint/2010/mai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kumimoji="0" lang="en-US" smtClean="0"/>
              <a:t>Click to edit Master title style</a:t>
            </a:r>
            <a:endParaRPr kumimoji="0" lang="en-US" dirty="0"/>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p:txBody>
          <a:bodyPr/>
          <a:lstStyle/>
          <a:p>
            <a:r>
              <a:rPr lang="en-US" smtClean="0"/>
              <a:t>Project Server 2010 – Ignite Workshop</a:t>
            </a:r>
            <a:endParaRPr lang="en-US" dirty="0"/>
          </a:p>
        </p:txBody>
      </p:sp>
      <p:sp>
        <p:nvSpPr>
          <p:cNvPr id="6" name="Slide Number Placeholder 5"/>
          <p:cNvSpPr>
            <a:spLocks noGrp="1"/>
          </p:cNvSpPr>
          <p:nvPr>
            <p:ph type="sldNum" sz="quarter" idx="12"/>
          </p:nvPr>
        </p:nvSpPr>
        <p:spPr/>
        <p:txBody>
          <a:bodyPr/>
          <a:lstStyle/>
          <a:p>
            <a:fld id="{0D7CF977-003B-4382-9C11-15648BFA557C}" type="slidenum">
              <a:rPr lang="en-US" smtClean="0"/>
              <a:pPr/>
              <a:t>‹#›</a:t>
            </a:fld>
            <a:endParaRPr lang="en-US"/>
          </a:p>
        </p:txBody>
      </p:sp>
      <p:sp>
        <p:nvSpPr>
          <p:cNvPr id="9" name="Text Placeholder 8"/>
          <p:cNvSpPr>
            <a:spLocks noGrp="1"/>
          </p:cNvSpPr>
          <p:nvPr>
            <p:ph type="body" sz="quarter" idx="13" hasCustomPrompt="1"/>
          </p:nvPr>
        </p:nvSpPr>
        <p:spPr>
          <a:xfrm>
            <a:off x="0" y="0"/>
            <a:ext cx="3505200" cy="457200"/>
          </a:xfrm>
        </p:spPr>
        <p:txBody>
          <a:bodyPr>
            <a:normAutofit/>
          </a:bodyPr>
          <a:lstStyle>
            <a:lvl1pPr>
              <a:buNone/>
              <a:defRPr sz="2000" i="1"/>
            </a:lvl1pPr>
          </a:lstStyle>
          <a:p>
            <a:pPr lvl="0"/>
            <a:r>
              <a:rPr lang="en-US" dirty="0" smtClean="0"/>
              <a:t>Project Server 14</a:t>
            </a:r>
            <a:endParaRPr lang="en-US" dirty="0"/>
          </a:p>
        </p:txBody>
      </p:sp>
    </p:spTree>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1000" y="1420813"/>
            <a:ext cx="8382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1000" y="1420813"/>
            <a:ext cx="8382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1000" y="1420813"/>
            <a:ext cx="8382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Text Placeholder 4"/>
          <p:cNvSpPr>
            <a:spLocks noGrp="1"/>
          </p:cNvSpPr>
          <p:nvPr>
            <p:ph type="body" sz="quarter" idx="11"/>
          </p:nvPr>
        </p:nvSpPr>
        <p:spPr>
          <a:xfrm>
            <a:off x="387350" y="1419225"/>
            <a:ext cx="8370888" cy="28289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2033590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722313" y="1905000"/>
            <a:ext cx="8040688"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3"/>
          <p:cNvSpPr>
            <a:spLocks noGrp="1"/>
          </p:cNvSpPr>
          <p:nvPr>
            <p:ph type="sldNum" sz="quarter" idx="11"/>
          </p:nvPr>
        </p:nvSpPr>
        <p:spPr/>
        <p:txBody>
          <a:bodyPr/>
          <a:lstStyle/>
          <a:p>
            <a:fld id="{CD7F07FF-5C5F-4D81-84FA-B6F3D740277B}" type="slidenum">
              <a:rPr lang="en-US" smtClean="0"/>
              <a:pPr/>
              <a:t>‹#›</a:t>
            </a:fld>
            <a:endParaRPr lang="en-US"/>
          </a:p>
        </p:txBody>
      </p:sp>
      <p:sp>
        <p:nvSpPr>
          <p:cNvPr id="5" name="Footer Placeholder 4"/>
          <p:cNvSpPr>
            <a:spLocks noGrp="1"/>
          </p:cNvSpPr>
          <p:nvPr>
            <p:ph type="ftr" sz="quarter" idx="12"/>
          </p:nvPr>
        </p:nvSpPr>
        <p:spPr/>
        <p:txBody>
          <a:bodyPr/>
          <a:lstStyle/>
          <a:p>
            <a:r>
              <a:rPr lang="en-US" smtClean="0"/>
              <a:t>Project Server 2010 – Ignite Workshop</a:t>
            </a:r>
            <a:endParaRPr lang="en-US" dirty="0"/>
          </a:p>
        </p:txBody>
      </p:sp>
    </p:spTree>
  </p:cSld>
  <p:clrMapOvr>
    <a:masterClrMapping/>
  </p:clrMapOvr>
  <p:transition xmlns:p14="http://schemas.microsoft.com/office/powerpoint/2010/mai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447799"/>
            <a:ext cx="4114800" cy="2093567"/>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47799"/>
            <a:ext cx="4114800" cy="2093567"/>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10"/>
          </p:nvPr>
        </p:nvSpPr>
        <p:spPr/>
        <p:txBody>
          <a:bodyPr/>
          <a:lstStyle/>
          <a:p>
            <a:fld id="{0D7CF977-003B-4382-9C11-15648BFA557C}" type="slidenum">
              <a:rPr lang="en-US" smtClean="0"/>
              <a:pPr/>
              <a:t>‹#›</a:t>
            </a:fld>
            <a:endParaRPr lang="en-US"/>
          </a:p>
        </p:txBody>
      </p:sp>
      <p:sp>
        <p:nvSpPr>
          <p:cNvPr id="8" name="Footer Placeholder 7"/>
          <p:cNvSpPr>
            <a:spLocks noGrp="1"/>
          </p:cNvSpPr>
          <p:nvPr>
            <p:ph type="ftr" sz="quarter" idx="11"/>
          </p:nvPr>
        </p:nvSpPr>
        <p:spPr/>
        <p:txBody>
          <a:bodyPr/>
          <a:lstStyle/>
          <a:p>
            <a:r>
              <a:rPr lang="en-US" smtClean="0"/>
              <a:t>Project Server 2010 – Ignite Workshop</a:t>
            </a:r>
            <a:endParaRPr lang="en-US"/>
          </a:p>
        </p:txBody>
      </p:sp>
    </p:spTree>
  </p:cSld>
  <p:clrMapOvr>
    <a:masterClrMapping/>
  </p:clrMapOvr>
  <p:transition xmlns:p14="http://schemas.microsoft.com/office/powerpoint/2010/mai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000" y="1447800"/>
            <a:ext cx="4114800"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0999" y="2272656"/>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981" y="1447800"/>
            <a:ext cx="4117019"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272656"/>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8"/>
          <p:cNvSpPr>
            <a:spLocks noGrp="1"/>
          </p:cNvSpPr>
          <p:nvPr>
            <p:ph type="sldNum" sz="quarter" idx="10"/>
          </p:nvPr>
        </p:nvSpPr>
        <p:spPr/>
        <p:txBody>
          <a:bodyPr/>
          <a:lstStyle/>
          <a:p>
            <a:fld id="{0D7CF977-003B-4382-9C11-15648BFA557C}" type="slidenum">
              <a:rPr lang="en-US" smtClean="0"/>
              <a:pPr/>
              <a:t>‹#›</a:t>
            </a:fld>
            <a:endParaRPr lang="en-US"/>
          </a:p>
        </p:txBody>
      </p:sp>
      <p:sp>
        <p:nvSpPr>
          <p:cNvPr id="10" name="Footer Placeholder 9"/>
          <p:cNvSpPr>
            <a:spLocks noGrp="1"/>
          </p:cNvSpPr>
          <p:nvPr>
            <p:ph type="ftr" sz="quarter" idx="11"/>
          </p:nvPr>
        </p:nvSpPr>
        <p:spPr/>
        <p:txBody>
          <a:bodyPr/>
          <a:lstStyle/>
          <a:p>
            <a:r>
              <a:rPr lang="en-US" smtClean="0"/>
              <a:t>Project Server 2010 – Ignite Workshop</a:t>
            </a:r>
            <a:endParaRPr lang="en-US"/>
          </a:p>
        </p:txBody>
      </p:sp>
    </p:spTree>
  </p:cSld>
  <p:clrMapOvr>
    <a:masterClrMapping/>
  </p:clrMapOvr>
  <p:transition xmlns:p14="http://schemas.microsoft.com/office/powerpoint/2010/mai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0"/>
          </p:nvPr>
        </p:nvSpPr>
        <p:spPr/>
        <p:txBody>
          <a:bodyPr/>
          <a:lstStyle/>
          <a:p>
            <a:fld id="{0D7CF977-003B-4382-9C11-15648BFA557C}" type="slidenum">
              <a:rPr lang="en-US" smtClean="0"/>
              <a:pPr/>
              <a:t>‹#›</a:t>
            </a:fld>
            <a:endParaRPr lang="en-US"/>
          </a:p>
        </p:txBody>
      </p:sp>
      <p:sp>
        <p:nvSpPr>
          <p:cNvPr id="6" name="Footer Placeholder 5"/>
          <p:cNvSpPr>
            <a:spLocks noGrp="1"/>
          </p:cNvSpPr>
          <p:nvPr>
            <p:ph type="ftr" sz="quarter" idx="11"/>
          </p:nvPr>
        </p:nvSpPr>
        <p:spPr/>
        <p:txBody>
          <a:bodyPr/>
          <a:lstStyle/>
          <a:p>
            <a:r>
              <a:rPr lang="en-US" smtClean="0"/>
              <a:t>Project Server 2010 – Ignite Workshop</a:t>
            </a:r>
            <a:endParaRPr lang="en-US"/>
          </a:p>
        </p:txBody>
      </p:sp>
      <p:grpSp>
        <p:nvGrpSpPr>
          <p:cNvPr id="3" name="Group 6"/>
          <p:cNvGrpSpPr/>
          <p:nvPr/>
        </p:nvGrpSpPr>
        <p:grpSpPr>
          <a:xfrm>
            <a:off x="6477000" y="6451559"/>
            <a:ext cx="2286000" cy="254041"/>
            <a:chOff x="6477000" y="6451559"/>
            <a:chExt cx="2286000" cy="254041"/>
          </a:xfrm>
        </p:grpSpPr>
        <p:sp>
          <p:nvSpPr>
            <p:cNvPr id="8" name="TextBox 7"/>
            <p:cNvSpPr txBox="1"/>
            <p:nvPr userDrawn="1"/>
          </p:nvSpPr>
          <p:spPr>
            <a:xfrm>
              <a:off x="8001000" y="6527759"/>
              <a:ext cx="762000" cy="166199"/>
            </a:xfrm>
            <a:prstGeom prst="rect">
              <a:avLst/>
            </a:prstGeom>
            <a:noFill/>
          </p:spPr>
          <p:txBody>
            <a:bodyPr wrap="square" lIns="0" tIns="0" rIns="0" bIns="0" rtlCol="0">
              <a:spAutoFit/>
            </a:bodyPr>
            <a:lstStyle/>
            <a:p>
              <a:pPr>
                <a:lnSpc>
                  <a:spcPct val="90000"/>
                </a:lnSpc>
              </a:pPr>
              <a:r>
                <a:rPr lang="en-US" sz="1200" dirty="0" smtClean="0">
                  <a:gradFill>
                    <a:gsLst>
                      <a:gs pos="0">
                        <a:schemeClr val="tx1"/>
                      </a:gs>
                      <a:gs pos="86000">
                        <a:schemeClr val="tx1"/>
                      </a:gs>
                    </a:gsLst>
                    <a:lin ang="5400000" scaled="0"/>
                  </a:gradFill>
                </a:rPr>
                <a:t>Ignite</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77000" y="6451559"/>
              <a:ext cx="1385887" cy="254041"/>
            </a:xfrm>
            <a:prstGeom prst="rect">
              <a:avLst/>
            </a:prstGeom>
          </p:spPr>
        </p:pic>
        <p:cxnSp>
          <p:nvCxnSpPr>
            <p:cNvPr id="10" name="Straight Connector 9"/>
            <p:cNvCxnSpPr/>
            <p:nvPr userDrawn="1"/>
          </p:nvCxnSpPr>
          <p:spPr>
            <a:xfrm rot="5400000">
              <a:off x="7810500" y="6565859"/>
              <a:ext cx="228600" cy="0"/>
            </a:xfrm>
            <a:prstGeom prst="line">
              <a:avLst/>
            </a:prstGeom>
            <a:ln w="15875"/>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xmlns:p14="http://schemas.microsoft.com/office/powerpoint/2010/mai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WALKIN (Option A) - Prints in GRAYSCALE">
    <p:bg bwMode="lt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7600" y="1066800"/>
            <a:ext cx="3781425" cy="2022798"/>
          </a:xfrm>
          <a:prstGeom prst="rect">
            <a:avLst/>
          </a:prstGeom>
        </p:spPr>
      </p:pic>
      <p:sp>
        <p:nvSpPr>
          <p:cNvPr id="4" name="TextBox 3"/>
          <p:cNvSpPr txBox="1"/>
          <p:nvPr/>
        </p:nvSpPr>
        <p:spPr>
          <a:xfrm>
            <a:off x="4267200" y="3352800"/>
            <a:ext cx="2209800" cy="387798"/>
          </a:xfrm>
          <a:prstGeom prst="rect">
            <a:avLst/>
          </a:prstGeom>
          <a:noFill/>
        </p:spPr>
        <p:txBody>
          <a:bodyPr wrap="square" lIns="0" tIns="0" rIns="0" bIns="0" rtlCol="0">
            <a:spAutoFit/>
          </a:bodyPr>
          <a:lstStyle/>
          <a:p>
            <a:pPr algn="ctr">
              <a:lnSpc>
                <a:spcPct val="90000"/>
              </a:lnSpc>
            </a:pPr>
            <a:r>
              <a:rPr lang="en-US" sz="2800" dirty="0" smtClean="0">
                <a:gradFill>
                  <a:gsLst>
                    <a:gs pos="0">
                      <a:schemeClr val="tx1"/>
                    </a:gs>
                    <a:gs pos="86000">
                      <a:schemeClr val="tx1"/>
                    </a:gs>
                  </a:gsLst>
                  <a:lin ang="5400000" scaled="0"/>
                </a:gradFill>
              </a:rPr>
              <a:t>Ignite</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12.xml"/><Relationship Id="rId4"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3.xml"/><Relationship Id="rId2" Type="http://schemas.openxmlformats.org/officeDocument/2006/relationships/slideLayout" Target="../slideLayouts/slideLayout14.xml"/><Relationship Id="rId16"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3.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4.xml"/><Relationship Id="rId1" Type="http://schemas.openxmlformats.org/officeDocument/2006/relationships/slideLayout" Target="../slideLayouts/slideLayout24.xml"/><Relationship Id="rId4" Type="http://schemas.openxmlformats.org/officeDocument/2006/relationships/image" Target="../media/image8.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theme" Target="../theme/theme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image" Target="../media/image4.png"/><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image" Target="../media/image3.png"/><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image" Target="../media/image2.png"/><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image" Target="../media/image1.jpe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6.xml"/><Relationship Id="rId1" Type="http://schemas.openxmlformats.org/officeDocument/2006/relationships/slideLayout" Target="../slideLayouts/slideLayout45.xml"/><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28600"/>
            <a:ext cx="8382000" cy="666385"/>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1000" y="1447800"/>
            <a:ext cx="8382000"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gradFill>
                  <a:gsLst>
                    <a:gs pos="0">
                      <a:schemeClr val="tx1"/>
                    </a:gs>
                    <a:gs pos="100000">
                      <a:schemeClr val="tx1"/>
                    </a:gs>
                  </a:gsLst>
                  <a:lin ang="5400000" scaled="0"/>
                </a:gradFill>
              </a:defRPr>
            </a:lvl1pPr>
          </a:lstStyle>
          <a:p>
            <a:r>
              <a:rPr lang="en-US" smtClean="0"/>
              <a:t>Project Server 2010 – Ignite Workshop</a:t>
            </a:r>
            <a:endParaRPr lang="en-US" dirty="0"/>
          </a:p>
        </p:txBody>
      </p:sp>
      <p:sp>
        <p:nvSpPr>
          <p:cNvPr id="5" name="Slide Number Placeholder 4"/>
          <p:cNvSpPr>
            <a:spLocks noGrp="1"/>
          </p:cNvSpPr>
          <p:nvPr>
            <p:ph type="sldNum" sz="quarter" idx="4"/>
          </p:nvPr>
        </p:nvSpPr>
        <p:spPr>
          <a:xfrm>
            <a:off x="381000" y="6356350"/>
            <a:ext cx="2133600" cy="365125"/>
          </a:xfrm>
          <a:prstGeom prst="rect">
            <a:avLst/>
          </a:prstGeom>
        </p:spPr>
        <p:txBody>
          <a:bodyPr vert="horz" lIns="91440" tIns="45720" rIns="91440" bIns="45720" rtlCol="0" anchor="ctr"/>
          <a:lstStyle>
            <a:lvl1pPr algn="l">
              <a:defRPr sz="1200">
                <a:gradFill>
                  <a:gsLst>
                    <a:gs pos="0">
                      <a:schemeClr val="tx1"/>
                    </a:gs>
                    <a:gs pos="100000">
                      <a:schemeClr val="tx1"/>
                    </a:gs>
                  </a:gsLst>
                  <a:lin ang="5400000" scaled="0"/>
                </a:gradFill>
              </a:defRPr>
            </a:lvl1pPr>
          </a:lstStyle>
          <a:p>
            <a:fld id="{0D7CF977-003B-4382-9C11-15648BFA557C}" type="slidenum">
              <a:rPr lang="en-US" smtClean="0"/>
              <a:pPr/>
              <a:t>‹#›</a:t>
            </a:fld>
            <a:endParaRPr lang="en-US"/>
          </a:p>
        </p:txBody>
      </p:sp>
      <p:grpSp>
        <p:nvGrpSpPr>
          <p:cNvPr id="6" name="Group 5"/>
          <p:cNvGrpSpPr/>
          <p:nvPr/>
        </p:nvGrpSpPr>
        <p:grpSpPr>
          <a:xfrm>
            <a:off x="6477000" y="6451559"/>
            <a:ext cx="2286000" cy="254041"/>
            <a:chOff x="6477000" y="6451559"/>
            <a:chExt cx="2286000" cy="254041"/>
          </a:xfrm>
        </p:grpSpPr>
        <p:sp>
          <p:nvSpPr>
            <p:cNvPr id="7" name="TextBox 6"/>
            <p:cNvSpPr txBox="1"/>
            <p:nvPr userDrawn="1"/>
          </p:nvSpPr>
          <p:spPr>
            <a:xfrm>
              <a:off x="8001000" y="6527759"/>
              <a:ext cx="762000" cy="166199"/>
            </a:xfrm>
            <a:prstGeom prst="rect">
              <a:avLst/>
            </a:prstGeom>
            <a:noFill/>
          </p:spPr>
          <p:txBody>
            <a:bodyPr wrap="square" lIns="0" tIns="0" rIns="0" bIns="0" rtlCol="0">
              <a:spAutoFit/>
            </a:bodyPr>
            <a:lstStyle/>
            <a:p>
              <a:pPr>
                <a:lnSpc>
                  <a:spcPct val="90000"/>
                </a:lnSpc>
              </a:pPr>
              <a:r>
                <a:rPr lang="en-US" sz="1200" dirty="0" smtClean="0">
                  <a:gradFill>
                    <a:gsLst>
                      <a:gs pos="0">
                        <a:schemeClr val="tx1"/>
                      </a:gs>
                      <a:gs pos="86000">
                        <a:schemeClr val="tx1"/>
                      </a:gs>
                    </a:gsLst>
                    <a:lin ang="5400000" scaled="0"/>
                  </a:gradFill>
                </a:rPr>
                <a:t>Ignite</a:t>
              </a:r>
            </a:p>
          </p:txBody>
        </p:sp>
        <p:pic>
          <p:nvPicPr>
            <p:cNvPr id="8" name="Picture 7"/>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6477000" y="6451559"/>
              <a:ext cx="1385887" cy="254041"/>
            </a:xfrm>
            <a:prstGeom prst="rect">
              <a:avLst/>
            </a:prstGeom>
          </p:spPr>
        </p:pic>
        <p:cxnSp>
          <p:nvCxnSpPr>
            <p:cNvPr id="9" name="Straight Connector 8"/>
            <p:cNvCxnSpPr/>
            <p:nvPr userDrawn="1"/>
          </p:nvCxnSpPr>
          <p:spPr>
            <a:xfrm rot="5400000">
              <a:off x="7810500" y="6565859"/>
              <a:ext cx="228600" cy="0"/>
            </a:xfrm>
            <a:prstGeom prst="line">
              <a:avLst/>
            </a:prstGeom>
            <a:ln w="15875"/>
          </p:spPr>
          <p:style>
            <a:lnRef idx="1">
              <a:schemeClr val="accent1"/>
            </a:lnRef>
            <a:fillRef idx="0">
              <a:schemeClr val="accent1"/>
            </a:fillRef>
            <a:effectRef idx="0">
              <a:schemeClr val="accent1"/>
            </a:effectRef>
            <a:fontRef idx="minor">
              <a:schemeClr val="tx1"/>
            </a:fontRef>
          </p:style>
        </p:cxnSp>
      </p:gr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xmlns:p14="http://schemas.microsoft.com/office/powerpoint/2010/main">
    <p:fade/>
  </p:transition>
  <p:hf hdr="0" ftr="0" dt="0"/>
  <p:txStyles>
    <p:title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85000"/>
        <a:buFontTx/>
        <a:buBlip>
          <a:blip r:embed="rId15"/>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5000"/>
        <a:buFontTx/>
        <a:buBlip>
          <a:blip r:embed="rId16"/>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5000"/>
        <a:buFontTx/>
        <a:buBlip>
          <a:blip r:embed="rId16"/>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5000"/>
        <a:buFontTx/>
        <a:buBlip>
          <a:blip r:embed="rId16"/>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5000"/>
        <a:buFontTx/>
        <a:buBlip>
          <a:blip r:embed="rId16"/>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4" cstate="print"/>
          <a:srcRect b="10453"/>
          <a:stretch>
            <a:fillRect/>
          </a:stretch>
        </p:blipFill>
        <p:spPr>
          <a:xfrm>
            <a:off x="0" y="1299706"/>
            <a:ext cx="9144000" cy="5558294"/>
          </a:xfrm>
          <a:prstGeom prst="rect">
            <a:avLst/>
          </a:prstGeom>
        </p:spPr>
      </p:pic>
      <p:sp>
        <p:nvSpPr>
          <p:cNvPr id="2" name="Title Placeholder 1"/>
          <p:cNvSpPr>
            <a:spLocks noGrp="1"/>
          </p:cNvSpPr>
          <p:nvPr>
            <p:ph type="title"/>
          </p:nvPr>
        </p:nvSpPr>
        <p:spPr>
          <a:xfrm>
            <a:off x="381000" y="230188"/>
            <a:ext cx="8382000"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722312" y="1905000"/>
            <a:ext cx="8040688" cy="2108269"/>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gradFill>
                  <a:gsLst>
                    <a:gs pos="0">
                      <a:schemeClr val="bg1"/>
                    </a:gs>
                    <a:gs pos="100000">
                      <a:schemeClr val="bg1"/>
                    </a:gs>
                  </a:gsLst>
                  <a:lin ang="5400000" scaled="0"/>
                </a:gradFill>
              </a:defRPr>
            </a:lvl1pPr>
          </a:lstStyle>
          <a:p>
            <a:r>
              <a:rPr lang="en-US" smtClean="0"/>
              <a:t>Project Server 2010 – Ignite Workshop</a:t>
            </a:r>
            <a:endParaRPr lang="en-US" dirty="0"/>
          </a:p>
        </p:txBody>
      </p:sp>
      <p:sp>
        <p:nvSpPr>
          <p:cNvPr id="6" name="Slide Number Placeholder 5"/>
          <p:cNvSpPr>
            <a:spLocks noGrp="1"/>
          </p:cNvSpPr>
          <p:nvPr>
            <p:ph type="sldNum" sz="quarter" idx="4"/>
          </p:nvPr>
        </p:nvSpPr>
        <p:spPr>
          <a:xfrm>
            <a:off x="381000" y="6356350"/>
            <a:ext cx="2133600" cy="365125"/>
          </a:xfrm>
          <a:prstGeom prst="rect">
            <a:avLst/>
          </a:prstGeom>
        </p:spPr>
        <p:txBody>
          <a:bodyPr vert="horz" lIns="91440" tIns="45720" rIns="91440" bIns="45720" rtlCol="0" anchor="ctr"/>
          <a:lstStyle>
            <a:lvl1pPr algn="l">
              <a:defRPr sz="1200">
                <a:gradFill>
                  <a:gsLst>
                    <a:gs pos="0">
                      <a:schemeClr val="bg1"/>
                    </a:gs>
                    <a:gs pos="100000">
                      <a:schemeClr val="bg1"/>
                    </a:gs>
                  </a:gsLst>
                  <a:lin ang="5400000" scaled="0"/>
                </a:gradFill>
              </a:defRPr>
            </a:lvl1pPr>
          </a:lstStyle>
          <a:p>
            <a:fld id="{CD7F07FF-5C5F-4D81-84FA-B6F3D740277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73" r:id="rId1"/>
  </p:sldLayoutIdLst>
  <p:transition xmlns:p14="http://schemas.microsoft.com/office/powerpoint/2010/main">
    <p:fade/>
  </p:transition>
  <p:hf hdr="0" ftr="0" dt="0"/>
  <p:txStyles>
    <p:titleStyle>
      <a:lvl1pPr algn="l" defTabSz="914363" rtl="0" eaLnBrk="1" latinLnBrk="0" hangingPunct="1">
        <a:lnSpc>
          <a:spcPct val="90000"/>
        </a:lnSpc>
        <a:spcBef>
          <a:spcPct val="0"/>
        </a:spcBef>
        <a:buNone/>
        <a:defRPr lang="en-US" sz="4800" b="0" kern="1200" cap="none" spc="-150" dirty="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xmlns:mc="http://schemas.openxmlformats.org/markup-compatibility/2006" xmlns:a14="http://schemas.microsoft.com/office/drawing/2010/main" val="000000" mc:Ignorable=""/>
              </a:gs>
              <a:gs pos="86000">
                <a:srgbClr xmlns:mc="http://schemas.openxmlformats.org/markup-compatibility/2006" xmlns:a14="http://schemas.microsoft.com/office/drawing/2010/main" val="000000" mc:Ignorable=""/>
              </a:gs>
            </a:gsLst>
            <a:lin ang="5400000" scaled="0"/>
          </a:gradFill>
          <a:latin typeface="Consolas" pitchFamily="49" charset="0"/>
          <a:ea typeface="+mn-ea"/>
          <a:cs typeface="Courier New"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xmlns:mc="http://schemas.openxmlformats.org/markup-compatibility/2006" xmlns:a14="http://schemas.microsoft.com/office/drawing/2010/main" val="000000" mc:Ignorable=""/>
              </a:gs>
              <a:gs pos="86000">
                <a:srgbClr xmlns:mc="http://schemas.openxmlformats.org/markup-compatibility/2006" xmlns:a14="http://schemas.microsoft.com/office/drawing/2010/main" val="000000" mc:Ignorable=""/>
              </a:gs>
            </a:gsLst>
            <a:lin ang="5400000" scaled="0"/>
          </a:gradFill>
          <a:latin typeface="Consolas" pitchFamily="49" charset="0"/>
          <a:ea typeface="+mn-ea"/>
          <a:cs typeface="Courier New"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xmlns:mc="http://schemas.openxmlformats.org/markup-compatibility/2006" xmlns:a14="http://schemas.microsoft.com/office/drawing/2010/main" val="000000" mc:Ignorable=""/>
              </a:gs>
              <a:gs pos="86000">
                <a:srgbClr xmlns:mc="http://schemas.openxmlformats.org/markup-compatibility/2006" xmlns:a14="http://schemas.microsoft.com/office/drawing/2010/main" val="000000" mc:Ignorable=""/>
              </a:gs>
            </a:gsLst>
            <a:lin ang="5400000" scaled="0"/>
          </a:gradFill>
          <a:latin typeface="Consolas" pitchFamily="49" charset="0"/>
          <a:ea typeface="+mn-ea"/>
          <a:cs typeface="Courier New"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xmlns:mc="http://schemas.openxmlformats.org/markup-compatibility/2006" xmlns:a14="http://schemas.microsoft.com/office/drawing/2010/main" val="000000" mc:Ignorable=""/>
              </a:gs>
              <a:gs pos="86000">
                <a:srgbClr xmlns:mc="http://schemas.openxmlformats.org/markup-compatibility/2006" xmlns:a14="http://schemas.microsoft.com/office/drawing/2010/main" val="000000" mc:Ignorable=""/>
              </a:gs>
            </a:gsLst>
            <a:lin ang="5400000" scaled="0"/>
          </a:gradFill>
          <a:latin typeface="Consolas" pitchFamily="49" charset="0"/>
          <a:ea typeface="+mn-ea"/>
          <a:cs typeface="Courier New"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xmlns:mc="http://schemas.openxmlformats.org/markup-compatibility/2006" xmlns:a14="http://schemas.microsoft.com/office/drawing/2010/main" val="000000" mc:Ignorable=""/>
              </a:gs>
              <a:gs pos="86000">
                <a:srgbClr xmlns:mc="http://schemas.openxmlformats.org/markup-compatibility/2006" xmlns:a14="http://schemas.microsoft.com/office/drawing/2010/main" val="000000" mc:Ignorable=""/>
              </a:gs>
            </a:gsLst>
            <a:lin ang="5400000" scaled="0"/>
          </a:gradFill>
          <a:latin typeface="Consolas" pitchFamily="49" charset="0"/>
          <a:ea typeface="+mn-ea"/>
          <a:cs typeface="Courier New"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28600"/>
            <a:ext cx="8382000" cy="666385"/>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1000" y="1447800"/>
            <a:ext cx="8382000"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gradFill>
                  <a:gsLst>
                    <a:gs pos="0">
                      <a:schemeClr val="tx1"/>
                    </a:gs>
                    <a:gs pos="100000">
                      <a:schemeClr val="tx1"/>
                    </a:gs>
                  </a:gsLst>
                  <a:lin ang="5400000" scaled="0"/>
                </a:gradFill>
              </a:defRPr>
            </a:lvl1pPr>
          </a:lstStyle>
          <a:p>
            <a:r>
              <a:rPr lang="en-US" smtClean="0"/>
              <a:t>Project Server 2010 – Ignite Workshop</a:t>
            </a:r>
            <a:endParaRPr lang="en-US" dirty="0"/>
          </a:p>
        </p:txBody>
      </p:sp>
      <p:sp>
        <p:nvSpPr>
          <p:cNvPr id="5" name="Slide Number Placeholder 4"/>
          <p:cNvSpPr>
            <a:spLocks noGrp="1"/>
          </p:cNvSpPr>
          <p:nvPr>
            <p:ph type="sldNum" sz="quarter" idx="4"/>
          </p:nvPr>
        </p:nvSpPr>
        <p:spPr>
          <a:xfrm>
            <a:off x="381000" y="6356350"/>
            <a:ext cx="2133600" cy="365125"/>
          </a:xfrm>
          <a:prstGeom prst="rect">
            <a:avLst/>
          </a:prstGeom>
        </p:spPr>
        <p:txBody>
          <a:bodyPr vert="horz" lIns="91440" tIns="45720" rIns="91440" bIns="45720" rtlCol="0" anchor="ctr"/>
          <a:lstStyle>
            <a:lvl1pPr algn="l">
              <a:defRPr sz="1200">
                <a:gradFill>
                  <a:gsLst>
                    <a:gs pos="0">
                      <a:schemeClr val="tx1"/>
                    </a:gs>
                    <a:gs pos="100000">
                      <a:schemeClr val="tx1"/>
                    </a:gs>
                  </a:gsLst>
                  <a:lin ang="5400000" scaled="0"/>
                </a:gradFill>
              </a:defRPr>
            </a:lvl1pPr>
          </a:lstStyle>
          <a:p>
            <a:fld id="{0D7CF977-003B-4382-9C11-15648BFA557C}" type="slidenum">
              <a:rPr lang="en-US" smtClean="0"/>
              <a:pPr/>
              <a:t>‹#›</a:t>
            </a:fld>
            <a:endParaRPr lang="en-US"/>
          </a:p>
        </p:txBody>
      </p:sp>
      <p:grpSp>
        <p:nvGrpSpPr>
          <p:cNvPr id="6" name="Group 5"/>
          <p:cNvGrpSpPr/>
          <p:nvPr/>
        </p:nvGrpSpPr>
        <p:grpSpPr>
          <a:xfrm>
            <a:off x="6477000" y="6451559"/>
            <a:ext cx="2286000" cy="254041"/>
            <a:chOff x="6477000" y="6451559"/>
            <a:chExt cx="2286000" cy="254041"/>
          </a:xfrm>
        </p:grpSpPr>
        <p:sp>
          <p:nvSpPr>
            <p:cNvPr id="7" name="TextBox 6"/>
            <p:cNvSpPr txBox="1"/>
            <p:nvPr userDrawn="1"/>
          </p:nvSpPr>
          <p:spPr>
            <a:xfrm>
              <a:off x="8001000" y="6527759"/>
              <a:ext cx="762000" cy="166199"/>
            </a:xfrm>
            <a:prstGeom prst="rect">
              <a:avLst/>
            </a:prstGeom>
            <a:noFill/>
          </p:spPr>
          <p:txBody>
            <a:bodyPr wrap="square" lIns="0" tIns="0" rIns="0" bIns="0" rtlCol="0">
              <a:spAutoFit/>
            </a:bodyPr>
            <a:lstStyle/>
            <a:p>
              <a:pPr>
                <a:lnSpc>
                  <a:spcPct val="90000"/>
                </a:lnSpc>
              </a:pPr>
              <a:r>
                <a:rPr lang="en-US" sz="1200" dirty="0" smtClean="0">
                  <a:gradFill>
                    <a:gsLst>
                      <a:gs pos="0">
                        <a:schemeClr val="tx1"/>
                      </a:gs>
                      <a:gs pos="86000">
                        <a:schemeClr val="tx1"/>
                      </a:gs>
                    </a:gsLst>
                    <a:lin ang="5400000" scaled="0"/>
                  </a:gradFill>
                </a:rPr>
                <a:t>Ignite</a:t>
              </a:r>
            </a:p>
          </p:txBody>
        </p:sp>
        <p:pic>
          <p:nvPicPr>
            <p:cNvPr id="8" name="Picture 7"/>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6477000" y="6451559"/>
              <a:ext cx="1385887" cy="254041"/>
            </a:xfrm>
            <a:prstGeom prst="rect">
              <a:avLst/>
            </a:prstGeom>
          </p:spPr>
        </p:pic>
        <p:cxnSp>
          <p:nvCxnSpPr>
            <p:cNvPr id="9" name="Straight Connector 8"/>
            <p:cNvCxnSpPr/>
            <p:nvPr userDrawn="1"/>
          </p:nvCxnSpPr>
          <p:spPr>
            <a:xfrm rot="5400000">
              <a:off x="7810500" y="6565859"/>
              <a:ext cx="228600" cy="0"/>
            </a:xfrm>
            <a:prstGeom prst="line">
              <a:avLst/>
            </a:prstGeom>
            <a:ln w="15875"/>
          </p:spPr>
          <p:style>
            <a:lnRef idx="1">
              <a:schemeClr val="accent1"/>
            </a:lnRef>
            <a:fillRef idx="0">
              <a:schemeClr val="accent1"/>
            </a:fillRef>
            <a:effectRef idx="0">
              <a:schemeClr val="accent1"/>
            </a:effectRef>
            <a:fontRef idx="minor">
              <a:schemeClr val="tx1"/>
            </a:fontRef>
          </p:style>
        </p:cxnSp>
      </p:grpSp>
    </p:spTree>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ransition xmlns:p14="http://schemas.microsoft.com/office/powerpoint/2010/main">
    <p:fade/>
  </p:transition>
  <p:hf hdr="0" ftr="0" dt="0"/>
  <p:txStyles>
    <p:title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85000"/>
        <a:buFontTx/>
        <a:buBlip>
          <a:blip r:embed="rId15"/>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5000"/>
        <a:buFontTx/>
        <a:buBlip>
          <a:blip r:embed="rId16"/>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5000"/>
        <a:buFontTx/>
        <a:buBlip>
          <a:blip r:embed="rId16"/>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5000"/>
        <a:buFontTx/>
        <a:buBlip>
          <a:blip r:embed="rId16"/>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5000"/>
        <a:buFontTx/>
        <a:buBlip>
          <a:blip r:embed="rId16"/>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4" cstate="print"/>
          <a:srcRect b="10453"/>
          <a:stretch>
            <a:fillRect/>
          </a:stretch>
        </p:blipFill>
        <p:spPr>
          <a:xfrm>
            <a:off x="0" y="1299706"/>
            <a:ext cx="9144000" cy="5558294"/>
          </a:xfrm>
          <a:prstGeom prst="rect">
            <a:avLst/>
          </a:prstGeom>
        </p:spPr>
      </p:pic>
      <p:sp>
        <p:nvSpPr>
          <p:cNvPr id="2" name="Title Placeholder 1"/>
          <p:cNvSpPr>
            <a:spLocks noGrp="1"/>
          </p:cNvSpPr>
          <p:nvPr>
            <p:ph type="title"/>
          </p:nvPr>
        </p:nvSpPr>
        <p:spPr>
          <a:xfrm>
            <a:off x="381000" y="230188"/>
            <a:ext cx="8382000"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722312" y="1905000"/>
            <a:ext cx="8040688" cy="2108269"/>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gradFill>
                  <a:gsLst>
                    <a:gs pos="0">
                      <a:schemeClr val="bg1"/>
                    </a:gs>
                    <a:gs pos="100000">
                      <a:schemeClr val="bg1"/>
                    </a:gs>
                  </a:gsLst>
                  <a:lin ang="5400000" scaled="0"/>
                </a:gradFill>
              </a:defRPr>
            </a:lvl1pPr>
          </a:lstStyle>
          <a:p>
            <a:r>
              <a:rPr lang="en-US" smtClean="0"/>
              <a:t>Microsoft Confidential</a:t>
            </a:r>
            <a:endParaRPr lang="en-US" dirty="0"/>
          </a:p>
        </p:txBody>
      </p:sp>
      <p:sp>
        <p:nvSpPr>
          <p:cNvPr id="6" name="Slide Number Placeholder 5"/>
          <p:cNvSpPr>
            <a:spLocks noGrp="1"/>
          </p:cNvSpPr>
          <p:nvPr>
            <p:ph type="sldNum" sz="quarter" idx="4"/>
          </p:nvPr>
        </p:nvSpPr>
        <p:spPr>
          <a:xfrm>
            <a:off x="381000" y="6356350"/>
            <a:ext cx="2133600" cy="365125"/>
          </a:xfrm>
          <a:prstGeom prst="rect">
            <a:avLst/>
          </a:prstGeom>
        </p:spPr>
        <p:txBody>
          <a:bodyPr vert="horz" lIns="91440" tIns="45720" rIns="91440" bIns="45720" rtlCol="0" anchor="ctr"/>
          <a:lstStyle>
            <a:lvl1pPr algn="l">
              <a:defRPr sz="1200">
                <a:gradFill>
                  <a:gsLst>
                    <a:gs pos="0">
                      <a:schemeClr val="bg1"/>
                    </a:gs>
                    <a:gs pos="100000">
                      <a:schemeClr val="bg1"/>
                    </a:gs>
                  </a:gsLst>
                  <a:lin ang="5400000" scaled="0"/>
                </a:gradFill>
              </a:defRPr>
            </a:lvl1pPr>
          </a:lstStyle>
          <a:p>
            <a:fld id="{CD7F07FF-5C5F-4D81-84FA-B6F3D740277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87" r:id="rId1"/>
  </p:sldLayoutIdLst>
  <p:transition xmlns:p14="http://schemas.microsoft.com/office/powerpoint/2010/main">
    <p:fade/>
  </p:transition>
  <p:hf hdr="0" dt="0"/>
  <p:txStyles>
    <p:titleStyle>
      <a:lvl1pPr algn="l" defTabSz="914363" rtl="0" eaLnBrk="1" latinLnBrk="0" hangingPunct="1">
        <a:lnSpc>
          <a:spcPct val="90000"/>
        </a:lnSpc>
        <a:spcBef>
          <a:spcPct val="0"/>
        </a:spcBef>
        <a:buNone/>
        <a:defRPr lang="en-US" sz="4800" b="0" kern="1200" cap="none" spc="-150" dirty="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xmlns:mc="http://schemas.openxmlformats.org/markup-compatibility/2006" xmlns:a14="http://schemas.microsoft.com/office/drawing/2010/main" val="000000" mc:Ignorable=""/>
              </a:gs>
              <a:gs pos="86000">
                <a:srgbClr xmlns:mc="http://schemas.openxmlformats.org/markup-compatibility/2006" xmlns:a14="http://schemas.microsoft.com/office/drawing/2010/main" val="000000" mc:Ignorable=""/>
              </a:gs>
            </a:gsLst>
            <a:lin ang="5400000" scaled="0"/>
          </a:gradFill>
          <a:latin typeface="Consolas" pitchFamily="49" charset="0"/>
          <a:ea typeface="+mn-ea"/>
          <a:cs typeface="Courier New"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xmlns:mc="http://schemas.openxmlformats.org/markup-compatibility/2006" xmlns:a14="http://schemas.microsoft.com/office/drawing/2010/main" val="000000" mc:Ignorable=""/>
              </a:gs>
              <a:gs pos="86000">
                <a:srgbClr xmlns:mc="http://schemas.openxmlformats.org/markup-compatibility/2006" xmlns:a14="http://schemas.microsoft.com/office/drawing/2010/main" val="000000" mc:Ignorable=""/>
              </a:gs>
            </a:gsLst>
            <a:lin ang="5400000" scaled="0"/>
          </a:gradFill>
          <a:latin typeface="Consolas" pitchFamily="49" charset="0"/>
          <a:ea typeface="+mn-ea"/>
          <a:cs typeface="Courier New"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xmlns:mc="http://schemas.openxmlformats.org/markup-compatibility/2006" xmlns:a14="http://schemas.microsoft.com/office/drawing/2010/main" val="000000" mc:Ignorable=""/>
              </a:gs>
              <a:gs pos="86000">
                <a:srgbClr xmlns:mc="http://schemas.openxmlformats.org/markup-compatibility/2006" xmlns:a14="http://schemas.microsoft.com/office/drawing/2010/main" val="000000" mc:Ignorable=""/>
              </a:gs>
            </a:gsLst>
            <a:lin ang="5400000" scaled="0"/>
          </a:gradFill>
          <a:latin typeface="Consolas" pitchFamily="49" charset="0"/>
          <a:ea typeface="+mn-ea"/>
          <a:cs typeface="Courier New"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xmlns:mc="http://schemas.openxmlformats.org/markup-compatibility/2006" xmlns:a14="http://schemas.microsoft.com/office/drawing/2010/main" val="000000" mc:Ignorable=""/>
              </a:gs>
              <a:gs pos="86000">
                <a:srgbClr xmlns:mc="http://schemas.openxmlformats.org/markup-compatibility/2006" xmlns:a14="http://schemas.microsoft.com/office/drawing/2010/main" val="000000" mc:Ignorable=""/>
              </a:gs>
            </a:gsLst>
            <a:lin ang="5400000" scaled="0"/>
          </a:gradFill>
          <a:latin typeface="Consolas" pitchFamily="49" charset="0"/>
          <a:ea typeface="+mn-ea"/>
          <a:cs typeface="Courier New"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xmlns:mc="http://schemas.openxmlformats.org/markup-compatibility/2006" xmlns:a14="http://schemas.microsoft.com/office/drawing/2010/main" val="000000" mc:Ignorable=""/>
              </a:gs>
              <a:gs pos="86000">
                <a:srgbClr xmlns:mc="http://schemas.openxmlformats.org/markup-compatibility/2006" xmlns:a14="http://schemas.microsoft.com/office/drawing/2010/main" val="000000" mc:Ignorable=""/>
              </a:gs>
            </a:gsLst>
            <a:lin ang="5400000" scaled="0"/>
          </a:gradFill>
          <a:latin typeface="Consolas" pitchFamily="49" charset="0"/>
          <a:ea typeface="+mn-ea"/>
          <a:cs typeface="Courier New"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2"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28600"/>
            <a:ext cx="8382000" cy="666385"/>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1000" y="1447800"/>
            <a:ext cx="8382000"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gradFill>
                  <a:gsLst>
                    <a:gs pos="0">
                      <a:schemeClr val="tx1"/>
                    </a:gs>
                    <a:gs pos="100000">
                      <a:schemeClr val="tx1"/>
                    </a:gs>
                  </a:gsLst>
                  <a:lin ang="5400000" scaled="0"/>
                </a:gradFill>
              </a:defRPr>
            </a:lvl1pPr>
          </a:lstStyle>
          <a:p>
            <a:r>
              <a:rPr lang="en-US" smtClean="0"/>
              <a:t>Project Server 2010 – Ignite Workshop</a:t>
            </a:r>
            <a:endParaRPr lang="en-US" dirty="0"/>
          </a:p>
        </p:txBody>
      </p:sp>
      <p:sp>
        <p:nvSpPr>
          <p:cNvPr id="5" name="Slide Number Placeholder 4"/>
          <p:cNvSpPr>
            <a:spLocks noGrp="1"/>
          </p:cNvSpPr>
          <p:nvPr>
            <p:ph type="sldNum" sz="quarter" idx="4"/>
          </p:nvPr>
        </p:nvSpPr>
        <p:spPr>
          <a:xfrm>
            <a:off x="381000" y="6356350"/>
            <a:ext cx="2133600" cy="365125"/>
          </a:xfrm>
          <a:prstGeom prst="rect">
            <a:avLst/>
          </a:prstGeom>
        </p:spPr>
        <p:txBody>
          <a:bodyPr vert="horz" lIns="91440" tIns="45720" rIns="91440" bIns="45720" rtlCol="0" anchor="ctr"/>
          <a:lstStyle>
            <a:lvl1pPr algn="l">
              <a:defRPr sz="1200">
                <a:gradFill>
                  <a:gsLst>
                    <a:gs pos="0">
                      <a:schemeClr val="tx1"/>
                    </a:gs>
                    <a:gs pos="100000">
                      <a:schemeClr val="tx1"/>
                    </a:gs>
                  </a:gsLst>
                  <a:lin ang="5400000" scaled="0"/>
                </a:gradFill>
              </a:defRPr>
            </a:lvl1pPr>
          </a:lstStyle>
          <a:p>
            <a:fld id="{0D7CF977-003B-4382-9C11-15648BFA557C}" type="slidenum">
              <a:rPr lang="en-US" smtClean="0"/>
              <a:pPr/>
              <a:t>‹#›</a:t>
            </a:fld>
            <a:endParaRPr lang="en-US"/>
          </a:p>
        </p:txBody>
      </p:sp>
      <p:grpSp>
        <p:nvGrpSpPr>
          <p:cNvPr id="6" name="Group 5"/>
          <p:cNvGrpSpPr/>
          <p:nvPr/>
        </p:nvGrpSpPr>
        <p:grpSpPr>
          <a:xfrm>
            <a:off x="6477000" y="6451559"/>
            <a:ext cx="2286000" cy="254041"/>
            <a:chOff x="6477000" y="6451559"/>
            <a:chExt cx="2286000" cy="254041"/>
          </a:xfrm>
        </p:grpSpPr>
        <p:sp>
          <p:nvSpPr>
            <p:cNvPr id="7" name="TextBox 6"/>
            <p:cNvSpPr txBox="1"/>
            <p:nvPr userDrawn="1"/>
          </p:nvSpPr>
          <p:spPr>
            <a:xfrm>
              <a:off x="8001000" y="6527759"/>
              <a:ext cx="762000" cy="166199"/>
            </a:xfrm>
            <a:prstGeom prst="rect">
              <a:avLst/>
            </a:prstGeom>
            <a:noFill/>
          </p:spPr>
          <p:txBody>
            <a:bodyPr wrap="square" lIns="0" tIns="0" rIns="0" bIns="0" rtlCol="0">
              <a:spAutoFit/>
            </a:bodyPr>
            <a:lstStyle/>
            <a:p>
              <a:pPr>
                <a:lnSpc>
                  <a:spcPct val="90000"/>
                </a:lnSpc>
              </a:pPr>
              <a:r>
                <a:rPr lang="en-US" sz="1200" dirty="0" smtClean="0">
                  <a:gradFill>
                    <a:gsLst>
                      <a:gs pos="0">
                        <a:schemeClr val="tx1"/>
                      </a:gs>
                      <a:gs pos="86000">
                        <a:schemeClr val="tx1"/>
                      </a:gs>
                    </a:gsLst>
                    <a:lin ang="5400000" scaled="0"/>
                  </a:gradFill>
                </a:rPr>
                <a:t>Ignite</a:t>
              </a:r>
            </a:p>
          </p:txBody>
        </p:sp>
        <p:pic>
          <p:nvPicPr>
            <p:cNvPr id="8" name="Picture 7"/>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6477000" y="6451559"/>
              <a:ext cx="1385887" cy="254041"/>
            </a:xfrm>
            <a:prstGeom prst="rect">
              <a:avLst/>
            </a:prstGeom>
          </p:spPr>
        </p:pic>
        <p:cxnSp>
          <p:nvCxnSpPr>
            <p:cNvPr id="9" name="Straight Connector 8"/>
            <p:cNvCxnSpPr/>
            <p:nvPr userDrawn="1"/>
          </p:nvCxnSpPr>
          <p:spPr>
            <a:xfrm rot="5400000">
              <a:off x="7810500" y="6565859"/>
              <a:ext cx="228600" cy="0"/>
            </a:xfrm>
            <a:prstGeom prst="line">
              <a:avLst/>
            </a:prstGeom>
            <a:ln w="15875"/>
          </p:spPr>
          <p:style>
            <a:lnRef idx="1">
              <a:schemeClr val="accent1"/>
            </a:lnRef>
            <a:fillRef idx="0">
              <a:schemeClr val="accent1"/>
            </a:fillRef>
            <a:effectRef idx="0">
              <a:schemeClr val="accent1"/>
            </a:effectRef>
            <a:fontRef idx="minor">
              <a:schemeClr val="tx1"/>
            </a:fontRef>
          </p:style>
        </p:cxnSp>
      </p:grpSp>
    </p:spTree>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7" r:id="rId18"/>
    <p:sldLayoutId id="2147483708" r:id="rId19"/>
    <p:sldLayoutId id="2147483711" r:id="rId20"/>
  </p:sldLayoutIdLst>
  <p:transition xmlns:p14="http://schemas.microsoft.com/office/powerpoint/2010/main">
    <p:fade/>
  </p:transition>
  <p:hf hdr="0" ftr="0" dt="0"/>
  <p:txStyles>
    <p:title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85000"/>
        <a:buFontTx/>
        <a:buBlip>
          <a:blip r:embed="rId24"/>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5000"/>
        <a:buFontTx/>
        <a:buBlip>
          <a:blip r:embed="rId25"/>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5000"/>
        <a:buFontTx/>
        <a:buBlip>
          <a:blip r:embed="rId25"/>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5000"/>
        <a:buFontTx/>
        <a:buBlip>
          <a:blip r:embed="rId25"/>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5000"/>
        <a:buFontTx/>
        <a:buBlip>
          <a:blip r:embed="rId25"/>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4" cstate="print"/>
          <a:srcRect b="10453"/>
          <a:stretch>
            <a:fillRect/>
          </a:stretch>
        </p:blipFill>
        <p:spPr>
          <a:xfrm>
            <a:off x="0" y="1299706"/>
            <a:ext cx="9144000" cy="5558294"/>
          </a:xfrm>
          <a:prstGeom prst="rect">
            <a:avLst/>
          </a:prstGeom>
        </p:spPr>
      </p:pic>
      <p:sp>
        <p:nvSpPr>
          <p:cNvPr id="2" name="Title Placeholder 1"/>
          <p:cNvSpPr>
            <a:spLocks noGrp="1"/>
          </p:cNvSpPr>
          <p:nvPr>
            <p:ph type="title"/>
          </p:nvPr>
        </p:nvSpPr>
        <p:spPr>
          <a:xfrm>
            <a:off x="381000" y="230188"/>
            <a:ext cx="8382000"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722312" y="1905000"/>
            <a:ext cx="8040688" cy="2108269"/>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gradFill>
                  <a:gsLst>
                    <a:gs pos="0">
                      <a:schemeClr val="bg1"/>
                    </a:gs>
                    <a:gs pos="100000">
                      <a:schemeClr val="bg1"/>
                    </a:gs>
                  </a:gsLst>
                  <a:lin ang="5400000" scaled="0"/>
                </a:gradFill>
              </a:defRPr>
            </a:lvl1pPr>
          </a:lstStyle>
          <a:p>
            <a:r>
              <a:rPr lang="en-US" smtClean="0"/>
              <a:t>Project Server 2010 – Ignite Workshop</a:t>
            </a:r>
            <a:endParaRPr lang="en-US" dirty="0"/>
          </a:p>
        </p:txBody>
      </p:sp>
      <p:sp>
        <p:nvSpPr>
          <p:cNvPr id="6" name="Slide Number Placeholder 5"/>
          <p:cNvSpPr>
            <a:spLocks noGrp="1"/>
          </p:cNvSpPr>
          <p:nvPr>
            <p:ph type="sldNum" sz="quarter" idx="4"/>
          </p:nvPr>
        </p:nvSpPr>
        <p:spPr>
          <a:xfrm>
            <a:off x="381000" y="6356350"/>
            <a:ext cx="2133600" cy="365125"/>
          </a:xfrm>
          <a:prstGeom prst="rect">
            <a:avLst/>
          </a:prstGeom>
        </p:spPr>
        <p:txBody>
          <a:bodyPr vert="horz" lIns="91440" tIns="45720" rIns="91440" bIns="45720" rtlCol="0" anchor="ctr"/>
          <a:lstStyle>
            <a:lvl1pPr algn="l">
              <a:defRPr sz="1200">
                <a:gradFill>
                  <a:gsLst>
                    <a:gs pos="0">
                      <a:schemeClr val="bg1"/>
                    </a:gs>
                    <a:gs pos="100000">
                      <a:schemeClr val="bg1"/>
                    </a:gs>
                  </a:gsLst>
                  <a:lin ang="5400000" scaled="0"/>
                </a:gradFill>
              </a:defRPr>
            </a:lvl1pPr>
          </a:lstStyle>
          <a:p>
            <a:fld id="{CD7F07FF-5C5F-4D81-84FA-B6F3D740277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710" r:id="rId1"/>
  </p:sldLayoutIdLst>
  <p:transition xmlns:p14="http://schemas.microsoft.com/office/powerpoint/2010/main">
    <p:fade/>
  </p:transition>
  <p:hf hdr="0" ftr="0" dt="0"/>
  <p:txStyles>
    <p:titleStyle>
      <a:lvl1pPr algn="l" defTabSz="914363" rtl="0" eaLnBrk="1" latinLnBrk="0" hangingPunct="1">
        <a:lnSpc>
          <a:spcPct val="90000"/>
        </a:lnSpc>
        <a:spcBef>
          <a:spcPct val="0"/>
        </a:spcBef>
        <a:buNone/>
        <a:defRPr lang="en-US" sz="4800" b="0" kern="1200" cap="none" spc="-150" dirty="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xmlns:mc="http://schemas.openxmlformats.org/markup-compatibility/2006" xmlns:a14="http://schemas.microsoft.com/office/drawing/2010/main" val="000000" mc:Ignorable=""/>
              </a:gs>
              <a:gs pos="86000">
                <a:srgbClr xmlns:mc="http://schemas.openxmlformats.org/markup-compatibility/2006" xmlns:a14="http://schemas.microsoft.com/office/drawing/2010/main" val="000000" mc:Ignorable=""/>
              </a:gs>
            </a:gsLst>
            <a:lin ang="5400000" scaled="0"/>
          </a:gradFill>
          <a:latin typeface="Consolas" pitchFamily="49" charset="0"/>
          <a:ea typeface="+mn-ea"/>
          <a:cs typeface="Courier New"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xmlns:mc="http://schemas.openxmlformats.org/markup-compatibility/2006" xmlns:a14="http://schemas.microsoft.com/office/drawing/2010/main" val="000000" mc:Ignorable=""/>
              </a:gs>
              <a:gs pos="86000">
                <a:srgbClr xmlns:mc="http://schemas.openxmlformats.org/markup-compatibility/2006" xmlns:a14="http://schemas.microsoft.com/office/drawing/2010/main" val="000000" mc:Ignorable=""/>
              </a:gs>
            </a:gsLst>
            <a:lin ang="5400000" scaled="0"/>
          </a:gradFill>
          <a:latin typeface="Consolas" pitchFamily="49" charset="0"/>
          <a:ea typeface="+mn-ea"/>
          <a:cs typeface="Courier New"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xmlns:mc="http://schemas.openxmlformats.org/markup-compatibility/2006" xmlns:a14="http://schemas.microsoft.com/office/drawing/2010/main" val="000000" mc:Ignorable=""/>
              </a:gs>
              <a:gs pos="86000">
                <a:srgbClr xmlns:mc="http://schemas.openxmlformats.org/markup-compatibility/2006" xmlns:a14="http://schemas.microsoft.com/office/drawing/2010/main" val="000000" mc:Ignorable=""/>
              </a:gs>
            </a:gsLst>
            <a:lin ang="5400000" scaled="0"/>
          </a:gradFill>
          <a:latin typeface="Consolas" pitchFamily="49" charset="0"/>
          <a:ea typeface="+mn-ea"/>
          <a:cs typeface="Courier New"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xmlns:mc="http://schemas.openxmlformats.org/markup-compatibility/2006" xmlns:a14="http://schemas.microsoft.com/office/drawing/2010/main" val="000000" mc:Ignorable=""/>
              </a:gs>
              <a:gs pos="86000">
                <a:srgbClr xmlns:mc="http://schemas.openxmlformats.org/markup-compatibility/2006" xmlns:a14="http://schemas.microsoft.com/office/drawing/2010/main" val="000000" mc:Ignorable=""/>
              </a:gs>
            </a:gsLst>
            <a:lin ang="5400000" scaled="0"/>
          </a:gradFill>
          <a:latin typeface="Consolas" pitchFamily="49" charset="0"/>
          <a:ea typeface="+mn-ea"/>
          <a:cs typeface="Courier New"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xmlns:mc="http://schemas.openxmlformats.org/markup-compatibility/2006" xmlns:a14="http://schemas.microsoft.com/office/drawing/2010/main" val="000000" mc:Ignorable=""/>
              </a:gs>
              <a:gs pos="86000">
                <a:srgbClr xmlns:mc="http://schemas.openxmlformats.org/markup-compatibility/2006" xmlns:a14="http://schemas.microsoft.com/office/drawing/2010/main" val="000000" mc:Ignorable=""/>
              </a:gs>
            </a:gsLst>
            <a:lin ang="5400000" scaled="0"/>
          </a:gradFill>
          <a:latin typeface="Consolas" pitchFamily="49" charset="0"/>
          <a:ea typeface="+mn-ea"/>
          <a:cs typeface="Courier New"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100.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6.png"/><Relationship Id="rId3" Type="http://schemas.openxmlformats.org/officeDocument/2006/relationships/image" Target="../media/image51.png"/><Relationship Id="rId21" Type="http://schemas.openxmlformats.org/officeDocument/2006/relationships/image" Target="../media/image69.pn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png"/><Relationship Id="rId25" Type="http://schemas.openxmlformats.org/officeDocument/2006/relationships/image" Target="../media/image73.png"/><Relationship Id="rId2" Type="http://schemas.openxmlformats.org/officeDocument/2006/relationships/notesSlide" Target="../notesSlides/notesSlide51.xml"/><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31.xml"/><Relationship Id="rId6" Type="http://schemas.openxmlformats.org/officeDocument/2006/relationships/image" Target="../media/image54.png"/><Relationship Id="rId11" Type="http://schemas.openxmlformats.org/officeDocument/2006/relationships/image" Target="../media/image59.png"/><Relationship Id="rId24" Type="http://schemas.openxmlformats.org/officeDocument/2006/relationships/image" Target="../media/image72.png"/><Relationship Id="rId5" Type="http://schemas.openxmlformats.org/officeDocument/2006/relationships/image" Target="../media/image53.png"/><Relationship Id="rId15" Type="http://schemas.openxmlformats.org/officeDocument/2006/relationships/image" Target="../media/image63.png"/><Relationship Id="rId23" Type="http://schemas.openxmlformats.org/officeDocument/2006/relationships/image" Target="../media/image71.png"/><Relationship Id="rId10" Type="http://schemas.openxmlformats.org/officeDocument/2006/relationships/image" Target="../media/image58.png"/><Relationship Id="rId19" Type="http://schemas.openxmlformats.org/officeDocument/2006/relationships/image" Target="../media/image67.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 Id="rId22" Type="http://schemas.openxmlformats.org/officeDocument/2006/relationships/image" Target="../media/image70.png"/></Relationships>
</file>

<file path=ppt/slides/_rels/slide10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8.xml"/><Relationship Id="rId4" Type="http://schemas.openxmlformats.org/officeDocument/2006/relationships/image" Target="../media/image101.png"/></Relationships>
</file>

<file path=ppt/slides/_rels/slide10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8.xml"/><Relationship Id="rId4" Type="http://schemas.openxmlformats.org/officeDocument/2006/relationships/image" Target="../media/image104.png"/></Relationships>
</file>

<file path=ppt/slides/_rels/slide103.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gif"/><Relationship Id="rId12" Type="http://schemas.openxmlformats.org/officeDocument/2006/relationships/image" Target="../media/image114.png"/><Relationship Id="rId2" Type="http://schemas.openxmlformats.org/officeDocument/2006/relationships/notesSlide" Target="../notesSlides/notesSlide52.xml"/><Relationship Id="rId1" Type="http://schemas.openxmlformats.org/officeDocument/2006/relationships/slideLayout" Target="../slideLayouts/slideLayout31.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8.xml"/><Relationship Id="rId5" Type="http://schemas.openxmlformats.org/officeDocument/2006/relationships/image" Target="../media/image17.png"/><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1.xml"/><Relationship Id="rId1" Type="http://schemas.openxmlformats.org/officeDocument/2006/relationships/tags" Target="../tags/tag1.xml"/><Relationship Id="rId6" Type="http://schemas.openxmlformats.org/officeDocument/2006/relationships/image" Target="../media/image10.png"/><Relationship Id="rId5" Type="http://schemas.microsoft.com/office/2007/relationships/hdphoto" Target="../media/hdphoto1.wdp"/><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1.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notesSlide" Target="../notesSlides/notesSlide32.xml"/><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Layout" Target="../slideLayouts/slideLayout3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gif"/><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1.xml"/></Relationships>
</file>

<file path=ppt/slides/_rels/slide64.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6.png"/><Relationship Id="rId3" Type="http://schemas.openxmlformats.org/officeDocument/2006/relationships/image" Target="../media/image51.png"/><Relationship Id="rId21" Type="http://schemas.openxmlformats.org/officeDocument/2006/relationships/image" Target="../media/image69.pn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png"/><Relationship Id="rId25" Type="http://schemas.openxmlformats.org/officeDocument/2006/relationships/image" Target="../media/image73.png"/><Relationship Id="rId2" Type="http://schemas.openxmlformats.org/officeDocument/2006/relationships/notesSlide" Target="../notesSlides/notesSlide33.xml"/><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31.xml"/><Relationship Id="rId6" Type="http://schemas.openxmlformats.org/officeDocument/2006/relationships/image" Target="../media/image54.png"/><Relationship Id="rId11" Type="http://schemas.openxmlformats.org/officeDocument/2006/relationships/image" Target="../media/image59.png"/><Relationship Id="rId24" Type="http://schemas.openxmlformats.org/officeDocument/2006/relationships/image" Target="../media/image72.png"/><Relationship Id="rId5" Type="http://schemas.openxmlformats.org/officeDocument/2006/relationships/image" Target="../media/image53.png"/><Relationship Id="rId15" Type="http://schemas.openxmlformats.org/officeDocument/2006/relationships/image" Target="../media/image63.png"/><Relationship Id="rId23" Type="http://schemas.openxmlformats.org/officeDocument/2006/relationships/image" Target="../media/image71.png"/><Relationship Id="rId10" Type="http://schemas.openxmlformats.org/officeDocument/2006/relationships/image" Target="../media/image58.png"/><Relationship Id="rId19" Type="http://schemas.openxmlformats.org/officeDocument/2006/relationships/image" Target="../media/image67.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 Id="rId22" Type="http://schemas.openxmlformats.org/officeDocument/2006/relationships/image" Target="../media/image7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4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3" Type="http://schemas.openxmlformats.org/officeDocument/2006/relationships/hyperlink" Target="http://www.microsoft.com/bi" TargetMode="External"/><Relationship Id="rId2" Type="http://schemas.openxmlformats.org/officeDocument/2006/relationships/notesSlide" Target="../notesSlides/notesSlide35.xml"/><Relationship Id="rId1" Type="http://schemas.openxmlformats.org/officeDocument/2006/relationships/slideLayout" Target="../slideLayouts/slideLayout27.xml"/><Relationship Id="rId6" Type="http://schemas.openxmlformats.org/officeDocument/2006/relationships/hyperlink" Target="http://www.powerpivot.com/" TargetMode="External"/><Relationship Id="rId5" Type="http://schemas.openxmlformats.org/officeDocument/2006/relationships/hyperlink" Target="http://blogs.msdn.com/performancepoint" TargetMode="External"/><Relationship Id="rId4" Type="http://schemas.openxmlformats.org/officeDocument/2006/relationships/hyperlink" Target="http://sharepoint.microsoft.com/"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7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3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7.xml"/><Relationship Id="rId1" Type="http://schemas.openxmlformats.org/officeDocument/2006/relationships/slideLayout" Target="../slideLayouts/slideLayout2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8.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3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80.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41.xml"/><Relationship Id="rId1" Type="http://schemas.openxmlformats.org/officeDocument/2006/relationships/slideLayout" Target="../slideLayouts/slideLayout28.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8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8.xml"/><Relationship Id="rId4" Type="http://schemas.openxmlformats.org/officeDocument/2006/relationships/image" Target="../media/image83.png"/></Relationships>
</file>

<file path=ppt/slides/_rels/slide8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8.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8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9.png"/><Relationship Id="rId1" Type="http://schemas.openxmlformats.org/officeDocument/2006/relationships/slideLayout" Target="../slideLayouts/slideLayout2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8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93.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46.xml"/><Relationship Id="rId1" Type="http://schemas.openxmlformats.org/officeDocument/2006/relationships/slideLayout" Target="../slideLayouts/slideLayout2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7.xml"/></Relationships>
</file>

<file path=ppt/slides/_rels/slide9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8.xml"/><Relationship Id="rId1" Type="http://schemas.openxmlformats.org/officeDocument/2006/relationships/slideLayout" Target="../slideLayouts/slideLayout27.xml"/><Relationship Id="rId4" Type="http://schemas.openxmlformats.org/officeDocument/2006/relationships/image" Target="../media/image98.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1.xml"/></Relationships>
</file>

<file path=ppt/slides/_rels/slide99.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18" Type="http://schemas.openxmlformats.org/officeDocument/2006/relationships/image" Target="../media/image68.png"/><Relationship Id="rId3" Type="http://schemas.openxmlformats.org/officeDocument/2006/relationships/image" Target="../media/image53.png"/><Relationship Id="rId21" Type="http://schemas.openxmlformats.org/officeDocument/2006/relationships/image" Target="../media/image71.pn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7.png"/><Relationship Id="rId2" Type="http://schemas.openxmlformats.org/officeDocument/2006/relationships/notesSlide" Target="../notesSlides/notesSlide50.xml"/><Relationship Id="rId16" Type="http://schemas.openxmlformats.org/officeDocument/2006/relationships/image" Target="../media/image66.png"/><Relationship Id="rId20" Type="http://schemas.openxmlformats.org/officeDocument/2006/relationships/image" Target="../media/image70.png"/><Relationship Id="rId1" Type="http://schemas.openxmlformats.org/officeDocument/2006/relationships/slideLayout" Target="../slideLayouts/slideLayout31.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23" Type="http://schemas.openxmlformats.org/officeDocument/2006/relationships/image" Target="../media/image73.png"/><Relationship Id="rId10" Type="http://schemas.openxmlformats.org/officeDocument/2006/relationships/image" Target="../media/image60.png"/><Relationship Id="rId19" Type="http://schemas.openxmlformats.org/officeDocument/2006/relationships/image" Target="../media/image69.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 Id="rId22" Type="http://schemas.openxmlformats.org/officeDocument/2006/relationships/image" Target="../media/image7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RDB : Portfolio Data</a:t>
            </a:r>
            <a:endParaRPr lang="en-US" dirty="0"/>
          </a:p>
        </p:txBody>
      </p:sp>
      <p:sp>
        <p:nvSpPr>
          <p:cNvPr id="3" name="Text Placeholder 2"/>
          <p:cNvSpPr>
            <a:spLocks noGrp="1"/>
          </p:cNvSpPr>
          <p:nvPr>
            <p:ph type="body" sz="quarter" idx="10"/>
          </p:nvPr>
        </p:nvSpPr>
        <p:spPr>
          <a:xfrm>
            <a:off x="304800" y="1066800"/>
            <a:ext cx="8382000" cy="1969770"/>
          </a:xfrm>
        </p:spPr>
        <p:txBody>
          <a:bodyPr>
            <a:normAutofit/>
          </a:bodyPr>
          <a:lstStyle/>
          <a:p>
            <a:pPr>
              <a:lnSpc>
                <a:spcPct val="100000"/>
              </a:lnSpc>
            </a:pPr>
            <a:r>
              <a:rPr lang="en-US" dirty="0" smtClean="0"/>
              <a:t>With the integration of Project Portfolio Server functionality into Project Server 2010 in this release, Portfolio data elements were added to the Reporting Database</a:t>
            </a:r>
            <a:endParaRPr lang="en-US" dirty="0"/>
          </a:p>
        </p:txBody>
      </p:sp>
      <p:sp>
        <p:nvSpPr>
          <p:cNvPr id="4" name="Slide Number Placeholder 3"/>
          <p:cNvSpPr>
            <a:spLocks noGrp="1"/>
          </p:cNvSpPr>
          <p:nvPr>
            <p:ph type="sldNum" sz="quarter" idx="11"/>
          </p:nvPr>
        </p:nvSpPr>
        <p:spPr/>
        <p:txBody>
          <a:bodyPr/>
          <a:lstStyle/>
          <a:p>
            <a:fld id="{0D7CF977-003B-4382-9C11-15648BFA557C}" type="slidenum">
              <a:rPr lang="en-US" smtClean="0"/>
              <a:pPr/>
              <a:t>10</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782674040"/>
              </p:ext>
            </p:extLst>
          </p:nvPr>
        </p:nvGraphicFramePr>
        <p:xfrm>
          <a:off x="1676400" y="3429000"/>
          <a:ext cx="5029200" cy="2819403"/>
        </p:xfrm>
        <a:graphic>
          <a:graphicData uri="http://schemas.openxmlformats.org/drawingml/2006/table">
            <a:tbl>
              <a:tblPr/>
              <a:tblGrid>
                <a:gridCol w="5029200"/>
              </a:tblGrid>
              <a:tr h="313267">
                <a:tc>
                  <a:txBody>
                    <a:bodyPr/>
                    <a:lstStyle/>
                    <a:p>
                      <a:pPr marL="0" marR="0">
                        <a:spcBef>
                          <a:spcPts val="0"/>
                        </a:spcBef>
                        <a:spcAft>
                          <a:spcPts val="0"/>
                        </a:spcAft>
                      </a:pPr>
                      <a:r>
                        <a:rPr lang="en-US" sz="2000" b="1" dirty="0" smtClean="0">
                          <a:solidFill>
                            <a:srgbClr xmlns:mc="http://schemas.openxmlformats.org/markup-compatibility/2006" xmlns:a14="http://schemas.microsoft.com/office/drawing/2010/main" val="FFFFFF" mc:Ignorable=""/>
                          </a:solidFill>
                          <a:latin typeface="Calibri"/>
                          <a:ea typeface="Times New Roman"/>
                          <a:cs typeface="Calibri"/>
                        </a:rPr>
                        <a:t>Portfolio Data Tables</a:t>
                      </a:r>
                      <a:endParaRPr lang="en-US" sz="2000" dirty="0">
                        <a:latin typeface="Calibri"/>
                        <a:ea typeface="Calibri"/>
                        <a:cs typeface="Times New Roman"/>
                      </a:endParaRPr>
                    </a:p>
                  </a:txBody>
                  <a:tcPr marL="68580" marR="68580" marT="0" marB="0" anchor="ctr">
                    <a:lnL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L>
                    <a:lnR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R>
                    <a:lnT>
                      <a:noFill/>
                    </a:lnT>
                    <a:lnB w="1905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B>
                    <a:solidFill>
                      <a:srgbClr xmlns:mc="http://schemas.openxmlformats.org/markup-compatibility/2006" xmlns:a14="http://schemas.microsoft.com/office/drawing/2010/main" val="4F81BD" mc:Ignorable=""/>
                    </a:solidFill>
                  </a:tcPr>
                </a:tc>
              </a:tr>
              <a:tr h="313267">
                <a:tc>
                  <a:txBody>
                    <a:bodyPr/>
                    <a:lstStyle/>
                    <a:p>
                      <a:pPr marL="0" marR="0">
                        <a:spcBef>
                          <a:spcPts val="0"/>
                        </a:spcBef>
                        <a:spcAft>
                          <a:spcPts val="0"/>
                        </a:spcAft>
                      </a:pPr>
                      <a:r>
                        <a:rPr lang="en-US" sz="2000" dirty="0">
                          <a:solidFill>
                            <a:srgbClr xmlns:mc="http://schemas.openxmlformats.org/markup-compatibility/2006" xmlns:a14="http://schemas.microsoft.com/office/drawing/2010/main" val="000000" mc:Ignorable=""/>
                          </a:solidFill>
                          <a:latin typeface="Calibri"/>
                          <a:ea typeface="Times New Roman"/>
                          <a:cs typeface="Calibri"/>
                        </a:rPr>
                        <a:t>MSP_EPMENTERPRISEPROJECTTYPE</a:t>
                      </a:r>
                      <a:endParaRPr lang="en-US" sz="2000" dirty="0">
                        <a:latin typeface="Calibri"/>
                        <a:ea typeface="Calibri"/>
                        <a:cs typeface="Times New Roman"/>
                      </a:endParaRPr>
                    </a:p>
                  </a:txBody>
                  <a:tcPr marL="68580" marR="68580" marT="0" marB="0" anchor="ctr">
                    <a:lnL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L>
                    <a:lnR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R>
                    <a:lnT w="1905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T>
                    <a:lnB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B>
                    <a:solidFill>
                      <a:srgbClr xmlns:mc="http://schemas.openxmlformats.org/markup-compatibility/2006" xmlns:a14="http://schemas.microsoft.com/office/drawing/2010/main" val="B8CCE4" mc:Ignorable=""/>
                    </a:solidFill>
                  </a:tcPr>
                </a:tc>
              </a:tr>
              <a:tr h="313267">
                <a:tc>
                  <a:txBody>
                    <a:bodyPr/>
                    <a:lstStyle/>
                    <a:p>
                      <a:pPr marL="0" marR="0">
                        <a:spcBef>
                          <a:spcPts val="0"/>
                        </a:spcBef>
                        <a:spcAft>
                          <a:spcPts val="0"/>
                        </a:spcAft>
                      </a:pPr>
                      <a:r>
                        <a:rPr lang="en-US" sz="2000" dirty="0">
                          <a:solidFill>
                            <a:srgbClr xmlns:mc="http://schemas.openxmlformats.org/markup-compatibility/2006" xmlns:a14="http://schemas.microsoft.com/office/drawing/2010/main" val="000000" mc:Ignorable=""/>
                          </a:solidFill>
                          <a:latin typeface="Calibri"/>
                          <a:ea typeface="Times New Roman"/>
                          <a:cs typeface="Calibri"/>
                        </a:rPr>
                        <a:t>MSP_EPMOPTIMIZERDECISIONTYPE</a:t>
                      </a:r>
                      <a:endParaRPr lang="en-US" sz="2000" dirty="0">
                        <a:latin typeface="Calibri"/>
                        <a:ea typeface="Calibri"/>
                        <a:cs typeface="Times New Roman"/>
                      </a:endParaRPr>
                    </a:p>
                  </a:txBody>
                  <a:tcPr marL="68580" marR="68580" marT="0" marB="0" anchor="ctr">
                    <a:lnL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L>
                    <a:lnR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R>
                    <a:lnT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T>
                    <a:lnB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B>
                    <a:solidFill>
                      <a:srgbClr xmlns:mc="http://schemas.openxmlformats.org/markup-compatibility/2006" xmlns:a14="http://schemas.microsoft.com/office/drawing/2010/main" val="B8CCE4" mc:Ignorable=""/>
                    </a:solidFill>
                  </a:tcPr>
                </a:tc>
              </a:tr>
              <a:tr h="313267">
                <a:tc>
                  <a:txBody>
                    <a:bodyPr/>
                    <a:lstStyle/>
                    <a:p>
                      <a:pPr marL="0" marR="0">
                        <a:spcBef>
                          <a:spcPts val="0"/>
                        </a:spcBef>
                        <a:spcAft>
                          <a:spcPts val="0"/>
                        </a:spcAft>
                      </a:pPr>
                      <a:r>
                        <a:rPr lang="en-US" sz="2000" dirty="0">
                          <a:solidFill>
                            <a:srgbClr xmlns:mc="http://schemas.openxmlformats.org/markup-compatibility/2006" xmlns:a14="http://schemas.microsoft.com/office/drawing/2010/main" val="000000" mc:Ignorable=""/>
                          </a:solidFill>
                          <a:latin typeface="Calibri"/>
                          <a:ea typeface="Times New Roman"/>
                          <a:cs typeface="Calibri"/>
                        </a:rPr>
                        <a:t>MSP_EPMPLANNERDECISIONTYPE</a:t>
                      </a:r>
                      <a:endParaRPr lang="en-US" sz="2000" dirty="0">
                        <a:latin typeface="Calibri"/>
                        <a:ea typeface="Calibri"/>
                        <a:cs typeface="Times New Roman"/>
                      </a:endParaRPr>
                    </a:p>
                  </a:txBody>
                  <a:tcPr marL="68580" marR="68580" marT="0" marB="0" anchor="ctr">
                    <a:lnL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L>
                    <a:lnR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R>
                    <a:lnT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T>
                    <a:lnB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B>
                    <a:solidFill>
                      <a:srgbClr xmlns:mc="http://schemas.openxmlformats.org/markup-compatibility/2006" xmlns:a14="http://schemas.microsoft.com/office/drawing/2010/main" val="DCE6F1" mc:Ignorable=""/>
                    </a:solidFill>
                  </a:tcPr>
                </a:tc>
              </a:tr>
              <a:tr h="313267">
                <a:tc>
                  <a:txBody>
                    <a:bodyPr/>
                    <a:lstStyle/>
                    <a:p>
                      <a:pPr marL="0" marR="0">
                        <a:spcBef>
                          <a:spcPts val="0"/>
                        </a:spcBef>
                        <a:spcAft>
                          <a:spcPts val="0"/>
                        </a:spcAft>
                      </a:pPr>
                      <a:r>
                        <a:rPr lang="en-US" sz="2000" dirty="0">
                          <a:solidFill>
                            <a:srgbClr xmlns:mc="http://schemas.openxmlformats.org/markup-compatibility/2006" xmlns:a14="http://schemas.microsoft.com/office/drawing/2010/main" val="000000" mc:Ignorable=""/>
                          </a:solidFill>
                          <a:latin typeface="Calibri"/>
                          <a:ea typeface="Times New Roman"/>
                          <a:cs typeface="Calibri"/>
                        </a:rPr>
                        <a:t>MSP_EPMPROJECTCOMMIT</a:t>
                      </a:r>
                      <a:endParaRPr lang="en-US" sz="2000" dirty="0">
                        <a:latin typeface="Calibri"/>
                        <a:ea typeface="Calibri"/>
                        <a:cs typeface="Times New Roman"/>
                      </a:endParaRPr>
                    </a:p>
                  </a:txBody>
                  <a:tcPr marL="68580" marR="68580" marT="0" marB="0" anchor="ctr">
                    <a:lnL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L>
                    <a:lnR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R>
                    <a:lnT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T>
                    <a:lnB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B>
                    <a:solidFill>
                      <a:srgbClr xmlns:mc="http://schemas.openxmlformats.org/markup-compatibility/2006" xmlns:a14="http://schemas.microsoft.com/office/drawing/2010/main" val="B8CCE4" mc:Ignorable=""/>
                    </a:solidFill>
                  </a:tcPr>
                </a:tc>
              </a:tr>
              <a:tr h="313267">
                <a:tc>
                  <a:txBody>
                    <a:bodyPr/>
                    <a:lstStyle/>
                    <a:p>
                      <a:pPr marL="0" marR="0">
                        <a:spcBef>
                          <a:spcPts val="0"/>
                        </a:spcBef>
                        <a:spcAft>
                          <a:spcPts val="0"/>
                        </a:spcAft>
                      </a:pPr>
                      <a:r>
                        <a:rPr lang="en-US" sz="2000" dirty="0">
                          <a:solidFill>
                            <a:srgbClr xmlns:mc="http://schemas.openxmlformats.org/markup-compatibility/2006" xmlns:a14="http://schemas.microsoft.com/office/drawing/2010/main" val="000000" mc:Ignorable=""/>
                          </a:solidFill>
                          <a:latin typeface="Calibri"/>
                          <a:ea typeface="Times New Roman"/>
                          <a:cs typeface="Calibri"/>
                        </a:rPr>
                        <a:t>MSP_EPMWORKFLOWPHASE</a:t>
                      </a:r>
                      <a:endParaRPr lang="en-US" sz="2000" dirty="0">
                        <a:latin typeface="Calibri"/>
                        <a:ea typeface="Calibri"/>
                        <a:cs typeface="Times New Roman"/>
                      </a:endParaRPr>
                    </a:p>
                  </a:txBody>
                  <a:tcPr marL="68580" marR="68580" marT="0" marB="0" anchor="ctr">
                    <a:lnL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L>
                    <a:lnR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R>
                    <a:lnT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T>
                    <a:lnB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B>
                    <a:solidFill>
                      <a:srgbClr xmlns:mc="http://schemas.openxmlformats.org/markup-compatibility/2006" xmlns:a14="http://schemas.microsoft.com/office/drawing/2010/main" val="DCE6F1" mc:Ignorable=""/>
                    </a:solidFill>
                  </a:tcPr>
                </a:tc>
              </a:tr>
              <a:tr h="313267">
                <a:tc>
                  <a:txBody>
                    <a:bodyPr/>
                    <a:lstStyle/>
                    <a:p>
                      <a:pPr marL="0" marR="0">
                        <a:spcBef>
                          <a:spcPts val="0"/>
                        </a:spcBef>
                        <a:spcAft>
                          <a:spcPts val="0"/>
                        </a:spcAft>
                      </a:pPr>
                      <a:r>
                        <a:rPr lang="en-US" sz="2000" dirty="0">
                          <a:solidFill>
                            <a:srgbClr xmlns:mc="http://schemas.openxmlformats.org/markup-compatibility/2006" xmlns:a14="http://schemas.microsoft.com/office/drawing/2010/main" val="000000" mc:Ignorable=""/>
                          </a:solidFill>
                          <a:latin typeface="Calibri"/>
                          <a:ea typeface="Times New Roman"/>
                          <a:cs typeface="Calibri"/>
                        </a:rPr>
                        <a:t>MSP_EPMWORKFLOWSTAGE</a:t>
                      </a:r>
                      <a:endParaRPr lang="en-US" sz="2000" dirty="0">
                        <a:latin typeface="Calibri"/>
                        <a:ea typeface="Calibri"/>
                        <a:cs typeface="Times New Roman"/>
                      </a:endParaRPr>
                    </a:p>
                  </a:txBody>
                  <a:tcPr marL="68580" marR="68580" marT="0" marB="0" anchor="ctr">
                    <a:lnL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L>
                    <a:lnR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R>
                    <a:lnT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T>
                    <a:lnB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B>
                    <a:solidFill>
                      <a:srgbClr xmlns:mc="http://schemas.openxmlformats.org/markup-compatibility/2006" xmlns:a14="http://schemas.microsoft.com/office/drawing/2010/main" val="B8CCE4" mc:Ignorable=""/>
                    </a:solidFill>
                  </a:tcPr>
                </a:tc>
              </a:tr>
              <a:tr h="313267">
                <a:tc>
                  <a:txBody>
                    <a:bodyPr/>
                    <a:lstStyle/>
                    <a:p>
                      <a:pPr marL="0" marR="0">
                        <a:spcBef>
                          <a:spcPts val="0"/>
                        </a:spcBef>
                        <a:spcAft>
                          <a:spcPts val="0"/>
                        </a:spcAft>
                      </a:pPr>
                      <a:r>
                        <a:rPr lang="en-US" sz="2000" dirty="0">
                          <a:solidFill>
                            <a:srgbClr xmlns:mc="http://schemas.openxmlformats.org/markup-compatibility/2006" xmlns:a14="http://schemas.microsoft.com/office/drawing/2010/main" val="000000" mc:Ignorable=""/>
                          </a:solidFill>
                          <a:latin typeface="Calibri"/>
                          <a:ea typeface="Times New Roman"/>
                          <a:cs typeface="Calibri"/>
                        </a:rPr>
                        <a:t>MSP_EPMWORKFLOWSTATUSINFORMATION</a:t>
                      </a:r>
                      <a:endParaRPr lang="en-US" sz="2000" dirty="0">
                        <a:latin typeface="Calibri"/>
                        <a:ea typeface="Calibri"/>
                        <a:cs typeface="Times New Roman"/>
                      </a:endParaRPr>
                    </a:p>
                  </a:txBody>
                  <a:tcPr marL="68580" marR="68580" marT="0" marB="0" anchor="ctr">
                    <a:lnL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L>
                    <a:lnR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R>
                    <a:lnT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T>
                    <a:lnB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B>
                    <a:solidFill>
                      <a:srgbClr xmlns:mc="http://schemas.openxmlformats.org/markup-compatibility/2006" xmlns:a14="http://schemas.microsoft.com/office/drawing/2010/main" val="DCE6F1" mc:Ignorable=""/>
                    </a:solidFill>
                  </a:tcPr>
                </a:tc>
              </a:tr>
              <a:tr h="313267">
                <a:tc>
                  <a:txBody>
                    <a:bodyPr/>
                    <a:lstStyle/>
                    <a:p>
                      <a:pPr marL="0" marR="0">
                        <a:spcBef>
                          <a:spcPts val="0"/>
                        </a:spcBef>
                        <a:spcAft>
                          <a:spcPts val="0"/>
                        </a:spcAft>
                      </a:pPr>
                      <a:r>
                        <a:rPr lang="en-US" sz="2000" dirty="0">
                          <a:solidFill>
                            <a:srgbClr xmlns:mc="http://schemas.openxmlformats.org/markup-compatibility/2006" xmlns:a14="http://schemas.microsoft.com/office/drawing/2010/main" val="000000" mc:Ignorable=""/>
                          </a:solidFill>
                          <a:latin typeface="Calibri"/>
                          <a:ea typeface="Times New Roman"/>
                          <a:cs typeface="Calibri"/>
                        </a:rPr>
                        <a:t>MSP_EPMWORKFLOWSTATUSTYPE</a:t>
                      </a:r>
                      <a:endParaRPr lang="en-US" sz="2000" dirty="0">
                        <a:latin typeface="Calibri"/>
                        <a:ea typeface="Calibri"/>
                        <a:cs typeface="Times New Roman"/>
                      </a:endParaRPr>
                    </a:p>
                  </a:txBody>
                  <a:tcPr marL="68580" marR="68580" marT="0" marB="0" anchor="ctr">
                    <a:lnL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L>
                    <a:lnR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R>
                    <a:lnT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T>
                    <a:lnB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B>
                    <a:solidFill>
                      <a:srgbClr xmlns:mc="http://schemas.openxmlformats.org/markup-compatibility/2006" xmlns:a14="http://schemas.microsoft.com/office/drawing/2010/main" val="B8CCE4" mc:Ignorable=""/>
                    </a:solidFill>
                  </a:tcPr>
                </a:tc>
              </a:tr>
            </a:tbl>
          </a:graphicData>
        </a:graphic>
      </p:graphicFrame>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219200" y="1066800"/>
            <a:ext cx="3962400" cy="52322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800" b="0" u="none" strike="noStrike" kern="0" cap="none" spc="0" normalizeH="0" baseline="0" noProof="0" dirty="0" smtClean="0">
                <a:ln>
                  <a:noFill/>
                </a:ln>
                <a:effectLst/>
                <a:uLnTx/>
                <a:uFillTx/>
                <a:latin typeface="Arial" pitchFamily="34" charset="0"/>
                <a:cs typeface="Arial" pitchFamily="34" charset="0"/>
              </a:rPr>
              <a:t>Reporting</a:t>
            </a:r>
            <a:r>
              <a:rPr kumimoji="0" lang="en-US" altLang="zh-CN" sz="2800" b="0" u="none" strike="noStrike" kern="0" cap="none" spc="0" normalizeH="0" noProof="0" dirty="0" smtClean="0">
                <a:ln>
                  <a:noFill/>
                </a:ln>
                <a:effectLst/>
                <a:uLnTx/>
                <a:uFillTx/>
                <a:latin typeface="Arial" pitchFamily="34" charset="0"/>
                <a:cs typeface="Arial" pitchFamily="34" charset="0"/>
              </a:rPr>
              <a:t> Services</a:t>
            </a:r>
            <a:endParaRPr kumimoji="0" lang="en-US" sz="2800" b="0" u="none" strike="noStrike" kern="0" cap="none" spc="0" normalizeH="0" baseline="0" noProof="0" dirty="0">
              <a:ln>
                <a:noFill/>
              </a:ln>
              <a:effectLst/>
              <a:uLnTx/>
              <a:uFillTx/>
            </a:endParaRPr>
          </a:p>
        </p:txBody>
      </p:sp>
      <p:pic>
        <p:nvPicPr>
          <p:cNvPr id="11" name="Picture 10" descr="SQL08r2_h_rgb_r.png"/>
          <p:cNvPicPr>
            <a:picLocks noChangeAspect="1"/>
          </p:cNvPicPr>
          <p:nvPr/>
        </p:nvPicPr>
        <p:blipFill>
          <a:blip r:embed="rId3" cstate="print"/>
          <a:stretch>
            <a:fillRect/>
          </a:stretch>
        </p:blipFill>
        <p:spPr>
          <a:xfrm>
            <a:off x="457200" y="304800"/>
            <a:ext cx="4521666" cy="838200"/>
          </a:xfrm>
          <a:prstGeom prst="rect">
            <a:avLst/>
          </a:prstGeom>
        </p:spPr>
      </p:pic>
      <p:pic>
        <p:nvPicPr>
          <p:cNvPr id="5122" name="Picture 2" descr="D:\DVD_ART36\Artwork_Imagery\Brand Photos\Scenarios\FY07-FY09 MS Hardware - no exp\atural Ergonomic Desktop 7000 woman pc desk office IW worker employee overhead.png"/>
          <p:cNvPicPr>
            <a:picLocks noChangeAspect="1" noChangeArrowheads="1"/>
          </p:cNvPicPr>
          <p:nvPr/>
        </p:nvPicPr>
        <p:blipFill>
          <a:blip r:embed="rId4" cstate="print"/>
          <a:srcRect/>
          <a:stretch>
            <a:fillRect/>
          </a:stretch>
        </p:blipFill>
        <p:spPr bwMode="auto">
          <a:xfrm>
            <a:off x="6477000" y="152400"/>
            <a:ext cx="2266950" cy="1512380"/>
          </a:xfrm>
          <a:prstGeom prst="rect">
            <a:avLst/>
          </a:prstGeom>
          <a:noFill/>
        </p:spPr>
      </p:pic>
      <p:sp>
        <p:nvSpPr>
          <p:cNvPr id="36" name="Content Placeholder 13"/>
          <p:cNvSpPr txBox="1">
            <a:spLocks/>
          </p:cNvSpPr>
          <p:nvPr/>
        </p:nvSpPr>
        <p:spPr>
          <a:xfrm>
            <a:off x="3426619" y="1740268"/>
            <a:ext cx="5717381" cy="5075236"/>
          </a:xfrm>
          <a:prstGeom prst="rect">
            <a:avLst/>
          </a:prstGeom>
        </p:spPr>
        <p:txBody>
          <a:bodyPr vert="horz" wrap="square" lIns="0" tIns="0" rIns="0" bIns="0" rtlCol="0">
            <a:spAutoFit/>
          </a:bodyPr>
          <a:lstStyle/>
          <a:p>
            <a:pPr marL="396859" indent="-396859" defTabSz="914327">
              <a:lnSpc>
                <a:spcPct val="90000"/>
              </a:lnSpc>
              <a:spcBef>
                <a:spcPct val="20000"/>
              </a:spcBef>
              <a:buClr>
                <a:schemeClr val="tx1"/>
              </a:buClr>
              <a:buFont typeface="Arial" pitchFamily="34" charset="0"/>
              <a:buChar char="•"/>
              <a:defRPr/>
            </a:pPr>
            <a:r>
              <a:rPr lang="en-US" sz="2300" dirty="0" smtClean="0"/>
              <a:t>Empower End Users</a:t>
            </a:r>
          </a:p>
          <a:p>
            <a:pPr marL="854059" lvl="1" indent="-396859" defTabSz="914327">
              <a:lnSpc>
                <a:spcPct val="90000"/>
              </a:lnSpc>
              <a:spcBef>
                <a:spcPct val="20000"/>
              </a:spcBef>
              <a:buClr>
                <a:schemeClr val="tx1"/>
              </a:buClr>
              <a:buFont typeface="Arial" pitchFamily="34" charset="0"/>
              <a:buChar char="•"/>
              <a:defRPr/>
            </a:pPr>
            <a:r>
              <a:rPr lang="en-US" sz="2000" dirty="0" smtClean="0"/>
              <a:t>Timely access to information</a:t>
            </a:r>
          </a:p>
          <a:p>
            <a:pPr marL="854059" lvl="1" indent="-396859" defTabSz="914327">
              <a:lnSpc>
                <a:spcPct val="90000"/>
              </a:lnSpc>
              <a:spcBef>
                <a:spcPct val="20000"/>
              </a:spcBef>
              <a:buClr>
                <a:schemeClr val="tx1"/>
              </a:buClr>
              <a:buFont typeface="Arial" pitchFamily="34" charset="0"/>
              <a:buChar char="•"/>
              <a:defRPr/>
            </a:pPr>
            <a:r>
              <a:rPr lang="en-US" sz="2000" dirty="0" smtClean="0"/>
              <a:t>Intuitive authoring </a:t>
            </a:r>
          </a:p>
          <a:p>
            <a:pPr marL="854059" lvl="1" indent="-396859" defTabSz="914327">
              <a:lnSpc>
                <a:spcPct val="90000"/>
              </a:lnSpc>
              <a:spcBef>
                <a:spcPct val="20000"/>
              </a:spcBef>
              <a:buClr>
                <a:schemeClr val="tx1"/>
              </a:buClr>
              <a:buFont typeface="Arial" pitchFamily="34" charset="0"/>
              <a:buChar char="•"/>
              <a:defRPr/>
            </a:pPr>
            <a:r>
              <a:rPr lang="en-US" sz="2000" dirty="0" smtClean="0">
                <a:solidFill>
                  <a:srgbClr xmlns:mc="http://schemas.openxmlformats.org/markup-compatibility/2006" xmlns:a14="http://schemas.microsoft.com/office/drawing/2010/main" val="FFFFFF" mc:Ignorable=""/>
                </a:solidFill>
              </a:rPr>
              <a:t>Powerful visualizations*</a:t>
            </a:r>
          </a:p>
          <a:p>
            <a:pPr marL="854059" lvl="1" indent="-396859" defTabSz="914327">
              <a:lnSpc>
                <a:spcPct val="90000"/>
              </a:lnSpc>
              <a:spcBef>
                <a:spcPct val="20000"/>
              </a:spcBef>
              <a:buClr>
                <a:schemeClr val="tx1"/>
              </a:buClr>
              <a:defRPr/>
            </a:pPr>
            <a:endParaRPr lang="en-US" sz="1600" dirty="0" smtClean="0">
              <a:solidFill>
                <a:srgbClr xmlns:mc="http://schemas.openxmlformats.org/markup-compatibility/2006" xmlns:a14="http://schemas.microsoft.com/office/drawing/2010/main" val="FFFFFF" mc:Ignorable=""/>
              </a:solidFill>
            </a:endParaRPr>
          </a:p>
          <a:p>
            <a:pPr marL="396859" indent="-396859" defTabSz="914327">
              <a:lnSpc>
                <a:spcPct val="90000"/>
              </a:lnSpc>
              <a:spcBef>
                <a:spcPct val="20000"/>
              </a:spcBef>
              <a:buClr>
                <a:schemeClr val="tx1"/>
              </a:buClr>
              <a:buFont typeface="Arial" pitchFamily="34" charset="0"/>
              <a:buChar char="•"/>
              <a:defRPr/>
            </a:pPr>
            <a:r>
              <a:rPr lang="en-US" sz="2300" dirty="0" smtClean="0">
                <a:solidFill>
                  <a:srgbClr xmlns:mc="http://schemas.openxmlformats.org/markup-compatibility/2006" xmlns:a14="http://schemas.microsoft.com/office/drawing/2010/main" val="FFFFFF" mc:Ignorable=""/>
                </a:solidFill>
              </a:rPr>
              <a:t>Share &amp; Collaborate</a:t>
            </a:r>
          </a:p>
          <a:p>
            <a:pPr marL="854059" lvl="1" indent="-396859" defTabSz="914327">
              <a:lnSpc>
                <a:spcPct val="90000"/>
              </a:lnSpc>
              <a:spcBef>
                <a:spcPct val="20000"/>
              </a:spcBef>
              <a:buClr>
                <a:schemeClr val="tx1"/>
              </a:buClr>
              <a:buFont typeface="Arial" pitchFamily="34" charset="0"/>
              <a:buChar char="•"/>
              <a:defRPr/>
            </a:pPr>
            <a:r>
              <a:rPr lang="en-US" sz="2000" dirty="0" smtClean="0">
                <a:solidFill>
                  <a:srgbClr xmlns:mc="http://schemas.openxmlformats.org/markup-compatibility/2006" xmlns:a14="http://schemas.microsoft.com/office/drawing/2010/main" val="FFFFFF" mc:Ignorable=""/>
                </a:solidFill>
              </a:rPr>
              <a:t>Publish to SharePoint</a:t>
            </a:r>
          </a:p>
          <a:p>
            <a:pPr marL="854059" lvl="1" indent="-396859" defTabSz="914327">
              <a:lnSpc>
                <a:spcPct val="90000"/>
              </a:lnSpc>
              <a:spcBef>
                <a:spcPct val="20000"/>
              </a:spcBef>
              <a:buClr>
                <a:schemeClr val="tx1"/>
              </a:buClr>
              <a:buFont typeface="Arial" pitchFamily="34" charset="0"/>
              <a:buChar char="•"/>
              <a:defRPr/>
            </a:pPr>
            <a:r>
              <a:rPr lang="en-US" sz="2000" dirty="0" smtClean="0">
                <a:solidFill>
                  <a:srgbClr xmlns:mc="http://schemas.openxmlformats.org/markup-compatibility/2006" xmlns:a14="http://schemas.microsoft.com/office/drawing/2010/main" val="FFFFFF" mc:Ignorable=""/>
                </a:solidFill>
              </a:rPr>
              <a:t>“Grab and Go” access*</a:t>
            </a:r>
          </a:p>
          <a:p>
            <a:pPr marL="854059" lvl="1" indent="-396859" defTabSz="914327">
              <a:lnSpc>
                <a:spcPct val="90000"/>
              </a:lnSpc>
              <a:spcBef>
                <a:spcPct val="20000"/>
              </a:spcBef>
              <a:buClr>
                <a:schemeClr val="tx1"/>
              </a:buClr>
              <a:buFont typeface="Arial" pitchFamily="34" charset="0"/>
              <a:buChar char="•"/>
              <a:defRPr/>
            </a:pPr>
            <a:r>
              <a:rPr lang="en-US" sz="2000" dirty="0" smtClean="0">
                <a:solidFill>
                  <a:srgbClr xmlns:mc="http://schemas.openxmlformats.org/markup-compatibility/2006" xmlns:a14="http://schemas.microsoft.com/office/drawing/2010/main" val="FFFFFF" mc:Ignorable=""/>
                </a:solidFill>
              </a:rPr>
              <a:t>Componentize existing reports*</a:t>
            </a:r>
          </a:p>
          <a:p>
            <a:pPr marL="854059" lvl="1" indent="-396859" defTabSz="914327">
              <a:lnSpc>
                <a:spcPct val="90000"/>
              </a:lnSpc>
              <a:spcBef>
                <a:spcPct val="20000"/>
              </a:spcBef>
              <a:buClr>
                <a:schemeClr val="tx1"/>
              </a:buClr>
              <a:buFont typeface="Arial" pitchFamily="34" charset="0"/>
              <a:buChar char="•"/>
              <a:defRPr/>
            </a:pPr>
            <a:endParaRPr lang="en-US" sz="1600" dirty="0" smtClean="0">
              <a:solidFill>
                <a:srgbClr xmlns:mc="http://schemas.openxmlformats.org/markup-compatibility/2006" xmlns:a14="http://schemas.microsoft.com/office/drawing/2010/main" val="FFFFFF" mc:Ignorable=""/>
              </a:solidFill>
            </a:endParaRPr>
          </a:p>
          <a:p>
            <a:pPr marL="396859" indent="-396859" defTabSz="914327">
              <a:lnSpc>
                <a:spcPct val="90000"/>
              </a:lnSpc>
              <a:spcBef>
                <a:spcPct val="20000"/>
              </a:spcBef>
              <a:buClr>
                <a:schemeClr val="tx1"/>
              </a:buClr>
              <a:buFont typeface="Arial" pitchFamily="34" charset="0"/>
              <a:buChar char="•"/>
              <a:defRPr/>
            </a:pPr>
            <a:r>
              <a:rPr lang="en-US" sz="2300" dirty="0" smtClean="0">
                <a:solidFill>
                  <a:srgbClr xmlns:mc="http://schemas.openxmlformats.org/markup-compatibility/2006" xmlns:a14="http://schemas.microsoft.com/office/drawing/2010/main" val="FFFFFF" mc:Ignorable=""/>
                </a:solidFill>
              </a:rPr>
              <a:t>Increase IT Efficiency</a:t>
            </a:r>
          </a:p>
          <a:p>
            <a:pPr marL="854059" lvl="1" indent="-396859" defTabSz="914327">
              <a:lnSpc>
                <a:spcPct val="90000"/>
              </a:lnSpc>
              <a:spcBef>
                <a:spcPct val="20000"/>
              </a:spcBef>
              <a:buClr>
                <a:schemeClr val="tx1"/>
              </a:buClr>
              <a:buFont typeface="Arial" pitchFamily="34" charset="0"/>
              <a:buChar char="•"/>
              <a:defRPr/>
            </a:pPr>
            <a:r>
              <a:rPr lang="en-US" sz="2000" dirty="0" smtClean="0">
                <a:solidFill>
                  <a:srgbClr xmlns:mc="http://schemas.openxmlformats.org/markup-compatibility/2006" xmlns:a14="http://schemas.microsoft.com/office/drawing/2010/main" val="FFFFFF" mc:Ignorable=""/>
                </a:solidFill>
              </a:rPr>
              <a:t>Central deployment &amp; management</a:t>
            </a:r>
          </a:p>
          <a:p>
            <a:pPr marL="854059" lvl="1" indent="-396859" defTabSz="914327">
              <a:lnSpc>
                <a:spcPct val="90000"/>
              </a:lnSpc>
              <a:spcBef>
                <a:spcPct val="20000"/>
              </a:spcBef>
              <a:buClr>
                <a:schemeClr val="tx1"/>
              </a:buClr>
              <a:buFont typeface="Arial" pitchFamily="34" charset="0"/>
              <a:buChar char="•"/>
              <a:defRPr/>
            </a:pPr>
            <a:r>
              <a:rPr lang="en-US" sz="2000" dirty="0" smtClean="0">
                <a:solidFill>
                  <a:srgbClr xmlns:mc="http://schemas.openxmlformats.org/markup-compatibility/2006" xmlns:a14="http://schemas.microsoft.com/office/drawing/2010/main" val="FFFFFF" mc:Ignorable=""/>
                </a:solidFill>
              </a:rPr>
              <a:t>Build reusable components for broad use*</a:t>
            </a:r>
          </a:p>
          <a:p>
            <a:pPr marL="854059" lvl="1" indent="-396859" defTabSz="914327">
              <a:lnSpc>
                <a:spcPct val="90000"/>
              </a:lnSpc>
              <a:spcBef>
                <a:spcPct val="20000"/>
              </a:spcBef>
              <a:buClr>
                <a:schemeClr val="tx1"/>
              </a:buClr>
              <a:buFont typeface="Arial" pitchFamily="34" charset="0"/>
              <a:buChar char="•"/>
              <a:defRPr/>
            </a:pPr>
            <a:r>
              <a:rPr lang="en-US" sz="2000" dirty="0" smtClean="0">
                <a:solidFill>
                  <a:srgbClr xmlns:mc="http://schemas.openxmlformats.org/markup-compatibility/2006" xmlns:a14="http://schemas.microsoft.com/office/drawing/2010/main" val="FFFFFF" mc:Ignorable=""/>
                </a:solidFill>
              </a:rPr>
              <a:t>Deliver analytics data through reports*</a:t>
            </a:r>
          </a:p>
          <a:p>
            <a:pPr marL="854059" lvl="1" indent="-396859" defTabSz="914327">
              <a:lnSpc>
                <a:spcPct val="90000"/>
              </a:lnSpc>
              <a:spcBef>
                <a:spcPct val="20000"/>
              </a:spcBef>
              <a:buClr>
                <a:schemeClr val="bg1">
                  <a:lumMod val="85000"/>
                </a:schemeClr>
              </a:buClr>
              <a:buFont typeface="Arial" pitchFamily="34" charset="0"/>
              <a:buChar char="•"/>
              <a:defRPr/>
            </a:pPr>
            <a:endParaRPr kumimoji="0" lang="en-US" sz="2300" b="0" i="0" u="none" strike="noStrike" kern="1200" cap="none" spc="0" normalizeH="0" baseline="0" noProof="0" dirty="0" smtClean="0">
              <a:ln>
                <a:noFill/>
              </a:ln>
              <a:solidFill>
                <a:schemeClr val="bg1">
                  <a:lumMod val="85000"/>
                </a:schemeClr>
              </a:solidFill>
              <a:effectLst/>
              <a:uLnTx/>
              <a:uFillTx/>
              <a:latin typeface="+mn-lt"/>
              <a:ea typeface="+mn-ea"/>
              <a:cs typeface="+mn-cs"/>
            </a:endParaRPr>
          </a:p>
        </p:txBody>
      </p:sp>
      <p:pic>
        <p:nvPicPr>
          <p:cNvPr id="37" name="Picture 2" descr="C:\Work\Katmai Marketing\PAG_icon library\PAG_icon library\Connecting people icon.png"/>
          <p:cNvPicPr>
            <a:picLocks noChangeAspect="1" noChangeArrowheads="1"/>
          </p:cNvPicPr>
          <p:nvPr/>
        </p:nvPicPr>
        <p:blipFill>
          <a:blip r:embed="rId5" cstate="print"/>
          <a:srcRect/>
          <a:stretch>
            <a:fillRect/>
          </a:stretch>
        </p:blipFill>
        <p:spPr bwMode="auto">
          <a:xfrm>
            <a:off x="838200" y="3429000"/>
            <a:ext cx="1453055" cy="1453055"/>
          </a:xfrm>
          <a:prstGeom prst="rect">
            <a:avLst/>
          </a:prstGeom>
          <a:noFill/>
        </p:spPr>
      </p:pic>
      <p:pic>
        <p:nvPicPr>
          <p:cNvPr id="1028" name="Picture 4" descr="D:\DVD_ART36\Artwork_Imagery\Icons - Illustrations\_ REAL VISTA STYLE\map geography world.png"/>
          <p:cNvPicPr>
            <a:picLocks noChangeAspect="1" noChangeArrowheads="1"/>
          </p:cNvPicPr>
          <p:nvPr/>
        </p:nvPicPr>
        <p:blipFill>
          <a:blip r:embed="rId6" cstate="print"/>
          <a:srcRect/>
          <a:stretch>
            <a:fillRect/>
          </a:stretch>
        </p:blipFill>
        <p:spPr bwMode="auto">
          <a:xfrm>
            <a:off x="990600" y="1981200"/>
            <a:ext cx="762000" cy="1016000"/>
          </a:xfrm>
          <a:prstGeom prst="rect">
            <a:avLst/>
          </a:prstGeom>
          <a:noFill/>
        </p:spPr>
      </p:pic>
      <p:pic>
        <p:nvPicPr>
          <p:cNvPr id="1032" name="Picture 8" descr="D:\DVD_ART36\Artwork_Imagery\Icons - Illustrations\_ REAL VISTA STYLE\3d bar chart graph.png"/>
          <p:cNvPicPr>
            <a:picLocks noChangeAspect="1" noChangeArrowheads="1"/>
          </p:cNvPicPr>
          <p:nvPr/>
        </p:nvPicPr>
        <p:blipFill>
          <a:blip r:embed="rId7" cstate="print"/>
          <a:srcRect/>
          <a:stretch>
            <a:fillRect/>
          </a:stretch>
        </p:blipFill>
        <p:spPr bwMode="auto">
          <a:xfrm>
            <a:off x="1676400" y="2057400"/>
            <a:ext cx="685800" cy="914400"/>
          </a:xfrm>
          <a:prstGeom prst="rect">
            <a:avLst/>
          </a:prstGeom>
          <a:noFill/>
        </p:spPr>
      </p:pic>
      <p:pic>
        <p:nvPicPr>
          <p:cNvPr id="1033" name="Picture 9" descr="D:\DVD_ART36\Artwork_Imagery\Icons - Illustrations\_ REAL VISTA STYLE\bar chart sales red arrow.png"/>
          <p:cNvPicPr>
            <a:picLocks noChangeAspect="1" noChangeArrowheads="1"/>
          </p:cNvPicPr>
          <p:nvPr/>
        </p:nvPicPr>
        <p:blipFill>
          <a:blip r:embed="rId8" cstate="print"/>
          <a:srcRect/>
          <a:stretch>
            <a:fillRect/>
          </a:stretch>
        </p:blipFill>
        <p:spPr bwMode="auto">
          <a:xfrm>
            <a:off x="1295400" y="1828800"/>
            <a:ext cx="609600" cy="812800"/>
          </a:xfrm>
          <a:prstGeom prst="rect">
            <a:avLst/>
          </a:prstGeom>
          <a:noFill/>
        </p:spPr>
      </p:pic>
      <p:grpSp>
        <p:nvGrpSpPr>
          <p:cNvPr id="2" name="Group 100"/>
          <p:cNvGrpSpPr>
            <a:grpSpLocks/>
          </p:cNvGrpSpPr>
          <p:nvPr/>
        </p:nvGrpSpPr>
        <p:grpSpPr bwMode="auto">
          <a:xfrm>
            <a:off x="990600" y="5486400"/>
            <a:ext cx="1511299" cy="977899"/>
            <a:chOff x="240" y="1474"/>
            <a:chExt cx="5279" cy="2129"/>
          </a:xfrm>
        </p:grpSpPr>
        <p:pic>
          <p:nvPicPr>
            <p:cNvPr id="41" name="Rectangle 10249"/>
            <p:cNvPicPr>
              <a:picLocks noChangeAspect="1" noChangeArrowheads="1"/>
            </p:cNvPicPr>
            <p:nvPr/>
          </p:nvPicPr>
          <p:blipFill>
            <a:blip r:embed="rId9" cstate="print"/>
            <a:srcRect/>
            <a:stretch>
              <a:fillRect/>
            </a:stretch>
          </p:blipFill>
          <p:spPr bwMode="auto">
            <a:xfrm>
              <a:off x="240" y="2296"/>
              <a:ext cx="1491" cy="518"/>
            </a:xfrm>
            <a:prstGeom prst="rect">
              <a:avLst/>
            </a:prstGeom>
            <a:noFill/>
            <a:ln w="9525">
              <a:noFill/>
              <a:miter lim="800000"/>
              <a:headEnd/>
              <a:tailEnd/>
            </a:ln>
          </p:spPr>
        </p:pic>
        <p:pic>
          <p:nvPicPr>
            <p:cNvPr id="42" name="Rectangle 10250"/>
            <p:cNvPicPr>
              <a:picLocks noChangeAspect="1" noChangeArrowheads="1"/>
            </p:cNvPicPr>
            <p:nvPr/>
          </p:nvPicPr>
          <p:blipFill>
            <a:blip r:embed="rId9" cstate="print"/>
            <a:srcRect/>
            <a:stretch>
              <a:fillRect/>
            </a:stretch>
          </p:blipFill>
          <p:spPr bwMode="auto">
            <a:xfrm>
              <a:off x="2134" y="2185"/>
              <a:ext cx="1491" cy="518"/>
            </a:xfrm>
            <a:prstGeom prst="rect">
              <a:avLst/>
            </a:prstGeom>
            <a:noFill/>
            <a:ln w="9525">
              <a:noFill/>
              <a:miter lim="800000"/>
              <a:headEnd/>
              <a:tailEnd/>
            </a:ln>
          </p:spPr>
        </p:pic>
        <p:pic>
          <p:nvPicPr>
            <p:cNvPr id="43" name="Rectangle 10251"/>
            <p:cNvPicPr>
              <a:picLocks noChangeAspect="1" noChangeArrowheads="1"/>
            </p:cNvPicPr>
            <p:nvPr/>
          </p:nvPicPr>
          <p:blipFill>
            <a:blip r:embed="rId9" cstate="print"/>
            <a:srcRect/>
            <a:stretch>
              <a:fillRect/>
            </a:stretch>
          </p:blipFill>
          <p:spPr bwMode="auto">
            <a:xfrm>
              <a:off x="4028" y="2296"/>
              <a:ext cx="1491" cy="518"/>
            </a:xfrm>
            <a:prstGeom prst="rect">
              <a:avLst/>
            </a:prstGeom>
            <a:noFill/>
            <a:ln w="9525">
              <a:noFill/>
              <a:miter lim="800000"/>
              <a:headEnd/>
              <a:tailEnd/>
            </a:ln>
          </p:spPr>
        </p:pic>
        <p:pic>
          <p:nvPicPr>
            <p:cNvPr id="44" name="Rectangle 10252"/>
            <p:cNvPicPr>
              <a:picLocks noChangeAspect="1" noChangeArrowheads="1"/>
            </p:cNvPicPr>
            <p:nvPr/>
          </p:nvPicPr>
          <p:blipFill>
            <a:blip r:embed="rId10" cstate="print"/>
            <a:srcRect/>
            <a:stretch>
              <a:fillRect/>
            </a:stretch>
          </p:blipFill>
          <p:spPr bwMode="auto">
            <a:xfrm>
              <a:off x="974" y="2935"/>
              <a:ext cx="1917" cy="668"/>
            </a:xfrm>
            <a:prstGeom prst="rect">
              <a:avLst/>
            </a:prstGeom>
            <a:noFill/>
            <a:ln w="9525">
              <a:noFill/>
              <a:miter lim="800000"/>
              <a:headEnd/>
              <a:tailEnd/>
            </a:ln>
          </p:spPr>
        </p:pic>
        <p:pic>
          <p:nvPicPr>
            <p:cNvPr id="45" name="Rectangle 10253"/>
            <p:cNvPicPr>
              <a:picLocks noChangeAspect="1" noChangeArrowheads="1"/>
            </p:cNvPicPr>
            <p:nvPr/>
          </p:nvPicPr>
          <p:blipFill>
            <a:blip r:embed="rId10" cstate="print"/>
            <a:srcRect/>
            <a:stretch>
              <a:fillRect/>
            </a:stretch>
          </p:blipFill>
          <p:spPr bwMode="auto">
            <a:xfrm>
              <a:off x="2868" y="2935"/>
              <a:ext cx="1917" cy="668"/>
            </a:xfrm>
            <a:prstGeom prst="rect">
              <a:avLst/>
            </a:prstGeom>
            <a:noFill/>
            <a:ln w="9525">
              <a:noFill/>
              <a:miter lim="800000"/>
              <a:headEnd/>
              <a:tailEnd/>
            </a:ln>
          </p:spPr>
        </p:pic>
        <p:pic>
          <p:nvPicPr>
            <p:cNvPr id="46" name="Rectangle 10254"/>
            <p:cNvPicPr>
              <a:picLocks noChangeAspect="1" noChangeArrowheads="1"/>
            </p:cNvPicPr>
            <p:nvPr/>
          </p:nvPicPr>
          <p:blipFill>
            <a:blip r:embed="rId11" cstate="print"/>
            <a:srcRect/>
            <a:stretch>
              <a:fillRect/>
            </a:stretch>
          </p:blipFill>
          <p:spPr bwMode="auto">
            <a:xfrm>
              <a:off x="1394" y="1721"/>
              <a:ext cx="1077" cy="375"/>
            </a:xfrm>
            <a:prstGeom prst="rect">
              <a:avLst/>
            </a:prstGeom>
            <a:noFill/>
            <a:ln w="9525">
              <a:noFill/>
              <a:miter lim="800000"/>
              <a:headEnd/>
              <a:tailEnd/>
            </a:ln>
          </p:spPr>
        </p:pic>
        <p:pic>
          <p:nvPicPr>
            <p:cNvPr id="47" name="Rectangle 10255"/>
            <p:cNvPicPr>
              <a:picLocks noChangeAspect="1" noChangeArrowheads="1"/>
            </p:cNvPicPr>
            <p:nvPr/>
          </p:nvPicPr>
          <p:blipFill>
            <a:blip r:embed="rId11" cstate="print"/>
            <a:srcRect/>
            <a:stretch>
              <a:fillRect/>
            </a:stretch>
          </p:blipFill>
          <p:spPr bwMode="auto">
            <a:xfrm>
              <a:off x="3288" y="1721"/>
              <a:ext cx="1077" cy="375"/>
            </a:xfrm>
            <a:prstGeom prst="rect">
              <a:avLst/>
            </a:prstGeom>
            <a:noFill/>
            <a:ln w="9525">
              <a:noFill/>
              <a:miter lim="800000"/>
              <a:headEnd/>
              <a:tailEnd/>
            </a:ln>
          </p:spPr>
        </p:pic>
        <p:pic>
          <p:nvPicPr>
            <p:cNvPr id="48" name="Rectangle 10256"/>
            <p:cNvPicPr>
              <a:picLocks noChangeAspect="1" noChangeArrowheads="1"/>
            </p:cNvPicPr>
            <p:nvPr/>
          </p:nvPicPr>
          <p:blipFill>
            <a:blip r:embed="rId12" cstate="print"/>
            <a:srcRect/>
            <a:stretch>
              <a:fillRect/>
            </a:stretch>
          </p:blipFill>
          <p:spPr bwMode="auto">
            <a:xfrm>
              <a:off x="2641" y="2192"/>
              <a:ext cx="175" cy="374"/>
            </a:xfrm>
            <a:prstGeom prst="rect">
              <a:avLst/>
            </a:prstGeom>
            <a:noFill/>
            <a:ln w="9525">
              <a:noFill/>
              <a:miter lim="800000"/>
              <a:headEnd/>
              <a:tailEnd/>
            </a:ln>
          </p:spPr>
        </p:pic>
        <p:pic>
          <p:nvPicPr>
            <p:cNvPr id="49" name="Rectangle 10257"/>
            <p:cNvPicPr>
              <a:picLocks noChangeAspect="1" noChangeArrowheads="1"/>
            </p:cNvPicPr>
            <p:nvPr/>
          </p:nvPicPr>
          <p:blipFill>
            <a:blip r:embed="rId13" cstate="print"/>
            <a:srcRect/>
            <a:stretch>
              <a:fillRect/>
            </a:stretch>
          </p:blipFill>
          <p:spPr bwMode="auto">
            <a:xfrm>
              <a:off x="2796" y="2109"/>
              <a:ext cx="306" cy="414"/>
            </a:xfrm>
            <a:prstGeom prst="rect">
              <a:avLst/>
            </a:prstGeom>
            <a:noFill/>
            <a:ln w="9525">
              <a:noFill/>
              <a:miter lim="800000"/>
              <a:headEnd/>
              <a:tailEnd/>
            </a:ln>
          </p:spPr>
        </p:pic>
        <p:pic>
          <p:nvPicPr>
            <p:cNvPr id="50" name="Rectangle 10258"/>
            <p:cNvPicPr>
              <a:picLocks noChangeAspect="1" noChangeArrowheads="1"/>
            </p:cNvPicPr>
            <p:nvPr/>
          </p:nvPicPr>
          <p:blipFill>
            <a:blip r:embed="rId14" cstate="print"/>
            <a:srcRect/>
            <a:stretch>
              <a:fillRect/>
            </a:stretch>
          </p:blipFill>
          <p:spPr bwMode="auto">
            <a:xfrm>
              <a:off x="1265" y="2704"/>
              <a:ext cx="552" cy="569"/>
            </a:xfrm>
            <a:prstGeom prst="rect">
              <a:avLst/>
            </a:prstGeom>
            <a:noFill/>
            <a:ln w="9525">
              <a:noFill/>
              <a:miter lim="800000"/>
              <a:headEnd/>
              <a:tailEnd/>
            </a:ln>
          </p:spPr>
        </p:pic>
        <p:pic>
          <p:nvPicPr>
            <p:cNvPr id="51" name="Rectangle 10259"/>
            <p:cNvPicPr>
              <a:picLocks noChangeAspect="1" noChangeArrowheads="1"/>
            </p:cNvPicPr>
            <p:nvPr/>
          </p:nvPicPr>
          <p:blipFill>
            <a:blip r:embed="rId15" cstate="print"/>
            <a:srcRect/>
            <a:stretch>
              <a:fillRect/>
            </a:stretch>
          </p:blipFill>
          <p:spPr bwMode="auto">
            <a:xfrm>
              <a:off x="2032" y="2718"/>
              <a:ext cx="271" cy="580"/>
            </a:xfrm>
            <a:prstGeom prst="rect">
              <a:avLst/>
            </a:prstGeom>
            <a:noFill/>
            <a:ln w="9525">
              <a:noFill/>
              <a:miter lim="800000"/>
              <a:headEnd/>
              <a:tailEnd/>
            </a:ln>
          </p:spPr>
        </p:pic>
        <p:pic>
          <p:nvPicPr>
            <p:cNvPr id="52" name="Rectangle 10260"/>
            <p:cNvPicPr>
              <a:picLocks noChangeAspect="1" noChangeArrowheads="1"/>
            </p:cNvPicPr>
            <p:nvPr/>
          </p:nvPicPr>
          <p:blipFill>
            <a:blip r:embed="rId16" cstate="print"/>
            <a:srcRect/>
            <a:stretch>
              <a:fillRect/>
            </a:stretch>
          </p:blipFill>
          <p:spPr bwMode="auto">
            <a:xfrm>
              <a:off x="3340" y="2730"/>
              <a:ext cx="265" cy="568"/>
            </a:xfrm>
            <a:prstGeom prst="rect">
              <a:avLst/>
            </a:prstGeom>
            <a:noFill/>
            <a:ln w="9525">
              <a:noFill/>
              <a:miter lim="800000"/>
              <a:headEnd/>
              <a:tailEnd/>
            </a:ln>
          </p:spPr>
        </p:pic>
        <p:pic>
          <p:nvPicPr>
            <p:cNvPr id="53" name="Rectangle 10261"/>
            <p:cNvPicPr>
              <a:picLocks noChangeAspect="1" noChangeArrowheads="1"/>
            </p:cNvPicPr>
            <p:nvPr/>
          </p:nvPicPr>
          <p:blipFill>
            <a:blip r:embed="rId17" cstate="print"/>
            <a:srcRect/>
            <a:stretch>
              <a:fillRect/>
            </a:stretch>
          </p:blipFill>
          <p:spPr bwMode="auto">
            <a:xfrm>
              <a:off x="3822" y="2709"/>
              <a:ext cx="400" cy="589"/>
            </a:xfrm>
            <a:prstGeom prst="rect">
              <a:avLst/>
            </a:prstGeom>
            <a:noFill/>
            <a:ln w="9525">
              <a:noFill/>
              <a:miter lim="800000"/>
              <a:headEnd/>
              <a:tailEnd/>
            </a:ln>
          </p:spPr>
        </p:pic>
        <p:pic>
          <p:nvPicPr>
            <p:cNvPr id="54" name="Rectangle 10262"/>
            <p:cNvPicPr>
              <a:picLocks noChangeAspect="1" noChangeArrowheads="1"/>
            </p:cNvPicPr>
            <p:nvPr/>
          </p:nvPicPr>
          <p:blipFill>
            <a:blip r:embed="rId18" cstate="print"/>
            <a:srcRect/>
            <a:stretch>
              <a:fillRect/>
            </a:stretch>
          </p:blipFill>
          <p:spPr bwMode="auto">
            <a:xfrm>
              <a:off x="1526" y="1474"/>
              <a:ext cx="304" cy="448"/>
            </a:xfrm>
            <a:prstGeom prst="rect">
              <a:avLst/>
            </a:prstGeom>
            <a:noFill/>
            <a:ln w="9525">
              <a:noFill/>
              <a:miter lim="800000"/>
              <a:headEnd/>
              <a:tailEnd/>
            </a:ln>
          </p:spPr>
        </p:pic>
        <p:pic>
          <p:nvPicPr>
            <p:cNvPr id="55" name="Rectangle 10263"/>
            <p:cNvPicPr>
              <a:picLocks noChangeAspect="1" noChangeArrowheads="1"/>
            </p:cNvPicPr>
            <p:nvPr/>
          </p:nvPicPr>
          <p:blipFill>
            <a:blip r:embed="rId19" cstate="print"/>
            <a:srcRect/>
            <a:stretch>
              <a:fillRect/>
            </a:stretch>
          </p:blipFill>
          <p:spPr bwMode="auto">
            <a:xfrm>
              <a:off x="1916" y="1538"/>
              <a:ext cx="265" cy="359"/>
            </a:xfrm>
            <a:prstGeom prst="rect">
              <a:avLst/>
            </a:prstGeom>
            <a:noFill/>
            <a:ln w="9525">
              <a:noFill/>
              <a:miter lim="800000"/>
              <a:headEnd/>
              <a:tailEnd/>
            </a:ln>
          </p:spPr>
        </p:pic>
        <p:pic>
          <p:nvPicPr>
            <p:cNvPr id="56" name="Rectangle 10264"/>
            <p:cNvPicPr>
              <a:picLocks noChangeAspect="1" noChangeArrowheads="1"/>
            </p:cNvPicPr>
            <p:nvPr/>
          </p:nvPicPr>
          <p:blipFill>
            <a:blip r:embed="rId20" cstate="print"/>
            <a:srcRect/>
            <a:stretch>
              <a:fillRect/>
            </a:stretch>
          </p:blipFill>
          <p:spPr bwMode="auto">
            <a:xfrm>
              <a:off x="481" y="2160"/>
              <a:ext cx="416" cy="428"/>
            </a:xfrm>
            <a:prstGeom prst="rect">
              <a:avLst/>
            </a:prstGeom>
            <a:noFill/>
            <a:ln w="9525">
              <a:noFill/>
              <a:miter lim="800000"/>
              <a:headEnd/>
              <a:tailEnd/>
            </a:ln>
          </p:spPr>
        </p:pic>
        <p:pic>
          <p:nvPicPr>
            <p:cNvPr id="57" name="Rectangle 10265"/>
            <p:cNvPicPr>
              <a:picLocks noChangeAspect="1" noChangeArrowheads="1"/>
            </p:cNvPicPr>
            <p:nvPr/>
          </p:nvPicPr>
          <p:blipFill>
            <a:blip r:embed="rId21" cstate="print"/>
            <a:srcRect/>
            <a:stretch>
              <a:fillRect/>
            </a:stretch>
          </p:blipFill>
          <p:spPr bwMode="auto">
            <a:xfrm>
              <a:off x="967" y="2160"/>
              <a:ext cx="283" cy="383"/>
            </a:xfrm>
            <a:prstGeom prst="rect">
              <a:avLst/>
            </a:prstGeom>
            <a:noFill/>
            <a:ln w="9525">
              <a:noFill/>
              <a:miter lim="800000"/>
              <a:headEnd/>
              <a:tailEnd/>
            </a:ln>
          </p:spPr>
        </p:pic>
        <p:pic>
          <p:nvPicPr>
            <p:cNvPr id="58" name="Rectangle 10266"/>
            <p:cNvPicPr>
              <a:picLocks noChangeAspect="1" noChangeArrowheads="1"/>
            </p:cNvPicPr>
            <p:nvPr/>
          </p:nvPicPr>
          <p:blipFill>
            <a:blip r:embed="rId22" cstate="print"/>
            <a:srcRect/>
            <a:stretch>
              <a:fillRect/>
            </a:stretch>
          </p:blipFill>
          <p:spPr bwMode="auto">
            <a:xfrm>
              <a:off x="3390" y="1474"/>
              <a:ext cx="316" cy="465"/>
            </a:xfrm>
            <a:prstGeom prst="rect">
              <a:avLst/>
            </a:prstGeom>
            <a:noFill/>
            <a:ln w="9525">
              <a:noFill/>
              <a:miter lim="800000"/>
              <a:headEnd/>
              <a:tailEnd/>
            </a:ln>
          </p:spPr>
        </p:pic>
        <p:pic>
          <p:nvPicPr>
            <p:cNvPr id="59" name="Rectangle 10267"/>
            <p:cNvPicPr>
              <a:picLocks noChangeAspect="1" noChangeArrowheads="1"/>
            </p:cNvPicPr>
            <p:nvPr/>
          </p:nvPicPr>
          <p:blipFill>
            <a:blip r:embed="rId20" cstate="print"/>
            <a:srcRect/>
            <a:stretch>
              <a:fillRect/>
            </a:stretch>
          </p:blipFill>
          <p:spPr bwMode="auto">
            <a:xfrm>
              <a:off x="3745" y="1490"/>
              <a:ext cx="416" cy="428"/>
            </a:xfrm>
            <a:prstGeom prst="rect">
              <a:avLst/>
            </a:prstGeom>
            <a:noFill/>
            <a:ln w="9525">
              <a:noFill/>
              <a:miter lim="800000"/>
              <a:headEnd/>
              <a:tailEnd/>
            </a:ln>
          </p:spPr>
        </p:pic>
        <p:pic>
          <p:nvPicPr>
            <p:cNvPr id="60" name="Rectangle 10268"/>
            <p:cNvPicPr>
              <a:picLocks noChangeAspect="1" noChangeArrowheads="1"/>
            </p:cNvPicPr>
            <p:nvPr/>
          </p:nvPicPr>
          <p:blipFill>
            <a:blip r:embed="rId23" cstate="print"/>
            <a:srcRect/>
            <a:stretch>
              <a:fillRect/>
            </a:stretch>
          </p:blipFill>
          <p:spPr bwMode="auto">
            <a:xfrm>
              <a:off x="4215" y="2160"/>
              <a:ext cx="301" cy="407"/>
            </a:xfrm>
            <a:prstGeom prst="rect">
              <a:avLst/>
            </a:prstGeom>
            <a:noFill/>
            <a:ln w="9525">
              <a:noFill/>
              <a:miter lim="800000"/>
              <a:headEnd/>
              <a:tailEnd/>
            </a:ln>
          </p:spPr>
        </p:pic>
        <p:pic>
          <p:nvPicPr>
            <p:cNvPr id="61" name="Rectangle 10269"/>
            <p:cNvPicPr>
              <a:picLocks noChangeAspect="1" noChangeArrowheads="1"/>
            </p:cNvPicPr>
            <p:nvPr/>
          </p:nvPicPr>
          <p:blipFill>
            <a:blip r:embed="rId24" cstate="print"/>
            <a:srcRect/>
            <a:stretch>
              <a:fillRect/>
            </a:stretch>
          </p:blipFill>
          <p:spPr bwMode="auto">
            <a:xfrm>
              <a:off x="4590" y="2144"/>
              <a:ext cx="319" cy="470"/>
            </a:xfrm>
            <a:prstGeom prst="rect">
              <a:avLst/>
            </a:prstGeom>
            <a:noFill/>
            <a:ln w="9525">
              <a:noFill/>
              <a:miter lim="800000"/>
              <a:headEnd/>
              <a:tailEnd/>
            </a:ln>
          </p:spPr>
        </p:pic>
        <p:pic>
          <p:nvPicPr>
            <p:cNvPr id="62" name="Rectangle 10270"/>
            <p:cNvPicPr>
              <a:picLocks noChangeAspect="1" noChangeArrowheads="1"/>
            </p:cNvPicPr>
            <p:nvPr/>
          </p:nvPicPr>
          <p:blipFill>
            <a:blip r:embed="rId25" cstate="print"/>
            <a:srcRect/>
            <a:stretch>
              <a:fillRect/>
            </a:stretch>
          </p:blipFill>
          <p:spPr bwMode="auto">
            <a:xfrm>
              <a:off x="4976" y="2216"/>
              <a:ext cx="175" cy="374"/>
            </a:xfrm>
            <a:prstGeom prst="rect">
              <a:avLst/>
            </a:prstGeom>
            <a:noFill/>
            <a:ln w="9525">
              <a:noFill/>
              <a:miter lim="800000"/>
              <a:headEnd/>
              <a:tailEnd/>
            </a:ln>
          </p:spPr>
        </p:pic>
      </p:grpSp>
    </p:spTree>
    <p:extLst>
      <p:ext uri="{BB962C8B-B14F-4D97-AF65-F5344CB8AC3E}">
        <p14:creationId xmlns:p14="http://schemas.microsoft.com/office/powerpoint/2010/main" val="70709899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7467600" cy="609398"/>
          </a:xfrm>
        </p:spPr>
        <p:txBody>
          <a:bodyPr/>
          <a:lstStyle/>
          <a:p>
            <a:r>
              <a:rPr sz="4400" dirty="0" smtClean="0"/>
              <a:t>Empower End Users</a:t>
            </a:r>
            <a:endParaRPr lang="en-US" sz="4400" dirty="0"/>
          </a:p>
        </p:txBody>
      </p:sp>
      <p:sp>
        <p:nvSpPr>
          <p:cNvPr id="3" name="Content Placeholder 2"/>
          <p:cNvSpPr>
            <a:spLocks noGrp="1"/>
          </p:cNvSpPr>
          <p:nvPr>
            <p:ph idx="1"/>
          </p:nvPr>
        </p:nvSpPr>
        <p:spPr>
          <a:xfrm>
            <a:off x="2057400" y="2743200"/>
            <a:ext cx="4876800" cy="1471172"/>
          </a:xfrm>
        </p:spPr>
        <p:txBody>
          <a:bodyPr>
            <a:normAutofit/>
          </a:bodyPr>
          <a:lstStyle/>
          <a:p>
            <a:pPr>
              <a:lnSpc>
                <a:spcPct val="100000"/>
              </a:lnSpc>
            </a:pPr>
            <a:r>
              <a:rPr lang="en-US" sz="1400" dirty="0" smtClean="0">
                <a:solidFill>
                  <a:srgbClr xmlns:mc="http://schemas.openxmlformats.org/markup-compatibility/2006" xmlns:a14="http://schemas.microsoft.com/office/drawing/2010/main" val="F6AE1E" mc:Ignorable=""/>
                </a:solidFill>
              </a:rPr>
              <a:t>Intuitive, Office-optimized authoring environment </a:t>
            </a:r>
          </a:p>
          <a:p>
            <a:pPr lvl="1">
              <a:lnSpc>
                <a:spcPct val="100000"/>
              </a:lnSpc>
            </a:pPr>
            <a:r>
              <a:rPr lang="en-US" sz="1200" dirty="0" smtClean="0"/>
              <a:t>Quickly design queries, reports and charts through powerful wizards</a:t>
            </a:r>
          </a:p>
          <a:p>
            <a:pPr lvl="1">
              <a:lnSpc>
                <a:spcPct val="100000"/>
              </a:lnSpc>
            </a:pPr>
            <a:r>
              <a:rPr lang="en-US" sz="1200" dirty="0" smtClean="0"/>
              <a:t>Edit and customize reports regardless of where they were initially designed</a:t>
            </a:r>
          </a:p>
          <a:p>
            <a:pPr lvl="1">
              <a:lnSpc>
                <a:spcPct val="100000"/>
              </a:lnSpc>
            </a:pPr>
            <a:r>
              <a:rPr lang="en-US" sz="1200" dirty="0" smtClean="0"/>
              <a:t>Powerful visualizations including </a:t>
            </a:r>
            <a:r>
              <a:rPr lang="en-US" sz="1200" dirty="0" smtClean="0">
                <a:solidFill>
                  <a:schemeClr val="tx1"/>
                </a:solidFill>
              </a:rPr>
              <a:t>map, sparklines, and tablix </a:t>
            </a:r>
          </a:p>
          <a:p>
            <a:pPr lvl="1">
              <a:lnSpc>
                <a:spcPct val="100000"/>
              </a:lnSpc>
              <a:buNone/>
            </a:pPr>
            <a:endParaRPr lang="en-US" sz="1200" dirty="0" smtClean="0"/>
          </a:p>
        </p:txBody>
      </p:sp>
      <p:sp>
        <p:nvSpPr>
          <p:cNvPr id="5" name="Content Placeholder 2"/>
          <p:cNvSpPr txBox="1">
            <a:spLocks/>
          </p:cNvSpPr>
          <p:nvPr/>
        </p:nvSpPr>
        <p:spPr>
          <a:xfrm>
            <a:off x="0" y="1066800"/>
            <a:ext cx="5181600" cy="1600200"/>
          </a:xfrm>
          <a:prstGeom prst="rect">
            <a:avLst/>
          </a:prstGeom>
        </p:spPr>
        <p:txBody>
          <a:bodyPr vert="horz" lIns="0" tIns="0" rIns="0" bIns="0" rtlCol="0">
            <a:normAutofit/>
          </a:bodyPr>
          <a:lstStyle/>
          <a:p>
            <a:pPr marL="854075" marR="0" lvl="1" indent="-396875" algn="l" defTabSz="914363" rtl="0" eaLnBrk="1" fontAlgn="auto" latinLnBrk="0" hangingPunct="1">
              <a:spcBef>
                <a:spcPct val="20000"/>
              </a:spcBef>
              <a:spcAft>
                <a:spcPts val="0"/>
              </a:spcAft>
              <a:buClrTx/>
              <a:buSzPct val="80000"/>
              <a:buFontTx/>
              <a:buBlip>
                <a:blip r:embed="rId2"/>
              </a:buBlip>
              <a:tabLst/>
              <a:defRPr/>
            </a:pPr>
            <a:r>
              <a:rPr lang="en-US" sz="1400" dirty="0" smtClean="0">
                <a:solidFill>
                  <a:srgbClr xmlns:mc="http://schemas.openxmlformats.org/markup-compatibility/2006" xmlns:a14="http://schemas.microsoft.com/office/drawing/2010/main" val="F6AE1E" mc:Ignorable=""/>
                </a:solidFill>
              </a:rPr>
              <a:t>Timely access to information to drive better decisions</a:t>
            </a:r>
            <a:endParaRPr kumimoji="0" lang="en-US" sz="1400" b="0" i="0" u="none" strike="noStrike" kern="1200" cap="none" spc="0" normalizeH="0" baseline="0" noProof="0" dirty="0" smtClean="0">
              <a:ln>
                <a:noFill/>
              </a:ln>
              <a:solidFill>
                <a:srgbClr xmlns:mc="http://schemas.openxmlformats.org/markup-compatibility/2006" xmlns:a14="http://schemas.microsoft.com/office/drawing/2010/main" val="F6AE1E" mc:Ignorable=""/>
              </a:solidFill>
              <a:effectLst/>
              <a:uLnTx/>
              <a:uFillTx/>
              <a:latin typeface="+mn-lt"/>
              <a:ea typeface="+mn-ea"/>
              <a:cs typeface="+mn-cs"/>
            </a:endParaRPr>
          </a:p>
          <a:p>
            <a:pPr marL="1258888" marR="0" lvl="2" indent="-404813" algn="l" defTabSz="914363" rtl="0" eaLnBrk="1" fontAlgn="auto" latinLnBrk="0" hangingPunct="1">
              <a:spcBef>
                <a:spcPct val="20000"/>
              </a:spcBef>
              <a:spcAft>
                <a:spcPts val="0"/>
              </a:spcAft>
              <a:buClrTx/>
              <a:buSzPct val="80000"/>
              <a:buFontTx/>
              <a:buBlip>
                <a:blip r:embed="rId2"/>
              </a:buBlip>
              <a:tabLst/>
              <a:defRPr/>
            </a:pPr>
            <a:r>
              <a:rPr lang="en-US" sz="1200" dirty="0" err="1" smtClean="0"/>
              <a:t>PowerPivot</a:t>
            </a:r>
            <a:r>
              <a:rPr lang="en-US" sz="1200" dirty="0" smtClean="0"/>
              <a:t> model as a data source</a:t>
            </a:r>
          </a:p>
          <a:p>
            <a:pPr marL="1258888" marR="0" lvl="2" indent="-404813" algn="l" defTabSz="914363" rtl="0" eaLnBrk="1" fontAlgn="auto" latinLnBrk="0" hangingPunct="1">
              <a:spcBef>
                <a:spcPct val="20000"/>
              </a:spcBef>
              <a:spcAft>
                <a:spcPts val="0"/>
              </a:spcAft>
              <a:buClrTx/>
              <a:buSzPct val="80000"/>
              <a:buFontTx/>
              <a:buBlip>
                <a:blip r:embed="rId2"/>
              </a:buBlip>
              <a:tabLst/>
              <a:defRPr/>
            </a:pPr>
            <a:r>
              <a:rPr kumimoji="0" lang="en-US" sz="1200" b="0" i="0" u="none" strike="noStrike" kern="1200" cap="none" spc="0" normalizeH="0" baseline="0" noProof="0" dirty="0" smtClean="0">
                <a:ln>
                  <a:noFill/>
                </a:ln>
                <a:effectLst/>
                <a:uLnTx/>
                <a:uFillTx/>
                <a:latin typeface="+mn-lt"/>
                <a:ea typeface="+mn-ea"/>
                <a:cs typeface="+mn-cs"/>
              </a:rPr>
              <a:t>SharePoint list as a </a:t>
            </a:r>
            <a:r>
              <a:rPr lang="en-US" sz="1200" dirty="0" smtClean="0"/>
              <a:t>data source</a:t>
            </a:r>
            <a:endParaRPr kumimoji="0" lang="en-US" sz="1200" b="0" i="0" u="none" strike="noStrike" kern="1200" cap="none" spc="0" normalizeH="0" baseline="0" noProof="0" dirty="0" smtClean="0">
              <a:ln>
                <a:noFill/>
              </a:ln>
              <a:effectLst/>
              <a:uLnTx/>
              <a:uFillTx/>
              <a:latin typeface="+mn-lt"/>
              <a:ea typeface="+mn-ea"/>
              <a:cs typeface="+mn-cs"/>
            </a:endParaRPr>
          </a:p>
          <a:p>
            <a:pPr marL="1258888" marR="0" lvl="2" indent="-404813" algn="l" defTabSz="914363" rtl="0" eaLnBrk="1" fontAlgn="auto" latinLnBrk="0" hangingPunct="1">
              <a:spcBef>
                <a:spcPct val="20000"/>
              </a:spcBef>
              <a:spcAft>
                <a:spcPts val="0"/>
              </a:spcAft>
              <a:buClrTx/>
              <a:buSzPct val="80000"/>
              <a:buFontTx/>
              <a:buBlip>
                <a:blip r:embed="rId2"/>
              </a:buBlip>
              <a:tabLst/>
              <a:defRPr/>
            </a:pPr>
            <a:r>
              <a:rPr lang="en-US" sz="1200" noProof="0" dirty="0" smtClean="0"/>
              <a:t>Access to relational and multidimensional data</a:t>
            </a:r>
          </a:p>
          <a:p>
            <a:pPr marL="1258888" marR="0" lvl="2" indent="-404813" algn="l" defTabSz="914363" rtl="0" eaLnBrk="1" fontAlgn="auto" latinLnBrk="0" hangingPunct="1">
              <a:spcBef>
                <a:spcPct val="20000"/>
              </a:spcBef>
              <a:spcAft>
                <a:spcPts val="0"/>
              </a:spcAft>
              <a:buClrTx/>
              <a:buSzPct val="80000"/>
              <a:buFontTx/>
              <a:buBlip>
                <a:blip r:embed="rId2"/>
              </a:buBlip>
              <a:tabLst/>
              <a:defRPr/>
            </a:pPr>
            <a:r>
              <a:rPr lang="en-US" sz="1200" dirty="0" smtClean="0"/>
              <a:t>Support for </a:t>
            </a:r>
            <a:r>
              <a:rPr kumimoji="0" lang="en-US" sz="1200" b="0" i="0" u="none" strike="noStrike" kern="1200" cap="none" spc="0" normalizeH="0" baseline="0" dirty="0" smtClean="0">
                <a:ln>
                  <a:noFill/>
                </a:ln>
                <a:solidFill>
                  <a:schemeClr val="tx1"/>
                </a:solidFill>
                <a:effectLst/>
                <a:uLnTx/>
                <a:uFillTx/>
                <a:latin typeface="+mn-lt"/>
                <a:ea typeface="+mn-ea"/>
                <a:cs typeface="+mn-cs"/>
              </a:rPr>
              <a:t>multiple</a:t>
            </a:r>
            <a:r>
              <a:rPr kumimoji="0" lang="en-US" sz="1200" b="0" i="0" u="none" strike="noStrike" kern="1200" cap="none" spc="0" normalizeH="0" dirty="0" smtClean="0">
                <a:ln>
                  <a:noFill/>
                </a:ln>
                <a:solidFill>
                  <a:schemeClr val="tx1"/>
                </a:solidFill>
                <a:effectLst/>
                <a:uLnTx/>
                <a:uFillTx/>
                <a:latin typeface="+mn-lt"/>
                <a:ea typeface="+mn-ea"/>
                <a:cs typeface="+mn-cs"/>
              </a:rPr>
              <a:t> data sources within a single report </a:t>
            </a:r>
          </a:p>
        </p:txBody>
      </p:sp>
      <p:pic>
        <p:nvPicPr>
          <p:cNvPr id="9" name="Picture 4"/>
          <p:cNvPicPr>
            <a:picLocks noChangeAspect="1" noChangeArrowheads="1"/>
          </p:cNvPicPr>
          <p:nvPr/>
        </p:nvPicPr>
        <p:blipFill>
          <a:blip r:embed="rId3" cstate="print"/>
          <a:srcRect/>
          <a:stretch>
            <a:fillRect/>
          </a:stretch>
        </p:blipFill>
        <p:spPr bwMode="auto">
          <a:xfrm>
            <a:off x="304800" y="3048000"/>
            <a:ext cx="2139365" cy="252897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11" name="Content Placeholder 2"/>
          <p:cNvSpPr txBox="1">
            <a:spLocks/>
          </p:cNvSpPr>
          <p:nvPr/>
        </p:nvSpPr>
        <p:spPr>
          <a:xfrm>
            <a:off x="3581400" y="4267200"/>
            <a:ext cx="5181600" cy="2057400"/>
          </a:xfrm>
          <a:prstGeom prst="rect">
            <a:avLst/>
          </a:prstGeom>
        </p:spPr>
        <p:txBody>
          <a:bodyPr vert="horz" lIns="0" tIns="0" rIns="0" bIns="0" rtlCol="0">
            <a:normAutofit/>
          </a:bodyPr>
          <a:lstStyle/>
          <a:p>
            <a:pPr marL="854075" marR="0" lvl="1" indent="-396875" algn="l" defTabSz="914363" rtl="0" eaLnBrk="1" fontAlgn="auto" latinLnBrk="0" hangingPunct="1">
              <a:spcBef>
                <a:spcPct val="20000"/>
              </a:spcBef>
              <a:spcAft>
                <a:spcPts val="0"/>
              </a:spcAft>
              <a:buClrTx/>
              <a:buSzPct val="80000"/>
              <a:buFontTx/>
              <a:buBlip>
                <a:blip r:embed="rId2"/>
              </a:buBlip>
              <a:tabLst/>
              <a:defRPr/>
            </a:pPr>
            <a:r>
              <a:rPr kumimoji="0" lang="en-US" sz="1400" b="0" i="0" u="none" strike="noStrike" kern="1200" cap="none" spc="0" normalizeH="0" baseline="0" noProof="0" dirty="0" smtClean="0">
                <a:ln>
                  <a:noFill/>
                </a:ln>
                <a:solidFill>
                  <a:srgbClr xmlns:mc="http://schemas.openxmlformats.org/markup-compatibility/2006" xmlns:a14="http://schemas.microsoft.com/office/drawing/2010/main" val="F6AE1E" mc:Ignorable=""/>
                </a:solidFill>
                <a:effectLst/>
                <a:uLnTx/>
                <a:uFillTx/>
                <a:latin typeface="+mn-lt"/>
                <a:ea typeface="+mn-ea"/>
                <a:cs typeface="+mn-cs"/>
              </a:rPr>
              <a:t>Deliver reports in format that make the most sense for the end users </a:t>
            </a:r>
          </a:p>
          <a:p>
            <a:pPr marL="1311275" lvl="2" indent="-396875" defTabSz="914363">
              <a:spcBef>
                <a:spcPct val="20000"/>
              </a:spcBef>
              <a:buSzPct val="80000"/>
              <a:buBlip>
                <a:blip r:embed="rId2"/>
              </a:buBlip>
            </a:pPr>
            <a:r>
              <a:rPr lang="en-US" sz="1200" dirty="0" smtClean="0"/>
              <a:t>Report as data sources to </a:t>
            </a:r>
            <a:r>
              <a:rPr lang="en-US" sz="1200" dirty="0" err="1" smtClean="0"/>
              <a:t>PowerPivot</a:t>
            </a:r>
            <a:r>
              <a:rPr lang="en-US" sz="1200" dirty="0" smtClean="0"/>
              <a:t> for Excel analysis  (ATOM Feed)</a:t>
            </a:r>
          </a:p>
          <a:p>
            <a:pPr marL="1311275" lvl="2" indent="-396875" defTabSz="914363">
              <a:spcBef>
                <a:spcPct val="20000"/>
              </a:spcBef>
              <a:buSzPct val="80000"/>
              <a:buFontTx/>
              <a:buBlip>
                <a:blip r:embed="rId2"/>
              </a:buBlip>
            </a:pPr>
            <a:r>
              <a:rPr kumimoji="0" lang="en-US" sz="1200" b="0" i="0" u="none" strike="noStrike" kern="1200" cap="none" spc="0" normalizeH="0" baseline="0" noProof="0" dirty="0" smtClean="0">
                <a:ln>
                  <a:noFill/>
                </a:ln>
                <a:effectLst/>
                <a:uLnTx/>
                <a:uFillTx/>
                <a:latin typeface="+mn-lt"/>
                <a:ea typeface="+mn-ea"/>
                <a:cs typeface="+mn-cs"/>
              </a:rPr>
              <a:t>Render reports </a:t>
            </a:r>
            <a:r>
              <a:rPr kumimoji="0" lang="en-US" sz="1200" b="0" i="0" u="none" strike="noStrike" kern="1200" cap="none" spc="0" normalizeH="0" baseline="0" noProof="0" dirty="0" smtClean="0">
                <a:ln>
                  <a:noFill/>
                </a:ln>
                <a:solidFill>
                  <a:schemeClr val="tx1"/>
                </a:solidFill>
                <a:effectLst/>
                <a:uLnTx/>
                <a:uFillTx/>
                <a:latin typeface="+mn-lt"/>
                <a:ea typeface="+mn-ea"/>
                <a:cs typeface="+mn-cs"/>
              </a:rPr>
              <a:t>in fully editable Microsoft Office formats including</a:t>
            </a:r>
            <a:r>
              <a:rPr kumimoji="0" lang="en-US" sz="1200" b="0" i="0" u="none" strike="noStrike" kern="1200" cap="none" spc="0" normalizeH="0" noProof="0" dirty="0" smtClean="0">
                <a:ln>
                  <a:noFill/>
                </a:ln>
                <a:solidFill>
                  <a:schemeClr val="tx1"/>
                </a:solidFill>
                <a:effectLst/>
                <a:uLnTx/>
                <a:uFillTx/>
                <a:latin typeface="+mn-lt"/>
                <a:ea typeface="+mn-ea"/>
                <a:cs typeface="+mn-cs"/>
              </a:rPr>
              <a:t> Word and Excel</a:t>
            </a:r>
            <a:endParaRPr kumimoji="0" lang="en-US" sz="1200" b="0" i="0" u="none" strike="noStrike" kern="1200" cap="none" spc="0" normalizeH="0" baseline="0" noProof="0" dirty="0" smtClean="0">
              <a:ln>
                <a:noFill/>
              </a:ln>
              <a:solidFill>
                <a:schemeClr val="tx1"/>
              </a:solidFill>
              <a:effectLst/>
              <a:uLnTx/>
              <a:uFillTx/>
              <a:latin typeface="+mn-lt"/>
              <a:ea typeface="+mn-ea"/>
              <a:cs typeface="+mn-cs"/>
            </a:endParaRPr>
          </a:p>
          <a:p>
            <a:pPr marL="1311275" lvl="2" indent="-396875" defTabSz="914363">
              <a:spcBef>
                <a:spcPct val="20000"/>
              </a:spcBef>
              <a:buSzPct val="80000"/>
              <a:buFontTx/>
              <a:buBlip>
                <a:blip r:embed="rId2"/>
              </a:buBlip>
            </a:pPr>
            <a:r>
              <a:rPr kumimoji="0" lang="en-US" sz="1200" b="0" i="0" u="none" strike="noStrike" kern="1200" cap="none" spc="0" normalizeH="0" baseline="0" noProof="0" dirty="0" smtClean="0">
                <a:ln>
                  <a:noFill/>
                </a:ln>
                <a:solidFill>
                  <a:schemeClr val="tx1"/>
                </a:solidFill>
                <a:effectLst/>
                <a:uLnTx/>
                <a:uFillTx/>
                <a:latin typeface="+mn-lt"/>
                <a:ea typeface="+mn-ea"/>
                <a:cs typeface="+mn-cs"/>
              </a:rPr>
              <a:t>Rendering</a:t>
            </a:r>
            <a:r>
              <a:rPr kumimoji="0" lang="en-US" sz="1200" b="0" i="0" u="none" strike="noStrike" kern="1200" cap="none" spc="0" normalizeH="0" noProof="0" dirty="0" smtClean="0">
                <a:ln>
                  <a:noFill/>
                </a:ln>
                <a:solidFill>
                  <a:schemeClr val="tx1"/>
                </a:solidFill>
                <a:effectLst/>
                <a:uLnTx/>
                <a:uFillTx/>
                <a:latin typeface="+mn-lt"/>
                <a:ea typeface="+mn-ea"/>
                <a:cs typeface="+mn-cs"/>
              </a:rPr>
              <a:t> in most common formats including HTML, PDF, CSV, XML, and Image (TIFF)</a:t>
            </a:r>
          </a:p>
        </p:txBody>
      </p:sp>
      <p:pic>
        <p:nvPicPr>
          <p:cNvPr id="12" name="Picture 2"/>
          <p:cNvPicPr>
            <a:picLocks noChangeAspect="1" noChangeArrowheads="1"/>
          </p:cNvPicPr>
          <p:nvPr/>
        </p:nvPicPr>
        <p:blipFill>
          <a:blip r:embed="rId4" cstate="print"/>
          <a:srcRect/>
          <a:stretch>
            <a:fillRect/>
          </a:stretch>
        </p:blipFill>
        <p:spPr bwMode="auto">
          <a:xfrm>
            <a:off x="5791200" y="838200"/>
            <a:ext cx="2392700" cy="2057400"/>
          </a:xfrm>
          <a:prstGeom prst="rect">
            <a:avLst/>
          </a:prstGeom>
          <a:ln>
            <a:noFill/>
          </a:ln>
          <a:effectLst>
            <a:reflection blurRad="12700" stA="30000" endPos="30000" dist="5000" dir="5400000" sy="-100000" algn="bl" rotWithShape="0"/>
          </a:effectLst>
          <a:scene3d>
            <a:camera prst="isometricOffAxis2Left"/>
            <a:lightRig rig="threePt" dir="t">
              <a:rot lat="0" lon="0" rev="2700000"/>
            </a:lightRig>
          </a:scene3d>
          <a:sp3d>
            <a:bevelT w="63500" h="50800"/>
          </a:sp3d>
        </p:spPr>
      </p:pic>
    </p:spTree>
    <p:extLst>
      <p:ext uri="{BB962C8B-B14F-4D97-AF65-F5344CB8AC3E}">
        <p14:creationId xmlns:p14="http://schemas.microsoft.com/office/powerpoint/2010/main" val="82529245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534400" cy="609398"/>
          </a:xfrm>
        </p:spPr>
        <p:txBody>
          <a:bodyPr/>
          <a:lstStyle/>
          <a:p>
            <a:r>
              <a:rPr sz="4400" dirty="0" smtClean="0"/>
              <a:t>More Powerful Visualizations</a:t>
            </a:r>
            <a:endParaRPr lang="en-US" sz="4400" dirty="0"/>
          </a:p>
        </p:txBody>
      </p:sp>
      <p:sp>
        <p:nvSpPr>
          <p:cNvPr id="3" name="Content Placeholder 2"/>
          <p:cNvSpPr>
            <a:spLocks noGrp="1"/>
          </p:cNvSpPr>
          <p:nvPr>
            <p:ph idx="1"/>
          </p:nvPr>
        </p:nvSpPr>
        <p:spPr>
          <a:xfrm>
            <a:off x="381000" y="990600"/>
            <a:ext cx="8382000" cy="1995931"/>
          </a:xfrm>
        </p:spPr>
        <p:txBody>
          <a:bodyPr/>
          <a:lstStyle/>
          <a:p>
            <a:pPr>
              <a:buNone/>
            </a:pPr>
            <a:r>
              <a:rPr lang="en-US" sz="1700" dirty="0" smtClean="0">
                <a:solidFill>
                  <a:srgbClr xmlns:mc="http://schemas.openxmlformats.org/markup-compatibility/2006" xmlns:a14="http://schemas.microsoft.com/office/drawing/2010/main" val="F6AE1E" mc:Ignorable=""/>
                </a:solidFill>
              </a:rPr>
              <a:t>Get more value out of your data</a:t>
            </a:r>
          </a:p>
          <a:p>
            <a:r>
              <a:rPr lang="en-US" sz="1600" dirty="0" smtClean="0"/>
              <a:t>“Mash up” business information with geographic  representation</a:t>
            </a:r>
          </a:p>
          <a:p>
            <a:pPr>
              <a:buNone/>
            </a:pPr>
            <a:endParaRPr lang="en-US" sz="1600" dirty="0" smtClean="0"/>
          </a:p>
          <a:p>
            <a:r>
              <a:rPr lang="en-US" sz="1600" dirty="0" smtClean="0"/>
              <a:t>Rich visualization of geospatial data</a:t>
            </a:r>
          </a:p>
          <a:p>
            <a:pPr lvl="1"/>
            <a:r>
              <a:rPr lang="en-US" sz="1400" dirty="0" smtClean="0"/>
              <a:t>Mapping, Routing, Custom Shapes, …</a:t>
            </a:r>
          </a:p>
          <a:p>
            <a:pPr lvl="1"/>
            <a:r>
              <a:rPr lang="en-US" sz="1400" dirty="0" smtClean="0"/>
              <a:t>Support for SQL Spatial</a:t>
            </a:r>
          </a:p>
          <a:p>
            <a:pPr lvl="1"/>
            <a:r>
              <a:rPr lang="en-US" sz="1400" dirty="0" smtClean="0"/>
              <a:t>Integration with Bing Maps</a:t>
            </a:r>
          </a:p>
          <a:p>
            <a:pPr>
              <a:buNone/>
            </a:pPr>
            <a:endParaRPr lang="en-US" sz="1400" dirty="0" smtClean="0"/>
          </a:p>
        </p:txBody>
      </p:sp>
      <p:sp>
        <p:nvSpPr>
          <p:cNvPr id="4" name="Slide Number Placeholder 72"/>
          <p:cNvSpPr>
            <a:spLocks noGrp="1"/>
          </p:cNvSpPr>
          <p:nvPr>
            <p:ph type="sldNum" sz="quarter" idx="4294967295"/>
          </p:nvPr>
        </p:nvSpPr>
        <p:spPr>
          <a:xfrm>
            <a:off x="7010400" y="6492875"/>
            <a:ext cx="2133600" cy="365125"/>
          </a:xfrm>
          <a:prstGeom prst="rect">
            <a:avLst/>
          </a:prstGeom>
        </p:spPr>
        <p:txBody>
          <a:bodyPr/>
          <a:lstStyle/>
          <a:p>
            <a:fld id="{ACFC1C43-4963-4A84-9B5D-A33A80ABAB4E}" type="slidenum">
              <a:rPr lang="en-US" smtClean="0"/>
              <a:pPr/>
              <a:t>102</a:t>
            </a:fld>
            <a:endParaRPr lang="en-US" dirty="0"/>
          </a:p>
        </p:txBody>
      </p:sp>
      <p:pic>
        <p:nvPicPr>
          <p:cNvPr id="6" name="Picture 2"/>
          <p:cNvPicPr>
            <a:picLocks noChangeAspect="1" noChangeArrowheads="1"/>
          </p:cNvPicPr>
          <p:nvPr/>
        </p:nvPicPr>
        <p:blipFill>
          <a:blip r:embed="rId2" cstate="print"/>
          <a:srcRect/>
          <a:stretch>
            <a:fillRect/>
          </a:stretch>
        </p:blipFill>
        <p:spPr bwMode="auto">
          <a:xfrm>
            <a:off x="4800600" y="3810000"/>
            <a:ext cx="3784868" cy="2390775"/>
          </a:xfrm>
          <a:prstGeom prst="rect">
            <a:avLst/>
          </a:prstGeom>
          <a:noFill/>
          <a:ln w="9525">
            <a:noFill/>
            <a:miter lim="800000"/>
            <a:headEnd/>
            <a:tailEnd/>
          </a:ln>
          <a:effectLst/>
        </p:spPr>
      </p:pic>
      <p:pic>
        <p:nvPicPr>
          <p:cNvPr id="7" name="Picture 6" descr="Map_Sales.bmp"/>
          <p:cNvPicPr>
            <a:picLocks noChangeAspect="1"/>
          </p:cNvPicPr>
          <p:nvPr/>
        </p:nvPicPr>
        <p:blipFill>
          <a:blip r:embed="rId3" cstate="print"/>
          <a:stretch>
            <a:fillRect/>
          </a:stretch>
        </p:blipFill>
        <p:spPr>
          <a:xfrm>
            <a:off x="3657600" y="2438400"/>
            <a:ext cx="3816555" cy="2048712"/>
          </a:xfrm>
          <a:prstGeom prst="rect">
            <a:avLst/>
          </a:prstGeom>
        </p:spPr>
      </p:pic>
      <p:pic>
        <p:nvPicPr>
          <p:cNvPr id="8" name="Picture 7" descr="Map_VE.bmp"/>
          <p:cNvPicPr>
            <a:picLocks noChangeAspect="1"/>
          </p:cNvPicPr>
          <p:nvPr/>
        </p:nvPicPr>
        <p:blipFill>
          <a:blip r:embed="rId4" cstate="print"/>
          <a:stretch>
            <a:fillRect/>
          </a:stretch>
        </p:blipFill>
        <p:spPr>
          <a:xfrm>
            <a:off x="914400" y="3505200"/>
            <a:ext cx="3109151" cy="1930946"/>
          </a:xfrm>
          <a:prstGeom prst="rect">
            <a:avLst/>
          </a:prstGeom>
        </p:spPr>
      </p:pic>
    </p:spTree>
    <p:extLst>
      <p:ext uri="{BB962C8B-B14F-4D97-AF65-F5344CB8AC3E}">
        <p14:creationId xmlns:p14="http://schemas.microsoft.com/office/powerpoint/2010/main" val="40545265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4" descr="C:\User Data\SQLBIPPTs\Gemini\Logos\RB\2.png"/>
          <p:cNvPicPr>
            <a:picLocks noChangeAspect="1" noChangeArrowheads="1"/>
          </p:cNvPicPr>
          <p:nvPr/>
        </p:nvPicPr>
        <p:blipFill>
          <a:blip r:embed="rId3" cstate="print"/>
          <a:srcRect/>
          <a:stretch>
            <a:fillRect/>
          </a:stretch>
        </p:blipFill>
        <p:spPr bwMode="auto">
          <a:xfrm>
            <a:off x="5562600" y="2439165"/>
            <a:ext cx="1026462" cy="751118"/>
          </a:xfrm>
          <a:prstGeom prst="rect">
            <a:avLst/>
          </a:prstGeom>
          <a:noFill/>
          <a:ln>
            <a:solidFill>
              <a:schemeClr val="bg1">
                <a:lumMod val="75000"/>
              </a:schemeClr>
            </a:solidFill>
          </a:ln>
          <a:scene3d>
            <a:camera prst="isometricOffAxis2Right">
              <a:rot lat="1200000" lon="3522000" rev="21594000"/>
            </a:camera>
            <a:lightRig rig="threePt" dir="t"/>
          </a:scene3d>
          <a:sp3d>
            <a:bevelT/>
          </a:sp3d>
        </p:spPr>
      </p:pic>
      <p:sp>
        <p:nvSpPr>
          <p:cNvPr id="3" name="Title 1"/>
          <p:cNvSpPr>
            <a:spLocks noGrp="1"/>
          </p:cNvSpPr>
          <p:nvPr>
            <p:ph type="title"/>
          </p:nvPr>
        </p:nvSpPr>
        <p:spPr>
          <a:xfrm>
            <a:off x="228600" y="173403"/>
            <a:ext cx="8382000" cy="664797"/>
          </a:xfrm>
        </p:spPr>
        <p:txBody>
          <a:bodyPr>
            <a:normAutofit/>
          </a:bodyPr>
          <a:lstStyle/>
          <a:p>
            <a:pPr lvl="0"/>
            <a:r>
              <a:rPr lang="en-US" sz="4400" dirty="0" smtClean="0">
                <a:latin typeface="Arial" pitchFamily="34" charset="0"/>
                <a:cs typeface="Arial" pitchFamily="34" charset="0"/>
              </a:rPr>
              <a:t>Share &amp; Collaborate</a:t>
            </a:r>
            <a:endParaRPr lang="en-US" sz="4000" dirty="0">
              <a:latin typeface="Arial" pitchFamily="34" charset="0"/>
              <a:cs typeface="Arial" pitchFamily="34" charset="0"/>
            </a:endParaRPr>
          </a:p>
        </p:txBody>
      </p:sp>
      <p:pic>
        <p:nvPicPr>
          <p:cNvPr id="6154" name="Picture 10" descr="C:\User Data\SQLBIPPTs\Gemini\Logos\RB\scl.bmp"/>
          <p:cNvPicPr>
            <a:picLocks noChangeAspect="1" noChangeArrowheads="1"/>
          </p:cNvPicPr>
          <p:nvPr/>
        </p:nvPicPr>
        <p:blipFill>
          <a:blip r:embed="rId4" cstate="print"/>
          <a:srcRect b="32177"/>
          <a:stretch>
            <a:fillRect/>
          </a:stretch>
        </p:blipFill>
        <p:spPr bwMode="auto">
          <a:xfrm>
            <a:off x="3276600" y="1524765"/>
            <a:ext cx="2333625" cy="3352800"/>
          </a:xfrm>
          <a:prstGeom prst="roundRect">
            <a:avLst>
              <a:gd name="adj" fmla="val 9825"/>
            </a:avLst>
          </a:prstGeom>
          <a:noFill/>
          <a:scene3d>
            <a:camera prst="orthographicFront"/>
            <a:lightRig rig="threePt" dir="t"/>
          </a:scene3d>
          <a:sp3d>
            <a:bevelT/>
          </a:sp3d>
        </p:spPr>
      </p:pic>
      <p:grpSp>
        <p:nvGrpSpPr>
          <p:cNvPr id="2" name="Group 69"/>
          <p:cNvGrpSpPr/>
          <p:nvPr/>
        </p:nvGrpSpPr>
        <p:grpSpPr>
          <a:xfrm>
            <a:off x="-457200" y="1914414"/>
            <a:ext cx="3886200" cy="2505951"/>
            <a:chOff x="-457200" y="1532649"/>
            <a:chExt cx="3886200" cy="2505951"/>
          </a:xfrm>
        </p:grpSpPr>
        <p:pic>
          <p:nvPicPr>
            <p:cNvPr id="30" name="Content Placeholder 3" descr="RB2 - 2.png"/>
            <p:cNvPicPr>
              <a:picLocks noChangeAspect="1"/>
            </p:cNvPicPr>
            <p:nvPr/>
          </p:nvPicPr>
          <p:blipFill>
            <a:blip r:embed="rId5" cstate="print"/>
            <a:stretch>
              <a:fillRect/>
            </a:stretch>
          </p:blipFill>
          <p:spPr>
            <a:xfrm>
              <a:off x="-457200" y="1532649"/>
              <a:ext cx="2833163" cy="2199499"/>
            </a:xfrm>
            <a:prstGeom prst="roundRect">
              <a:avLst/>
            </a:prstGeom>
            <a:scene3d>
              <a:camera prst="isometricOffAxis2Right">
                <a:rot lat="1032315" lon="18075756" rev="21594000"/>
              </a:camera>
              <a:lightRig rig="threePt" dir="t"/>
            </a:scene3d>
          </p:spPr>
        </p:pic>
        <p:pic>
          <p:nvPicPr>
            <p:cNvPr id="35" name="Picture 5" descr="C:\User Data\SQLBIPPTs\Gemini\Logos\RB\3.png"/>
            <p:cNvPicPr>
              <a:picLocks noChangeAspect="1" noChangeArrowheads="1"/>
            </p:cNvPicPr>
            <p:nvPr/>
          </p:nvPicPr>
          <p:blipFill>
            <a:blip r:embed="rId6" cstate="print"/>
            <a:srcRect/>
            <a:stretch>
              <a:fillRect/>
            </a:stretch>
          </p:blipFill>
          <p:spPr bwMode="auto">
            <a:xfrm>
              <a:off x="1831149" y="2922896"/>
              <a:ext cx="1026462" cy="751118"/>
            </a:xfrm>
            <a:prstGeom prst="rect">
              <a:avLst/>
            </a:prstGeom>
            <a:noFill/>
            <a:ln>
              <a:solidFill>
                <a:schemeClr val="bg1">
                  <a:lumMod val="75000"/>
                </a:schemeClr>
              </a:solidFill>
            </a:ln>
            <a:scene3d>
              <a:camera prst="isometricOffAxis2Right">
                <a:rot lat="1032315" lon="18075756" rev="21594000"/>
              </a:camera>
              <a:lightRig rig="threePt" dir="t"/>
            </a:scene3d>
            <a:sp3d>
              <a:bevelT/>
            </a:sp3d>
          </p:spPr>
        </p:pic>
        <p:pic>
          <p:nvPicPr>
            <p:cNvPr id="6153" name="Picture 9" descr="C:\User Data\SQLBIPPTs\Gemini\Logos\RB\logo.gif"/>
            <p:cNvPicPr>
              <a:picLocks noChangeAspect="1" noChangeArrowheads="1"/>
            </p:cNvPicPr>
            <p:nvPr/>
          </p:nvPicPr>
          <p:blipFill>
            <a:blip r:embed="rId7" cstate="print"/>
            <a:srcRect/>
            <a:stretch>
              <a:fillRect/>
            </a:stretch>
          </p:blipFill>
          <p:spPr bwMode="auto">
            <a:xfrm>
              <a:off x="1838093" y="2044521"/>
              <a:ext cx="881891" cy="819817"/>
            </a:xfrm>
            <a:prstGeom prst="rect">
              <a:avLst/>
            </a:prstGeom>
            <a:noFill/>
            <a:ln>
              <a:noFill/>
            </a:ln>
            <a:scene3d>
              <a:camera prst="isometricOffAxis2Right">
                <a:rot lat="1032315" lon="18075756" rev="21594000"/>
              </a:camera>
              <a:lightRig rig="threePt" dir="t"/>
            </a:scene3d>
            <a:sp3d>
              <a:bevelT/>
            </a:sp3d>
          </p:spPr>
        </p:pic>
        <p:pic>
          <p:nvPicPr>
            <p:cNvPr id="6156" name="Picture 12" descr="E:\Clip_Installer\DVD_ART\Artwork_Imagery\Shapes and Graphics\Arrows - arrow\Curved\curved blue gradient swoosh arrow.png"/>
            <p:cNvPicPr>
              <a:picLocks noChangeAspect="1" noChangeArrowheads="1"/>
            </p:cNvPicPr>
            <p:nvPr/>
          </p:nvPicPr>
          <p:blipFill>
            <a:blip r:embed="rId8" cstate="print"/>
            <a:srcRect/>
            <a:stretch>
              <a:fillRect/>
            </a:stretch>
          </p:blipFill>
          <p:spPr bwMode="auto">
            <a:xfrm>
              <a:off x="430696" y="2630572"/>
              <a:ext cx="2998304" cy="1103228"/>
            </a:xfrm>
            <a:prstGeom prst="rect">
              <a:avLst/>
            </a:prstGeom>
            <a:noFill/>
          </p:spPr>
        </p:pic>
        <p:pic>
          <p:nvPicPr>
            <p:cNvPr id="6148" name="Picture 4" descr="C:\User Data\SQLBIPPTs\Gemini\Logos\RB\2.png"/>
            <p:cNvPicPr>
              <a:picLocks noChangeAspect="1" noChangeArrowheads="1"/>
            </p:cNvPicPr>
            <p:nvPr/>
          </p:nvPicPr>
          <p:blipFill>
            <a:blip r:embed="rId3" cstate="print"/>
            <a:srcRect/>
            <a:stretch>
              <a:fillRect/>
            </a:stretch>
          </p:blipFill>
          <p:spPr bwMode="auto">
            <a:xfrm>
              <a:off x="1081820" y="2395871"/>
              <a:ext cx="1026462" cy="751118"/>
            </a:xfrm>
            <a:prstGeom prst="rect">
              <a:avLst/>
            </a:prstGeom>
            <a:noFill/>
            <a:ln>
              <a:solidFill>
                <a:schemeClr val="bg1">
                  <a:lumMod val="75000"/>
                </a:schemeClr>
              </a:solidFill>
            </a:ln>
            <a:scene3d>
              <a:camera prst="isometricOffAxis2Right">
                <a:rot lat="1032315" lon="18075756" rev="21594000"/>
              </a:camera>
              <a:lightRig rig="threePt" dir="t"/>
            </a:scene3d>
            <a:sp3d>
              <a:bevelT/>
            </a:sp3d>
          </p:spPr>
        </p:pic>
        <p:pic>
          <p:nvPicPr>
            <p:cNvPr id="6147" name="Picture 3" descr="C:\User Data\SQLBIPPTs\Gemini\Logos\RB\1.png"/>
            <p:cNvPicPr>
              <a:picLocks noChangeAspect="1" noChangeArrowheads="1"/>
            </p:cNvPicPr>
            <p:nvPr/>
          </p:nvPicPr>
          <p:blipFill>
            <a:blip r:embed="rId9" cstate="print"/>
            <a:srcRect/>
            <a:stretch>
              <a:fillRect/>
            </a:stretch>
          </p:blipFill>
          <p:spPr bwMode="auto">
            <a:xfrm>
              <a:off x="1081820" y="3274246"/>
              <a:ext cx="1026461" cy="764354"/>
            </a:xfrm>
            <a:prstGeom prst="rect">
              <a:avLst/>
            </a:prstGeom>
            <a:noFill/>
            <a:ln>
              <a:solidFill>
                <a:schemeClr val="bg1">
                  <a:lumMod val="75000"/>
                </a:schemeClr>
              </a:solidFill>
            </a:ln>
            <a:scene3d>
              <a:camera prst="isometricOffAxis2Right">
                <a:rot lat="1032315" lon="18075756" rev="21594000"/>
              </a:camera>
              <a:lightRig rig="threePt" dir="t"/>
            </a:scene3d>
            <a:sp3d>
              <a:bevelT/>
            </a:sp3d>
          </p:spPr>
        </p:pic>
      </p:grpSp>
      <p:pic>
        <p:nvPicPr>
          <p:cNvPr id="6157" name="Picture 13"/>
          <p:cNvPicPr>
            <a:picLocks noChangeAspect="1" noChangeArrowheads="1"/>
          </p:cNvPicPr>
          <p:nvPr/>
        </p:nvPicPr>
        <p:blipFill>
          <a:blip r:embed="rId10" cstate="print"/>
          <a:srcRect/>
          <a:stretch>
            <a:fillRect/>
          </a:stretch>
        </p:blipFill>
        <p:spPr bwMode="auto">
          <a:xfrm>
            <a:off x="6224145" y="2209800"/>
            <a:ext cx="3529455" cy="2438400"/>
          </a:xfrm>
          <a:prstGeom prst="roundRect">
            <a:avLst>
              <a:gd name="adj" fmla="val 10260"/>
            </a:avLst>
          </a:prstGeom>
          <a:noFill/>
          <a:ln w="34925">
            <a:noFill/>
            <a:miter lim="800000"/>
            <a:headEnd/>
            <a:tailEnd/>
          </a:ln>
          <a:effectLst>
            <a:outerShdw blurRad="107950" dist="12700" dir="5400000" algn="ctr">
              <a:srgbClr xmlns:mc="http://schemas.openxmlformats.org/markup-compatibility/2006" xmlns:a14="http://schemas.microsoft.com/office/drawing/2010/main" val="000000" mc:Ignorable=""/>
            </a:outerShdw>
          </a:effectLst>
          <a:scene3d>
            <a:camera prst="isometricOffAxis1Left">
              <a:rot lat="1200000" lon="3524666" rev="0"/>
            </a:camera>
            <a:lightRig rig="soft" dir="t">
              <a:rot lat="0" lon="0" rev="0"/>
            </a:lightRig>
          </a:scene3d>
          <a:sp3d contourW="44450" prstMaterial="matte">
            <a:bevelT w="63500" h="63500" prst="artDeco"/>
            <a:contourClr>
              <a:srgbClr xmlns:mc="http://schemas.openxmlformats.org/markup-compatibility/2006" xmlns:a14="http://schemas.microsoft.com/office/drawing/2010/main" val="FFFFFF" mc:Ignorable=""/>
            </a:contourClr>
          </a:sp3d>
        </p:spPr>
      </p:pic>
      <p:grpSp>
        <p:nvGrpSpPr>
          <p:cNvPr id="4" name="Group 58"/>
          <p:cNvGrpSpPr/>
          <p:nvPr/>
        </p:nvGrpSpPr>
        <p:grpSpPr>
          <a:xfrm>
            <a:off x="228600" y="5333999"/>
            <a:ext cx="8610600" cy="1021227"/>
            <a:chOff x="533400" y="5029200"/>
            <a:chExt cx="8305800" cy="1787148"/>
          </a:xfrm>
        </p:grpSpPr>
        <p:grpSp>
          <p:nvGrpSpPr>
            <p:cNvPr id="5" name="Group 40"/>
            <p:cNvGrpSpPr/>
            <p:nvPr/>
          </p:nvGrpSpPr>
          <p:grpSpPr>
            <a:xfrm>
              <a:off x="533400" y="5029200"/>
              <a:ext cx="8305800" cy="1600200"/>
              <a:chOff x="152400" y="1371600"/>
              <a:chExt cx="3981450" cy="609600"/>
            </a:xfrm>
          </p:grpSpPr>
          <p:sp>
            <p:nvSpPr>
              <p:cNvPr id="64" name="Rounded Rectangle 63"/>
              <p:cNvSpPr/>
              <p:nvPr/>
            </p:nvSpPr>
            <p:spPr>
              <a:xfrm>
                <a:off x="152400" y="1371600"/>
                <a:ext cx="3981450" cy="609600"/>
              </a:xfrm>
              <a:prstGeom prst="roundRect">
                <a:avLst>
                  <a:gd name="adj" fmla="val 50000"/>
                </a:avLst>
              </a:prstGeom>
              <a:gradFill rotWithShape="1">
                <a:gsLst>
                  <a:gs pos="0">
                    <a:sysClr val="windowText" lastClr="000000">
                      <a:tint val="15000"/>
                      <a:alpha val="85000"/>
                      <a:satMod val="250000"/>
                    </a:sysClr>
                  </a:gs>
                  <a:gs pos="49000">
                    <a:sysClr val="windowText" lastClr="000000">
                      <a:tint val="50000"/>
                      <a:alpha val="85000"/>
                      <a:satMod val="200000"/>
                    </a:sysClr>
                  </a:gs>
                  <a:gs pos="49100">
                    <a:sysClr val="windowText" lastClr="000000">
                      <a:tint val="64000"/>
                      <a:alpha val="85000"/>
                      <a:satMod val="160000"/>
                    </a:sysClr>
                  </a:gs>
                  <a:gs pos="92000">
                    <a:sysClr val="windowText" lastClr="000000">
                      <a:tint val="50000"/>
                      <a:alpha val="85000"/>
                      <a:satMod val="200000"/>
                    </a:sysClr>
                  </a:gs>
                  <a:gs pos="100000">
                    <a:sysClr val="windowText" lastClr="000000">
                      <a:tint val="43000"/>
                      <a:alpha val="85000"/>
                      <a:satMod val="190000"/>
                    </a:sysClr>
                  </a:gs>
                </a:gsLst>
                <a:lin ang="5400000" scaled="1"/>
              </a:gradFill>
              <a:ln w="11430" cap="flat" cmpd="sng" algn="ctr">
                <a:solidFill>
                  <a:schemeClr val="bg2">
                    <a:lumMod val="50000"/>
                  </a:schemeClr>
                </a:solidFill>
                <a:prstDash val="solid"/>
              </a:ln>
              <a:effectLst>
                <a:outerShdw blurRad="50800" dist="25000" dir="5400000" rotWithShape="0">
                  <a:sysClr val="windowText" lastClr="000000">
                    <a:shade val="30000"/>
                    <a:alpha val="38000"/>
                    <a:satMod val="150000"/>
                  </a:sysClr>
                </a:outerShdw>
              </a:effectLst>
            </p:spPr>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pitchFamily="34" charset="0"/>
                  <a:cs typeface="Arial" pitchFamily="34" charset="0"/>
                </a:endParaRPr>
              </a:p>
            </p:txBody>
          </p:sp>
          <p:sp>
            <p:nvSpPr>
              <p:cNvPr id="65" name="Rounded Rectangle 64"/>
              <p:cNvSpPr/>
              <p:nvPr/>
            </p:nvSpPr>
            <p:spPr>
              <a:xfrm>
                <a:off x="188927" y="1389017"/>
                <a:ext cx="3908396" cy="573741"/>
              </a:xfrm>
              <a:prstGeom prst="roundRect">
                <a:avLst>
                  <a:gd name="adj" fmla="val 50000"/>
                </a:avLst>
              </a:prstGeom>
              <a:gradFill rotWithShape="1">
                <a:gsLst>
                  <a:gs pos="0">
                    <a:sysClr val="windowText" lastClr="000000">
                      <a:tint val="74000"/>
                      <a:alpha val="85000"/>
                      <a:satMod val="110000"/>
                    </a:sysClr>
                  </a:gs>
                  <a:gs pos="49000">
                    <a:sysClr val="windowText" lastClr="000000">
                      <a:tint val="96000"/>
                      <a:shade val="60000"/>
                      <a:alpha val="85000"/>
                      <a:hueMod val="100000"/>
                      <a:satMod val="120000"/>
                    </a:sysClr>
                  </a:gs>
                  <a:gs pos="49100">
                    <a:sysClr val="windowText" lastClr="000000">
                      <a:shade val="37000"/>
                      <a:alpha val="85000"/>
                      <a:satMod val="150000"/>
                    </a:sysClr>
                  </a:gs>
                  <a:gs pos="92000">
                    <a:sysClr val="windowText" lastClr="000000">
                      <a:tint val="98000"/>
                      <a:shade val="90000"/>
                      <a:alpha val="85000"/>
                      <a:hueMod val="105000"/>
                      <a:satMod val="140000"/>
                      <a:lumMod val="100000"/>
                    </a:sysClr>
                  </a:gs>
                  <a:gs pos="100000">
                    <a:sysClr val="windowText" lastClr="000000">
                      <a:tint val="90000"/>
                      <a:shade val="100000"/>
                      <a:alpha val="90000"/>
                      <a:hueMod val="105000"/>
                      <a:satMod val="110000"/>
                      <a:lumMod val="100000"/>
                    </a:sysClr>
                  </a:gs>
                </a:gsLst>
                <a:lin ang="5400000" scaled="1"/>
              </a:gradFill>
              <a:ln w="11430" cap="flat" cmpd="sng" algn="ctr">
                <a:solidFill>
                  <a:sysClr val="windowText" lastClr="000000"/>
                </a:solidFill>
                <a:prstDash val="solid"/>
              </a:ln>
              <a:effectLst>
                <a:outerShdw blurRad="38998" dist="25400" dir="5400000" rotWithShape="0">
                  <a:srgbClr xmlns:mc="http://schemas.openxmlformats.org/markup-compatibility/2006" xmlns:a14="http://schemas.microsoft.com/office/drawing/2010/main" val="000000" mc:Ignorable="">
                    <a:alpha val="50000"/>
                  </a:srgbClr>
                </a:outerShdw>
              </a:effectLst>
            </p:spPr>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rial" pitchFamily="34" charset="0"/>
                  <a:cs typeface="Arial" pitchFamily="34" charset="0"/>
                </a:endParaRPr>
              </a:p>
            </p:txBody>
          </p:sp>
        </p:grpSp>
        <p:sp>
          <p:nvSpPr>
            <p:cNvPr id="63" name="Rectangle 62"/>
            <p:cNvSpPr/>
            <p:nvPr/>
          </p:nvSpPr>
          <p:spPr>
            <a:xfrm>
              <a:off x="680405" y="5103572"/>
              <a:ext cx="8085292" cy="1712776"/>
            </a:xfrm>
            <a:prstGeom prst="rect">
              <a:avLst/>
            </a:prstGeom>
          </p:spPr>
          <p:txBody>
            <a:bodyPr wrap="square">
              <a:normAutofit/>
            </a:bodyPr>
            <a:lstStyle/>
            <a:p>
              <a:pPr algn="ctr" defTabSz="914099">
                <a:lnSpc>
                  <a:spcPct val="90000"/>
                </a:lnSpc>
              </a:pPr>
              <a:r>
                <a:rPr lang="en-US" b="1" spc="-100" dirty="0" smtClean="0">
                  <a:solidFill>
                    <a:srgbClr xmlns:mc="http://schemas.openxmlformats.org/markup-compatibility/2006" xmlns:a14="http://schemas.microsoft.com/office/drawing/2010/main" val="FFC000" mc:Ignorable=""/>
                  </a:solidFill>
                  <a:effectLst>
                    <a:outerShdw blurRad="152400" dir="5400000" algn="ctr" rotWithShape="0">
                      <a:prstClr val="black">
                        <a:alpha val="80000"/>
                      </a:prstClr>
                    </a:outerShdw>
                  </a:effectLst>
                  <a:latin typeface="Arial" pitchFamily="34" charset="0"/>
                  <a:cs typeface="Arial" pitchFamily="34" charset="0"/>
                </a:rPr>
                <a:t>Capitalize on Existing Reports</a:t>
              </a:r>
            </a:p>
            <a:p>
              <a:pPr algn="ctr" defTabSz="914099">
                <a:lnSpc>
                  <a:spcPct val="90000"/>
                </a:lnSpc>
              </a:pPr>
              <a:endParaRPr lang="en-US" sz="400" b="1" spc="-100" dirty="0" smtClean="0">
                <a:solidFill>
                  <a:srgbClr xmlns:mc="http://schemas.openxmlformats.org/markup-compatibility/2006" xmlns:a14="http://schemas.microsoft.com/office/drawing/2010/main" val="FFC000" mc:Ignorable=""/>
                </a:solidFill>
                <a:effectLst>
                  <a:outerShdw blurRad="152400" dir="5400000" algn="ctr" rotWithShape="0">
                    <a:prstClr val="black">
                      <a:alpha val="80000"/>
                    </a:prstClr>
                  </a:outerShdw>
                </a:effectLst>
                <a:latin typeface="Arial" pitchFamily="34" charset="0"/>
                <a:cs typeface="Arial" pitchFamily="34" charset="0"/>
              </a:endParaRPr>
            </a:p>
            <a:p>
              <a:pPr algn="ctr" defTabSz="914099">
                <a:lnSpc>
                  <a:spcPct val="90000"/>
                </a:lnSpc>
              </a:pPr>
              <a:r>
                <a:rPr lang="en-US" sz="1400" spc="-100" dirty="0" smtClean="0">
                  <a:effectLst>
                    <a:outerShdw blurRad="152400" dir="5400000" algn="ctr" rotWithShape="0">
                      <a:prstClr val="black">
                        <a:alpha val="80000"/>
                      </a:prstClr>
                    </a:outerShdw>
                  </a:effectLst>
                  <a:latin typeface="Arial" pitchFamily="34" charset="0"/>
                  <a:cs typeface="Arial" pitchFamily="34" charset="0"/>
                </a:rPr>
                <a:t>Reusing common report elements </a:t>
              </a:r>
              <a:r>
                <a:rPr lang="en-US" sz="1200" spc="-100" dirty="0" smtClean="0">
                  <a:effectLst>
                    <a:outerShdw blurRad="152400" dir="5400000" algn="ctr" rotWithShape="0">
                      <a:prstClr val="black">
                        <a:alpha val="80000"/>
                      </a:prstClr>
                    </a:outerShdw>
                  </a:effectLst>
                  <a:latin typeface="Arial" pitchFamily="34" charset="0"/>
                  <a:cs typeface="Arial" pitchFamily="34" charset="0"/>
                </a:rPr>
                <a:t>helps</a:t>
              </a:r>
              <a:r>
                <a:rPr lang="en-US" sz="1400" spc="-100" dirty="0" smtClean="0">
                  <a:effectLst>
                    <a:outerShdw blurRad="152400" dir="5400000" algn="ctr" rotWithShape="0">
                      <a:prstClr val="black">
                        <a:alpha val="80000"/>
                      </a:prstClr>
                    </a:outerShdw>
                  </a:effectLst>
                  <a:latin typeface="Arial" pitchFamily="34" charset="0"/>
                  <a:cs typeface="Arial" pitchFamily="34" charset="0"/>
                </a:rPr>
                <a:t> to accelerate report creation, cut down costs, and increase end-user adoption. SharePoint provides the central location for  users to access a library of existing  reports and identify desired reusable content .</a:t>
              </a:r>
              <a:endParaRPr lang="en-US" sz="1400" spc="-100" dirty="0">
                <a:effectLst>
                  <a:outerShdw blurRad="152400" dir="5400000" algn="ctr" rotWithShape="0">
                    <a:prstClr val="black">
                      <a:alpha val="80000"/>
                    </a:prstClr>
                  </a:outerShdw>
                </a:effectLst>
                <a:latin typeface="Arial" pitchFamily="34" charset="0"/>
                <a:cs typeface="Arial" pitchFamily="34" charset="0"/>
              </a:endParaRPr>
            </a:p>
          </p:txBody>
        </p:sp>
      </p:grpSp>
      <p:grpSp>
        <p:nvGrpSpPr>
          <p:cNvPr id="6" name="Group 6"/>
          <p:cNvGrpSpPr/>
          <p:nvPr/>
        </p:nvGrpSpPr>
        <p:grpSpPr>
          <a:xfrm>
            <a:off x="4419600" y="3658365"/>
            <a:ext cx="1622588" cy="1676400"/>
            <a:chOff x="3276600" y="1295400"/>
            <a:chExt cx="1216270" cy="1219200"/>
          </a:xfrm>
        </p:grpSpPr>
        <p:pic>
          <p:nvPicPr>
            <p:cNvPr id="48" name="Picture 47" descr="C:\Program Files\Microsoft Resource DVD Artwork\DVD_ART\Artwork_Imagery\HARDWARE_IMAGERY\Illustration - Misc Hardware\Windows Vista Illustration Icons\Server.png"/>
            <p:cNvPicPr>
              <a:picLocks noChangeAspect="1" noChangeArrowheads="1"/>
            </p:cNvPicPr>
            <p:nvPr/>
          </p:nvPicPr>
          <p:blipFill>
            <a:blip r:embed="rId11" cstate="print"/>
            <a:srcRect/>
            <a:stretch>
              <a:fillRect/>
            </a:stretch>
          </p:blipFill>
          <p:spPr bwMode="auto">
            <a:xfrm>
              <a:off x="3276600" y="1295400"/>
              <a:ext cx="835270" cy="1143000"/>
            </a:xfrm>
            <a:prstGeom prst="rect">
              <a:avLst/>
            </a:prstGeom>
            <a:noFill/>
          </p:spPr>
        </p:pic>
        <p:pic>
          <p:nvPicPr>
            <p:cNvPr id="49" name="Picture 48" descr="C:\Program Files\Microsoft Resource DVD Artwork\DVD_ART\Artwork_Imagery\HARDWARE_IMAGERY\Illustration - Misc Hardware\Windows Vista Illustration Icons\Server.png"/>
            <p:cNvPicPr>
              <a:picLocks noChangeAspect="1" noChangeArrowheads="1"/>
            </p:cNvPicPr>
            <p:nvPr/>
          </p:nvPicPr>
          <p:blipFill>
            <a:blip r:embed="rId11" cstate="print"/>
            <a:srcRect/>
            <a:stretch>
              <a:fillRect/>
            </a:stretch>
          </p:blipFill>
          <p:spPr bwMode="auto">
            <a:xfrm>
              <a:off x="3657600" y="1371600"/>
              <a:ext cx="835270" cy="1143000"/>
            </a:xfrm>
            <a:prstGeom prst="rect">
              <a:avLst/>
            </a:prstGeom>
            <a:noFill/>
          </p:spPr>
        </p:pic>
      </p:grpSp>
      <p:sp>
        <p:nvSpPr>
          <p:cNvPr id="68" name="TextBox 67"/>
          <p:cNvSpPr txBox="1"/>
          <p:nvPr/>
        </p:nvSpPr>
        <p:spPr>
          <a:xfrm>
            <a:off x="6858000" y="4515234"/>
            <a:ext cx="1981200" cy="341632"/>
          </a:xfrm>
          <a:prstGeom prst="rect">
            <a:avLst/>
          </a:prstGeom>
          <a:noFill/>
          <a:scene3d>
            <a:camera prst="isometricOffAxis1Left"/>
            <a:lightRig rig="threePt" dir="t"/>
          </a:scene3d>
        </p:spPr>
        <p:txBody>
          <a:bodyPr wrap="square" rtlCol="0">
            <a:spAutoFit/>
          </a:bodyPr>
          <a:lstStyle/>
          <a:p>
            <a:pPr indent="-396875" algn="ctr">
              <a:lnSpc>
                <a:spcPct val="90000"/>
              </a:lnSpc>
              <a:spcBef>
                <a:spcPct val="20000"/>
              </a:spcBef>
              <a:buClr>
                <a:srgbClr xmlns:mc="http://schemas.openxmlformats.org/markup-compatibility/2006" xmlns:a14="http://schemas.microsoft.com/office/drawing/2010/main" val="777777" mc:Ignorable=""/>
              </a:buClr>
            </a:pPr>
            <a:r>
              <a:rPr lang="en-US" b="1" dirty="0" smtClean="0">
                <a:solidFill>
                  <a:srgbClr xmlns:mc="http://schemas.openxmlformats.org/markup-compatibility/2006" xmlns:a14="http://schemas.microsoft.com/office/drawing/2010/main" val="FFC000" mc:Ignorable=""/>
                </a:solidFill>
                <a:latin typeface="Arial" pitchFamily="34" charset="0"/>
                <a:cs typeface="Arial" pitchFamily="34" charset="0"/>
              </a:rPr>
              <a:t>New Report</a:t>
            </a:r>
          </a:p>
        </p:txBody>
      </p:sp>
      <p:sp>
        <p:nvSpPr>
          <p:cNvPr id="69" name="TextBox 68"/>
          <p:cNvSpPr txBox="1"/>
          <p:nvPr/>
        </p:nvSpPr>
        <p:spPr>
          <a:xfrm>
            <a:off x="-76200" y="4115565"/>
            <a:ext cx="1981200" cy="590931"/>
          </a:xfrm>
          <a:prstGeom prst="rect">
            <a:avLst/>
          </a:prstGeom>
          <a:noFill/>
          <a:scene3d>
            <a:camera prst="isometricOffAxis2Right"/>
            <a:lightRig rig="threePt" dir="t"/>
          </a:scene3d>
        </p:spPr>
        <p:txBody>
          <a:bodyPr wrap="square" rtlCol="0">
            <a:spAutoFit/>
          </a:bodyPr>
          <a:lstStyle/>
          <a:p>
            <a:pPr indent="-396875" algn="ctr">
              <a:lnSpc>
                <a:spcPct val="90000"/>
              </a:lnSpc>
              <a:spcBef>
                <a:spcPct val="20000"/>
              </a:spcBef>
              <a:buClr>
                <a:srgbClr xmlns:mc="http://schemas.openxmlformats.org/markup-compatibility/2006" xmlns:a14="http://schemas.microsoft.com/office/drawing/2010/main" val="777777" mc:Ignorable=""/>
              </a:buClr>
            </a:pPr>
            <a:r>
              <a:rPr lang="en-US" b="1" dirty="0" smtClean="0">
                <a:solidFill>
                  <a:srgbClr xmlns:mc="http://schemas.openxmlformats.org/markup-compatibility/2006" xmlns:a14="http://schemas.microsoft.com/office/drawing/2010/main" val="FFC000" mc:Ignorable=""/>
                </a:solidFill>
                <a:latin typeface="Arial" pitchFamily="34" charset="0"/>
                <a:cs typeface="Arial" pitchFamily="34" charset="0"/>
              </a:rPr>
              <a:t>Source</a:t>
            </a:r>
            <a:br>
              <a:rPr lang="en-US" b="1" dirty="0" smtClean="0">
                <a:solidFill>
                  <a:srgbClr xmlns:mc="http://schemas.openxmlformats.org/markup-compatibility/2006" xmlns:a14="http://schemas.microsoft.com/office/drawing/2010/main" val="FFC000" mc:Ignorable=""/>
                </a:solidFill>
                <a:latin typeface="Arial" pitchFamily="34" charset="0"/>
                <a:cs typeface="Arial" pitchFamily="34" charset="0"/>
              </a:rPr>
            </a:br>
            <a:r>
              <a:rPr lang="en-US" b="1" dirty="0" smtClean="0">
                <a:solidFill>
                  <a:srgbClr xmlns:mc="http://schemas.openxmlformats.org/markup-compatibility/2006" xmlns:a14="http://schemas.microsoft.com/office/drawing/2010/main" val="FFC000" mc:Ignorable=""/>
                </a:solidFill>
                <a:latin typeface="Arial" pitchFamily="34" charset="0"/>
                <a:cs typeface="Arial" pitchFamily="34" charset="0"/>
              </a:rPr>
              <a:t>Report</a:t>
            </a:r>
          </a:p>
        </p:txBody>
      </p:sp>
      <p:pic>
        <p:nvPicPr>
          <p:cNvPr id="79" name="Picture 24" descr="E:\Clip_Installer\DVD_ART\Artwork_Imagery\Shapes and Graphics\Arrows - arrow\Curved\big blue arrow 75.png"/>
          <p:cNvPicPr>
            <a:picLocks noChangeAspect="1" noChangeArrowheads="1"/>
          </p:cNvPicPr>
          <p:nvPr/>
        </p:nvPicPr>
        <p:blipFill>
          <a:blip r:embed="rId12" cstate="print"/>
          <a:srcRect l="-3760" b="-5531"/>
          <a:stretch>
            <a:fillRect/>
          </a:stretch>
        </p:blipFill>
        <p:spPr bwMode="auto">
          <a:xfrm rot="1800942">
            <a:off x="4100794" y="2060874"/>
            <a:ext cx="2964884" cy="2262154"/>
          </a:xfrm>
          <a:prstGeom prst="rect">
            <a:avLst/>
          </a:prstGeom>
          <a:noFill/>
          <a:effectLst/>
          <a:scene3d>
            <a:camera prst="orthographicFront"/>
            <a:lightRig rig="threePt" dir="t"/>
          </a:scene3d>
          <a:sp3d>
            <a:bevelT prst="relaxedInset"/>
          </a:sp3d>
        </p:spPr>
      </p:pic>
      <p:pic>
        <p:nvPicPr>
          <p:cNvPr id="80" name="Picture 4" descr="C:\User Data\SQLBIPPTs\Gemini\Logos\RB\2.png"/>
          <p:cNvPicPr>
            <a:picLocks noChangeAspect="1" noChangeArrowheads="1"/>
          </p:cNvPicPr>
          <p:nvPr/>
        </p:nvPicPr>
        <p:blipFill>
          <a:blip r:embed="rId3" cstate="print"/>
          <a:srcRect l="18341"/>
          <a:stretch>
            <a:fillRect/>
          </a:stretch>
        </p:blipFill>
        <p:spPr bwMode="auto">
          <a:xfrm>
            <a:off x="5791200" y="2515365"/>
            <a:ext cx="838200" cy="751118"/>
          </a:xfrm>
          <a:prstGeom prst="rect">
            <a:avLst/>
          </a:prstGeom>
          <a:noFill/>
          <a:ln>
            <a:solidFill>
              <a:schemeClr val="bg1">
                <a:lumMod val="75000"/>
              </a:schemeClr>
            </a:solidFill>
          </a:ln>
          <a:scene3d>
            <a:camera prst="isometricOffAxis2Right">
              <a:rot lat="1200000" lon="3522000" rev="21594000"/>
            </a:camera>
            <a:lightRig rig="threePt" dir="t"/>
          </a:scene3d>
          <a:sp3d>
            <a:bevelT/>
          </a:sp3d>
        </p:spPr>
      </p:pic>
      <p:sp>
        <p:nvSpPr>
          <p:cNvPr id="27" name="Title 1"/>
          <p:cNvSpPr txBox="1">
            <a:spLocks/>
          </p:cNvSpPr>
          <p:nvPr/>
        </p:nvSpPr>
        <p:spPr>
          <a:xfrm>
            <a:off x="2286000" y="1143000"/>
            <a:ext cx="4419600" cy="664797"/>
          </a:xfrm>
          <a:prstGeom prst="rect">
            <a:avLst/>
          </a:prstGeom>
        </p:spPr>
        <p:txBody>
          <a:bodyPr vert="horz" wrap="square" lIns="0" tIns="0" rIns="0" bIns="0" rtlCol="0" anchor="t">
            <a:normAutofit/>
          </a:bodyPr>
          <a:lstStyle/>
          <a:p>
            <a:pPr marL="0" marR="0" lvl="0" indent="0" algn="ctr" defTabSz="914363"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50" normalizeH="0" baseline="0" noProof="0" dirty="0" smtClean="0">
                <a:ln w="3175">
                  <a:noFill/>
                </a:ln>
                <a:solidFill>
                  <a:srgbClr xmlns:mc="http://schemas.openxmlformats.org/markup-compatibility/2006" xmlns:a14="http://schemas.microsoft.com/office/drawing/2010/main" val="FFC000" mc:Ignorable=""/>
                </a:solidFill>
                <a:effectLst>
                  <a:outerShdw blurRad="50800" dist="38100" dir="2700000" algn="tl" rotWithShape="0">
                    <a:prstClr val="black">
                      <a:alpha val="40000"/>
                    </a:prstClr>
                  </a:outerShdw>
                </a:effectLst>
                <a:uLnTx/>
                <a:uFillTx/>
                <a:latin typeface="Arial" pitchFamily="34" charset="0"/>
                <a:ea typeface="+mn-ea"/>
                <a:cs typeface="Arial" pitchFamily="34" charset="0"/>
              </a:rPr>
              <a:t>Report Part Gallery</a:t>
            </a:r>
            <a:endParaRPr kumimoji="0" lang="en-US" sz="2800" b="0" i="0" u="none" strike="noStrike" kern="1200" cap="none" spc="-150" normalizeH="0" baseline="0" noProof="0" dirty="0">
              <a:ln w="3175">
                <a:noFill/>
              </a:ln>
              <a:solidFill>
                <a:srgbClr xmlns:mc="http://schemas.openxmlformats.org/markup-compatibility/2006" xmlns:a14="http://schemas.microsoft.com/office/drawing/2010/main" val="FFC000" mc:Ignorable=""/>
              </a:solidFill>
              <a:effectLst>
                <a:outerShdw blurRad="50800" dist="38100" dir="2700000" algn="tl" rotWithShape="0">
                  <a:prstClr val="black">
                    <a:alpha val="40000"/>
                  </a:prstClr>
                </a:outerShdw>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58684402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RDB : Timesheets</a:t>
            </a:r>
            <a:endParaRPr lang="en-US" dirty="0"/>
          </a:p>
        </p:txBody>
      </p:sp>
      <p:sp>
        <p:nvSpPr>
          <p:cNvPr id="3" name="Text Placeholder 2"/>
          <p:cNvSpPr>
            <a:spLocks noGrp="1"/>
          </p:cNvSpPr>
          <p:nvPr>
            <p:ph type="body" sz="quarter" idx="10"/>
          </p:nvPr>
        </p:nvSpPr>
        <p:spPr>
          <a:xfrm>
            <a:off x="381000" y="1447799"/>
            <a:ext cx="8382000" cy="4247317"/>
          </a:xfrm>
        </p:spPr>
        <p:txBody>
          <a:bodyPr>
            <a:normAutofit/>
          </a:bodyPr>
          <a:lstStyle/>
          <a:p>
            <a:pPr>
              <a:lnSpc>
                <a:spcPct val="100000"/>
              </a:lnSpc>
            </a:pPr>
            <a:r>
              <a:rPr lang="en-US" dirty="0" smtClean="0"/>
              <a:t>Timesheet custom field data is now populated in the Reporting Database enabling more granular reporting over timesheet data</a:t>
            </a:r>
          </a:p>
          <a:p>
            <a:pPr marL="460375" lvl="1" indent="0">
              <a:lnSpc>
                <a:spcPct val="100000"/>
              </a:lnSpc>
              <a:buNone/>
            </a:pPr>
            <a:endParaRPr lang="en-US" dirty="0">
              <a:solidFill>
                <a:srgbClr xmlns:mc="http://schemas.openxmlformats.org/markup-compatibility/2006" xmlns:a14="http://schemas.microsoft.com/office/drawing/2010/main" val="FF0000" mc:Ignorable=""/>
              </a:solidFill>
            </a:endParaRPr>
          </a:p>
          <a:p>
            <a:pPr>
              <a:lnSpc>
                <a:spcPct val="100000"/>
              </a:lnSpc>
            </a:pPr>
            <a:r>
              <a:rPr lang="en-US" dirty="0" smtClean="0"/>
              <a:t>Administrative time added to make it easier to calculate resource availability</a:t>
            </a:r>
          </a:p>
        </p:txBody>
      </p:sp>
      <p:sp>
        <p:nvSpPr>
          <p:cNvPr id="4" name="Slide Number Placeholder 3"/>
          <p:cNvSpPr>
            <a:spLocks noGrp="1"/>
          </p:cNvSpPr>
          <p:nvPr>
            <p:ph type="sldNum" sz="quarter" idx="11"/>
          </p:nvPr>
        </p:nvSpPr>
        <p:spPr/>
        <p:txBody>
          <a:bodyPr/>
          <a:lstStyle/>
          <a:p>
            <a:fld id="{0D7CF977-003B-4382-9C11-15648BFA557C}" type="slidenum">
              <a:rPr lang="en-US" smtClean="0"/>
              <a:pPr/>
              <a:t>11</a:t>
            </a:fld>
            <a:endParaRPr lang="en-US"/>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RDB Addition : Project Properties</a:t>
            </a:r>
            <a:endParaRPr lang="en-US" dirty="0"/>
          </a:p>
        </p:txBody>
      </p:sp>
      <p:sp>
        <p:nvSpPr>
          <p:cNvPr id="3" name="Text Placeholder 2"/>
          <p:cNvSpPr>
            <a:spLocks noGrp="1"/>
          </p:cNvSpPr>
          <p:nvPr>
            <p:ph type="body" sz="quarter" idx="10"/>
          </p:nvPr>
        </p:nvSpPr>
        <p:spPr>
          <a:xfrm>
            <a:off x="381000" y="1219200"/>
            <a:ext cx="8382000" cy="2362200"/>
          </a:xfrm>
        </p:spPr>
        <p:txBody>
          <a:bodyPr>
            <a:normAutofit fontScale="85000" lnSpcReduction="20000"/>
          </a:bodyPr>
          <a:lstStyle/>
          <a:p>
            <a:pPr>
              <a:lnSpc>
                <a:spcPct val="120000"/>
              </a:lnSpc>
            </a:pPr>
            <a:r>
              <a:rPr lang="en-US" dirty="0" smtClean="0"/>
              <a:t>Project Properties entered in Project Professional 2010 are now available in the Reporting Database</a:t>
            </a:r>
          </a:p>
          <a:p>
            <a:pPr>
              <a:lnSpc>
                <a:spcPct val="120000"/>
              </a:lnSpc>
            </a:pPr>
            <a:endParaRPr lang="en-US" dirty="0" smtClean="0"/>
          </a:p>
          <a:p>
            <a:pPr>
              <a:lnSpc>
                <a:spcPct val="120000"/>
              </a:lnSpc>
            </a:pPr>
            <a:r>
              <a:rPr lang="en-US" dirty="0" smtClean="0"/>
              <a:t>Easier to leverage in report page headers/trailers, and keywords to ease search</a:t>
            </a:r>
            <a:endParaRPr lang="en-US" dirty="0"/>
          </a:p>
        </p:txBody>
      </p:sp>
      <p:sp>
        <p:nvSpPr>
          <p:cNvPr id="4" name="Slide Number Placeholder 3"/>
          <p:cNvSpPr>
            <a:spLocks noGrp="1"/>
          </p:cNvSpPr>
          <p:nvPr>
            <p:ph type="sldNum" sz="quarter" idx="11"/>
          </p:nvPr>
        </p:nvSpPr>
        <p:spPr/>
        <p:txBody>
          <a:bodyPr/>
          <a:lstStyle/>
          <a:p>
            <a:fld id="{0D7CF977-003B-4382-9C11-15648BFA557C}" type="slidenum">
              <a:rPr lang="en-US" smtClean="0"/>
              <a:pPr/>
              <a:t>12</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720486375"/>
              </p:ext>
            </p:extLst>
          </p:nvPr>
        </p:nvGraphicFramePr>
        <p:xfrm>
          <a:off x="1143000" y="3810000"/>
          <a:ext cx="5867400" cy="2316480"/>
        </p:xfrm>
        <a:graphic>
          <a:graphicData uri="http://schemas.openxmlformats.org/drawingml/2006/table">
            <a:tbl>
              <a:tblPr/>
              <a:tblGrid>
                <a:gridCol w="2332822"/>
                <a:gridCol w="3534578"/>
              </a:tblGrid>
              <a:tr h="289560">
                <a:tc>
                  <a:txBody>
                    <a:bodyPr/>
                    <a:lstStyle/>
                    <a:p>
                      <a:pPr marL="0" marR="0">
                        <a:spcBef>
                          <a:spcPts val="0"/>
                        </a:spcBef>
                        <a:spcAft>
                          <a:spcPts val="0"/>
                        </a:spcAft>
                      </a:pPr>
                      <a:r>
                        <a:rPr lang="en-US" sz="1800" b="1" dirty="0">
                          <a:solidFill>
                            <a:srgbClr xmlns:mc="http://schemas.openxmlformats.org/markup-compatibility/2006" xmlns:a14="http://schemas.microsoft.com/office/drawing/2010/main" val="FFFFFF" mc:Ignorable=""/>
                          </a:solidFill>
                          <a:latin typeface="Calibri"/>
                          <a:ea typeface="Times New Roman"/>
                          <a:cs typeface="Calibri"/>
                        </a:rPr>
                        <a:t>Table</a:t>
                      </a:r>
                      <a:endParaRPr lang="en-US" sz="1800" dirty="0">
                        <a:latin typeface="Calibri"/>
                        <a:ea typeface="Calibri"/>
                        <a:cs typeface="Times New Roman"/>
                      </a:endParaRPr>
                    </a:p>
                  </a:txBody>
                  <a:tcPr marL="68580" marR="68580" marT="0" marB="0" anchor="ctr">
                    <a:lnL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L>
                    <a:lnR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R>
                    <a:lnT>
                      <a:noFill/>
                    </a:lnT>
                    <a:lnB w="1905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B>
                    <a:solidFill>
                      <a:srgbClr xmlns:mc="http://schemas.openxmlformats.org/markup-compatibility/2006" xmlns:a14="http://schemas.microsoft.com/office/drawing/2010/main" val="4F81BD" mc:Ignorable=""/>
                    </a:solidFill>
                  </a:tcPr>
                </a:tc>
                <a:tc>
                  <a:txBody>
                    <a:bodyPr/>
                    <a:lstStyle/>
                    <a:p>
                      <a:pPr marL="0" marR="0">
                        <a:spcBef>
                          <a:spcPts val="0"/>
                        </a:spcBef>
                        <a:spcAft>
                          <a:spcPts val="0"/>
                        </a:spcAft>
                      </a:pPr>
                      <a:r>
                        <a:rPr lang="en-US" sz="1800" b="1" dirty="0">
                          <a:solidFill>
                            <a:srgbClr xmlns:mc="http://schemas.openxmlformats.org/markup-compatibility/2006" xmlns:a14="http://schemas.microsoft.com/office/drawing/2010/main" val="FFFFFF" mc:Ignorable=""/>
                          </a:solidFill>
                          <a:latin typeface="Calibri"/>
                          <a:ea typeface="Times New Roman"/>
                          <a:cs typeface="Calibri"/>
                        </a:rPr>
                        <a:t>Column</a:t>
                      </a:r>
                      <a:endParaRPr lang="en-US" sz="1800" dirty="0">
                        <a:latin typeface="Calibri"/>
                        <a:ea typeface="Calibri"/>
                        <a:cs typeface="Times New Roman"/>
                      </a:endParaRPr>
                    </a:p>
                  </a:txBody>
                  <a:tcPr marL="68580" marR="68580" marT="0" marB="0" anchor="ctr">
                    <a:lnL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L>
                    <a:lnR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R>
                    <a:lnT>
                      <a:noFill/>
                    </a:lnT>
                    <a:lnB w="1905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B>
                    <a:solidFill>
                      <a:srgbClr xmlns:mc="http://schemas.openxmlformats.org/markup-compatibility/2006" xmlns:a14="http://schemas.microsoft.com/office/drawing/2010/main" val="4F81BD" mc:Ignorable=""/>
                    </a:solidFill>
                  </a:tcPr>
                </a:tc>
              </a:tr>
              <a:tr h="289560">
                <a:tc>
                  <a:txBody>
                    <a:bodyPr/>
                    <a:lstStyle/>
                    <a:p>
                      <a:pPr marL="0" marR="0">
                        <a:spcBef>
                          <a:spcPts val="0"/>
                        </a:spcBef>
                        <a:spcAft>
                          <a:spcPts val="0"/>
                        </a:spcAft>
                      </a:pPr>
                      <a:r>
                        <a:rPr lang="en-US" sz="1800">
                          <a:solidFill>
                            <a:srgbClr xmlns:mc="http://schemas.openxmlformats.org/markup-compatibility/2006" xmlns:a14="http://schemas.microsoft.com/office/drawing/2010/main" val="000000" mc:Ignorable=""/>
                          </a:solidFill>
                          <a:latin typeface="Calibri"/>
                          <a:ea typeface="Times New Roman"/>
                          <a:cs typeface="Calibri"/>
                        </a:rPr>
                        <a:t>MSP_EPMPROJECT</a:t>
                      </a:r>
                      <a:endParaRPr lang="en-US" sz="1800">
                        <a:latin typeface="Calibri"/>
                        <a:ea typeface="Calibri"/>
                        <a:cs typeface="Times New Roman"/>
                      </a:endParaRPr>
                    </a:p>
                  </a:txBody>
                  <a:tcPr marL="68580" marR="68580" marT="0" marB="0" anchor="ctr">
                    <a:lnL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L>
                    <a:lnR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R>
                    <a:lnT w="1905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T>
                    <a:lnB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B>
                    <a:solidFill>
                      <a:srgbClr xmlns:mc="http://schemas.openxmlformats.org/markup-compatibility/2006" xmlns:a14="http://schemas.microsoft.com/office/drawing/2010/main" val="DCE6F1" mc:Ignorable=""/>
                    </a:solidFill>
                  </a:tcPr>
                </a:tc>
                <a:tc>
                  <a:txBody>
                    <a:bodyPr/>
                    <a:lstStyle/>
                    <a:p>
                      <a:pPr marL="0" marR="0">
                        <a:spcBef>
                          <a:spcPts val="0"/>
                        </a:spcBef>
                        <a:spcAft>
                          <a:spcPts val="0"/>
                        </a:spcAft>
                      </a:pPr>
                      <a:r>
                        <a:rPr lang="en-US" sz="1800" dirty="0">
                          <a:solidFill>
                            <a:srgbClr xmlns:mc="http://schemas.openxmlformats.org/markup-compatibility/2006" xmlns:a14="http://schemas.microsoft.com/office/drawing/2010/main" val="000000" mc:Ignorable=""/>
                          </a:solidFill>
                          <a:latin typeface="Calibri"/>
                          <a:ea typeface="Times New Roman"/>
                          <a:cs typeface="Calibri"/>
                        </a:rPr>
                        <a:t>ENTERPRISEPROJECTTYPEUID</a:t>
                      </a:r>
                      <a:endParaRPr lang="en-US" sz="1800" dirty="0">
                        <a:latin typeface="Calibri"/>
                        <a:ea typeface="Calibri"/>
                        <a:cs typeface="Times New Roman"/>
                      </a:endParaRPr>
                    </a:p>
                  </a:txBody>
                  <a:tcPr marL="68580" marR="68580" marT="0" marB="0" anchor="ctr">
                    <a:lnL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L>
                    <a:lnR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R>
                    <a:lnT w="1905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T>
                    <a:lnB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B>
                    <a:solidFill>
                      <a:srgbClr xmlns:mc="http://schemas.openxmlformats.org/markup-compatibility/2006" xmlns:a14="http://schemas.microsoft.com/office/drawing/2010/main" val="DCE6F1" mc:Ignorable=""/>
                    </a:solidFill>
                  </a:tcPr>
                </a:tc>
              </a:tr>
              <a:tr h="289560">
                <a:tc>
                  <a:txBody>
                    <a:bodyPr/>
                    <a:lstStyle/>
                    <a:p>
                      <a:pPr marL="0" marR="0">
                        <a:spcBef>
                          <a:spcPts val="0"/>
                        </a:spcBef>
                        <a:spcAft>
                          <a:spcPts val="0"/>
                        </a:spcAft>
                      </a:pPr>
                      <a:r>
                        <a:rPr lang="en-US" sz="1800">
                          <a:solidFill>
                            <a:srgbClr xmlns:mc="http://schemas.openxmlformats.org/markup-compatibility/2006" xmlns:a14="http://schemas.microsoft.com/office/drawing/2010/main" val="000000" mc:Ignorable=""/>
                          </a:solidFill>
                          <a:latin typeface="Calibri"/>
                          <a:ea typeface="Times New Roman"/>
                          <a:cs typeface="Calibri"/>
                        </a:rPr>
                        <a:t>MSP_EPMPROJECT</a:t>
                      </a:r>
                      <a:endParaRPr lang="en-US" sz="1800">
                        <a:latin typeface="Calibri"/>
                        <a:ea typeface="Calibri"/>
                        <a:cs typeface="Times New Roman"/>
                      </a:endParaRPr>
                    </a:p>
                  </a:txBody>
                  <a:tcPr marL="68580" marR="68580" marT="0" marB="0" anchor="ctr">
                    <a:lnL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L>
                    <a:lnR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R>
                    <a:lnT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T>
                    <a:lnB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B>
                    <a:solidFill>
                      <a:srgbClr xmlns:mc="http://schemas.openxmlformats.org/markup-compatibility/2006" xmlns:a14="http://schemas.microsoft.com/office/drawing/2010/main" val="B8CCE4" mc:Ignorable=""/>
                    </a:solidFill>
                  </a:tcPr>
                </a:tc>
                <a:tc>
                  <a:txBody>
                    <a:bodyPr/>
                    <a:lstStyle/>
                    <a:p>
                      <a:pPr marL="0" marR="0">
                        <a:spcBef>
                          <a:spcPts val="0"/>
                        </a:spcBef>
                        <a:spcAft>
                          <a:spcPts val="0"/>
                        </a:spcAft>
                      </a:pPr>
                      <a:r>
                        <a:rPr lang="en-US" sz="1800" dirty="0">
                          <a:solidFill>
                            <a:srgbClr xmlns:mc="http://schemas.openxmlformats.org/markup-compatibility/2006" xmlns:a14="http://schemas.microsoft.com/office/drawing/2010/main" val="000000" mc:Ignorable=""/>
                          </a:solidFill>
                          <a:latin typeface="Calibri"/>
                          <a:ea typeface="Times New Roman"/>
                          <a:cs typeface="Calibri"/>
                        </a:rPr>
                        <a:t>PROJECTCATEGORYNAME</a:t>
                      </a:r>
                      <a:endParaRPr lang="en-US" sz="1800" dirty="0">
                        <a:latin typeface="Calibri"/>
                        <a:ea typeface="Calibri"/>
                        <a:cs typeface="Times New Roman"/>
                      </a:endParaRPr>
                    </a:p>
                  </a:txBody>
                  <a:tcPr marL="68580" marR="68580" marT="0" marB="0" anchor="ctr">
                    <a:lnL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L>
                    <a:lnR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R>
                    <a:lnT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T>
                    <a:lnB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B>
                    <a:solidFill>
                      <a:srgbClr xmlns:mc="http://schemas.openxmlformats.org/markup-compatibility/2006" xmlns:a14="http://schemas.microsoft.com/office/drawing/2010/main" val="B8CCE4" mc:Ignorable=""/>
                    </a:solidFill>
                  </a:tcPr>
                </a:tc>
              </a:tr>
              <a:tr h="289560">
                <a:tc>
                  <a:txBody>
                    <a:bodyPr/>
                    <a:lstStyle/>
                    <a:p>
                      <a:pPr marL="0" marR="0">
                        <a:spcBef>
                          <a:spcPts val="0"/>
                        </a:spcBef>
                        <a:spcAft>
                          <a:spcPts val="0"/>
                        </a:spcAft>
                      </a:pPr>
                      <a:r>
                        <a:rPr lang="en-US" sz="1800">
                          <a:solidFill>
                            <a:srgbClr xmlns:mc="http://schemas.openxmlformats.org/markup-compatibility/2006" xmlns:a14="http://schemas.microsoft.com/office/drawing/2010/main" val="000000" mc:Ignorable=""/>
                          </a:solidFill>
                          <a:latin typeface="Calibri"/>
                          <a:ea typeface="Times New Roman"/>
                          <a:cs typeface="Calibri"/>
                        </a:rPr>
                        <a:t>MSP_EPMPROJECT</a:t>
                      </a:r>
                      <a:endParaRPr lang="en-US" sz="1800">
                        <a:latin typeface="Calibri"/>
                        <a:ea typeface="Calibri"/>
                        <a:cs typeface="Times New Roman"/>
                      </a:endParaRPr>
                    </a:p>
                  </a:txBody>
                  <a:tcPr marL="68580" marR="68580" marT="0" marB="0" anchor="ctr">
                    <a:lnL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L>
                    <a:lnR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R>
                    <a:lnT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T>
                    <a:lnB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B>
                    <a:solidFill>
                      <a:srgbClr xmlns:mc="http://schemas.openxmlformats.org/markup-compatibility/2006" xmlns:a14="http://schemas.microsoft.com/office/drawing/2010/main" val="DCE6F1" mc:Ignorable=""/>
                    </a:solidFill>
                  </a:tcPr>
                </a:tc>
                <a:tc>
                  <a:txBody>
                    <a:bodyPr/>
                    <a:lstStyle/>
                    <a:p>
                      <a:pPr marL="0" marR="0">
                        <a:spcBef>
                          <a:spcPts val="0"/>
                        </a:spcBef>
                        <a:spcAft>
                          <a:spcPts val="0"/>
                        </a:spcAft>
                      </a:pPr>
                      <a:r>
                        <a:rPr lang="en-US" sz="1800" dirty="0">
                          <a:solidFill>
                            <a:srgbClr xmlns:mc="http://schemas.openxmlformats.org/markup-compatibility/2006" xmlns:a14="http://schemas.microsoft.com/office/drawing/2010/main" val="000000" mc:Ignorable=""/>
                          </a:solidFill>
                          <a:latin typeface="Calibri"/>
                          <a:ea typeface="Times New Roman"/>
                          <a:cs typeface="Calibri"/>
                        </a:rPr>
                        <a:t>PROJECTCOMPANYNAME</a:t>
                      </a:r>
                      <a:endParaRPr lang="en-US" sz="1800" dirty="0">
                        <a:latin typeface="Calibri"/>
                        <a:ea typeface="Calibri"/>
                        <a:cs typeface="Times New Roman"/>
                      </a:endParaRPr>
                    </a:p>
                  </a:txBody>
                  <a:tcPr marL="68580" marR="68580" marT="0" marB="0" anchor="ctr">
                    <a:lnL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L>
                    <a:lnR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R>
                    <a:lnT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T>
                    <a:lnB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B>
                    <a:solidFill>
                      <a:srgbClr xmlns:mc="http://schemas.openxmlformats.org/markup-compatibility/2006" xmlns:a14="http://schemas.microsoft.com/office/drawing/2010/main" val="DCE6F1" mc:Ignorable=""/>
                    </a:solidFill>
                  </a:tcPr>
                </a:tc>
              </a:tr>
              <a:tr h="289560">
                <a:tc>
                  <a:txBody>
                    <a:bodyPr/>
                    <a:lstStyle/>
                    <a:p>
                      <a:pPr marL="0" marR="0">
                        <a:spcBef>
                          <a:spcPts val="0"/>
                        </a:spcBef>
                        <a:spcAft>
                          <a:spcPts val="0"/>
                        </a:spcAft>
                      </a:pPr>
                      <a:r>
                        <a:rPr lang="en-US" sz="1800">
                          <a:solidFill>
                            <a:srgbClr xmlns:mc="http://schemas.openxmlformats.org/markup-compatibility/2006" xmlns:a14="http://schemas.microsoft.com/office/drawing/2010/main" val="000000" mc:Ignorable=""/>
                          </a:solidFill>
                          <a:latin typeface="Calibri"/>
                          <a:ea typeface="Times New Roman"/>
                          <a:cs typeface="Calibri"/>
                        </a:rPr>
                        <a:t>MSP_EPMPROJECT</a:t>
                      </a:r>
                      <a:endParaRPr lang="en-US" sz="1800">
                        <a:latin typeface="Calibri"/>
                        <a:ea typeface="Calibri"/>
                        <a:cs typeface="Times New Roman"/>
                      </a:endParaRPr>
                    </a:p>
                  </a:txBody>
                  <a:tcPr marL="68580" marR="68580" marT="0" marB="0" anchor="ctr">
                    <a:lnL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L>
                    <a:lnR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R>
                    <a:lnT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T>
                    <a:lnB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B>
                    <a:solidFill>
                      <a:srgbClr xmlns:mc="http://schemas.openxmlformats.org/markup-compatibility/2006" xmlns:a14="http://schemas.microsoft.com/office/drawing/2010/main" val="B8CCE4" mc:Ignorable=""/>
                    </a:solidFill>
                  </a:tcPr>
                </a:tc>
                <a:tc>
                  <a:txBody>
                    <a:bodyPr/>
                    <a:lstStyle/>
                    <a:p>
                      <a:pPr marL="0" marR="0">
                        <a:spcBef>
                          <a:spcPts val="0"/>
                        </a:spcBef>
                        <a:spcAft>
                          <a:spcPts val="0"/>
                        </a:spcAft>
                      </a:pPr>
                      <a:r>
                        <a:rPr lang="en-US" sz="1800" dirty="0">
                          <a:solidFill>
                            <a:srgbClr xmlns:mc="http://schemas.openxmlformats.org/markup-compatibility/2006" xmlns:a14="http://schemas.microsoft.com/office/drawing/2010/main" val="000000" mc:Ignorable=""/>
                          </a:solidFill>
                          <a:latin typeface="Calibri"/>
                          <a:ea typeface="Times New Roman"/>
                          <a:cs typeface="Calibri"/>
                        </a:rPr>
                        <a:t>PROJECTDESCRIPTION</a:t>
                      </a:r>
                      <a:endParaRPr lang="en-US" sz="1800" dirty="0">
                        <a:latin typeface="Calibri"/>
                        <a:ea typeface="Calibri"/>
                        <a:cs typeface="Times New Roman"/>
                      </a:endParaRPr>
                    </a:p>
                  </a:txBody>
                  <a:tcPr marL="68580" marR="68580" marT="0" marB="0" anchor="ctr">
                    <a:lnL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L>
                    <a:lnR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R>
                    <a:lnT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T>
                    <a:lnB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B>
                    <a:solidFill>
                      <a:srgbClr xmlns:mc="http://schemas.openxmlformats.org/markup-compatibility/2006" xmlns:a14="http://schemas.microsoft.com/office/drawing/2010/main" val="B8CCE4" mc:Ignorable=""/>
                    </a:solidFill>
                  </a:tcPr>
                </a:tc>
              </a:tr>
              <a:tr h="289560">
                <a:tc>
                  <a:txBody>
                    <a:bodyPr/>
                    <a:lstStyle/>
                    <a:p>
                      <a:pPr marL="0" marR="0">
                        <a:spcBef>
                          <a:spcPts val="0"/>
                        </a:spcBef>
                        <a:spcAft>
                          <a:spcPts val="0"/>
                        </a:spcAft>
                      </a:pPr>
                      <a:r>
                        <a:rPr lang="en-US" sz="1800">
                          <a:solidFill>
                            <a:srgbClr xmlns:mc="http://schemas.openxmlformats.org/markup-compatibility/2006" xmlns:a14="http://schemas.microsoft.com/office/drawing/2010/main" val="000000" mc:Ignorable=""/>
                          </a:solidFill>
                          <a:latin typeface="Calibri"/>
                          <a:ea typeface="Times New Roman"/>
                          <a:cs typeface="Calibri"/>
                        </a:rPr>
                        <a:t>MSP_EPMPROJECT</a:t>
                      </a:r>
                      <a:endParaRPr lang="en-US" sz="1800">
                        <a:latin typeface="Calibri"/>
                        <a:ea typeface="Calibri"/>
                        <a:cs typeface="Times New Roman"/>
                      </a:endParaRPr>
                    </a:p>
                  </a:txBody>
                  <a:tcPr marL="68580" marR="68580" marT="0" marB="0" anchor="ctr">
                    <a:lnL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L>
                    <a:lnR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R>
                    <a:lnT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T>
                    <a:lnB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B>
                    <a:solidFill>
                      <a:srgbClr xmlns:mc="http://schemas.openxmlformats.org/markup-compatibility/2006" xmlns:a14="http://schemas.microsoft.com/office/drawing/2010/main" val="DCE6F1" mc:Ignorable=""/>
                    </a:solidFill>
                  </a:tcPr>
                </a:tc>
                <a:tc>
                  <a:txBody>
                    <a:bodyPr/>
                    <a:lstStyle/>
                    <a:p>
                      <a:pPr marL="0" marR="0">
                        <a:spcBef>
                          <a:spcPts val="0"/>
                        </a:spcBef>
                        <a:spcAft>
                          <a:spcPts val="0"/>
                        </a:spcAft>
                      </a:pPr>
                      <a:r>
                        <a:rPr lang="en-US" sz="1800" dirty="0">
                          <a:solidFill>
                            <a:srgbClr xmlns:mc="http://schemas.openxmlformats.org/markup-compatibility/2006" xmlns:a14="http://schemas.microsoft.com/office/drawing/2010/main" val="000000" mc:Ignorable=""/>
                          </a:solidFill>
                          <a:latin typeface="Calibri"/>
                          <a:ea typeface="Times New Roman"/>
                          <a:cs typeface="Calibri"/>
                        </a:rPr>
                        <a:t>PROJECTKEYWORDS</a:t>
                      </a:r>
                      <a:endParaRPr lang="en-US" sz="1800" dirty="0">
                        <a:latin typeface="Calibri"/>
                        <a:ea typeface="Calibri"/>
                        <a:cs typeface="Times New Roman"/>
                      </a:endParaRPr>
                    </a:p>
                  </a:txBody>
                  <a:tcPr marL="68580" marR="68580" marT="0" marB="0" anchor="ctr">
                    <a:lnL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L>
                    <a:lnR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R>
                    <a:lnT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T>
                    <a:lnB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B>
                    <a:solidFill>
                      <a:srgbClr xmlns:mc="http://schemas.openxmlformats.org/markup-compatibility/2006" xmlns:a14="http://schemas.microsoft.com/office/drawing/2010/main" val="DCE6F1" mc:Ignorable=""/>
                    </a:solidFill>
                  </a:tcPr>
                </a:tc>
              </a:tr>
              <a:tr h="289560">
                <a:tc>
                  <a:txBody>
                    <a:bodyPr/>
                    <a:lstStyle/>
                    <a:p>
                      <a:pPr marL="0" marR="0">
                        <a:spcBef>
                          <a:spcPts val="0"/>
                        </a:spcBef>
                        <a:spcAft>
                          <a:spcPts val="0"/>
                        </a:spcAft>
                      </a:pPr>
                      <a:r>
                        <a:rPr lang="en-US" sz="1800">
                          <a:solidFill>
                            <a:srgbClr xmlns:mc="http://schemas.openxmlformats.org/markup-compatibility/2006" xmlns:a14="http://schemas.microsoft.com/office/drawing/2010/main" val="000000" mc:Ignorable=""/>
                          </a:solidFill>
                          <a:latin typeface="Calibri"/>
                          <a:ea typeface="Times New Roman"/>
                          <a:cs typeface="Calibri"/>
                        </a:rPr>
                        <a:t>MSP_EPMPROJECT</a:t>
                      </a:r>
                      <a:endParaRPr lang="en-US" sz="1800">
                        <a:latin typeface="Calibri"/>
                        <a:ea typeface="Calibri"/>
                        <a:cs typeface="Times New Roman"/>
                      </a:endParaRPr>
                    </a:p>
                  </a:txBody>
                  <a:tcPr marL="68580" marR="68580" marT="0" marB="0" anchor="ctr">
                    <a:lnL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L>
                    <a:lnR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R>
                    <a:lnT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T>
                    <a:lnB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B>
                    <a:solidFill>
                      <a:srgbClr xmlns:mc="http://schemas.openxmlformats.org/markup-compatibility/2006" xmlns:a14="http://schemas.microsoft.com/office/drawing/2010/main" val="B8CCE4" mc:Ignorable=""/>
                    </a:solidFill>
                  </a:tcPr>
                </a:tc>
                <a:tc>
                  <a:txBody>
                    <a:bodyPr/>
                    <a:lstStyle/>
                    <a:p>
                      <a:pPr marL="0" marR="0">
                        <a:spcBef>
                          <a:spcPts val="0"/>
                        </a:spcBef>
                        <a:spcAft>
                          <a:spcPts val="0"/>
                        </a:spcAft>
                      </a:pPr>
                      <a:r>
                        <a:rPr lang="en-US" sz="1800" dirty="0">
                          <a:solidFill>
                            <a:srgbClr xmlns:mc="http://schemas.openxmlformats.org/markup-compatibility/2006" xmlns:a14="http://schemas.microsoft.com/office/drawing/2010/main" val="000000" mc:Ignorable=""/>
                          </a:solidFill>
                          <a:latin typeface="Calibri"/>
                          <a:ea typeface="Times New Roman"/>
                          <a:cs typeface="Calibri"/>
                        </a:rPr>
                        <a:t>PROJECTSUBJECT</a:t>
                      </a:r>
                      <a:endParaRPr lang="en-US" sz="1800" dirty="0">
                        <a:latin typeface="Calibri"/>
                        <a:ea typeface="Calibri"/>
                        <a:cs typeface="Times New Roman"/>
                      </a:endParaRPr>
                    </a:p>
                  </a:txBody>
                  <a:tcPr marL="68580" marR="68580" marT="0" marB="0" anchor="ctr">
                    <a:lnL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L>
                    <a:lnR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R>
                    <a:lnT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T>
                    <a:lnB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B>
                    <a:solidFill>
                      <a:srgbClr xmlns:mc="http://schemas.openxmlformats.org/markup-compatibility/2006" xmlns:a14="http://schemas.microsoft.com/office/drawing/2010/main" val="B8CCE4" mc:Ignorable=""/>
                    </a:solidFill>
                  </a:tcPr>
                </a:tc>
              </a:tr>
              <a:tr h="289560">
                <a:tc>
                  <a:txBody>
                    <a:bodyPr/>
                    <a:lstStyle/>
                    <a:p>
                      <a:pPr marL="0" marR="0">
                        <a:spcBef>
                          <a:spcPts val="0"/>
                        </a:spcBef>
                        <a:spcAft>
                          <a:spcPts val="0"/>
                        </a:spcAft>
                      </a:pPr>
                      <a:r>
                        <a:rPr lang="en-US" sz="1800">
                          <a:solidFill>
                            <a:srgbClr xmlns:mc="http://schemas.openxmlformats.org/markup-compatibility/2006" xmlns:a14="http://schemas.microsoft.com/office/drawing/2010/main" val="000000" mc:Ignorable=""/>
                          </a:solidFill>
                          <a:latin typeface="Calibri"/>
                          <a:ea typeface="Times New Roman"/>
                          <a:cs typeface="Calibri"/>
                        </a:rPr>
                        <a:t>MSP_EPMPROJECT</a:t>
                      </a:r>
                      <a:endParaRPr lang="en-US" sz="1800">
                        <a:latin typeface="Calibri"/>
                        <a:ea typeface="Calibri"/>
                        <a:cs typeface="Times New Roman"/>
                      </a:endParaRPr>
                    </a:p>
                  </a:txBody>
                  <a:tcPr marL="68580" marR="68580" marT="0" marB="0" anchor="ctr">
                    <a:lnL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L>
                    <a:lnR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R>
                    <a:lnT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T>
                    <a:lnB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B>
                    <a:solidFill>
                      <a:srgbClr xmlns:mc="http://schemas.openxmlformats.org/markup-compatibility/2006" xmlns:a14="http://schemas.microsoft.com/office/drawing/2010/main" val="DCE6F1" mc:Ignorable=""/>
                    </a:solidFill>
                  </a:tcPr>
                </a:tc>
                <a:tc>
                  <a:txBody>
                    <a:bodyPr/>
                    <a:lstStyle/>
                    <a:p>
                      <a:pPr marL="0" marR="0">
                        <a:spcBef>
                          <a:spcPts val="0"/>
                        </a:spcBef>
                        <a:spcAft>
                          <a:spcPts val="0"/>
                        </a:spcAft>
                      </a:pPr>
                      <a:r>
                        <a:rPr lang="en-US" sz="1800" dirty="0">
                          <a:solidFill>
                            <a:srgbClr xmlns:mc="http://schemas.openxmlformats.org/markup-compatibility/2006" xmlns:a14="http://schemas.microsoft.com/office/drawing/2010/main" val="000000" mc:Ignorable=""/>
                          </a:solidFill>
                          <a:latin typeface="Calibri"/>
                          <a:ea typeface="Times New Roman"/>
                          <a:cs typeface="Calibri"/>
                        </a:rPr>
                        <a:t>PROJECTTITLE</a:t>
                      </a:r>
                      <a:endParaRPr lang="en-US" sz="1800" dirty="0">
                        <a:latin typeface="Calibri"/>
                        <a:ea typeface="Calibri"/>
                        <a:cs typeface="Times New Roman"/>
                      </a:endParaRPr>
                    </a:p>
                  </a:txBody>
                  <a:tcPr marL="68580" marR="68580" marT="0" marB="0" anchor="ctr">
                    <a:lnL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L>
                    <a:lnR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R>
                    <a:lnT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T>
                    <a:lnB w="12700" cap="flat" cmpd="sng" algn="ctr">
                      <a:solidFill>
                        <a:srgbClr xmlns:mc="http://schemas.openxmlformats.org/markup-compatibility/2006" xmlns:a14="http://schemas.microsoft.com/office/drawing/2010/main" val="FFFFFF" mc:Ignorable=""/>
                      </a:solidFill>
                      <a:prstDash val="solid"/>
                      <a:round/>
                      <a:headEnd type="none" w="med" len="med"/>
                      <a:tailEnd type="none" w="med" len="med"/>
                    </a:lnB>
                    <a:solidFill>
                      <a:srgbClr xmlns:mc="http://schemas.openxmlformats.org/markup-compatibility/2006" xmlns:a14="http://schemas.microsoft.com/office/drawing/2010/main" val="DCE6F1" mc:Ignorable=""/>
                    </a:solidFill>
                  </a:tcPr>
                </a:tc>
              </a:tr>
            </a:tbl>
          </a:graphicData>
        </a:graphic>
      </p:graphicFrame>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RDB : Combined Work Contours</a:t>
            </a:r>
            <a:endParaRPr lang="en-US" dirty="0"/>
          </a:p>
        </p:txBody>
      </p:sp>
      <p:sp>
        <p:nvSpPr>
          <p:cNvPr id="3" name="Text Placeholder 2"/>
          <p:cNvSpPr>
            <a:spLocks noGrp="1"/>
          </p:cNvSpPr>
          <p:nvPr>
            <p:ph type="body" sz="quarter" idx="10"/>
          </p:nvPr>
        </p:nvSpPr>
        <p:spPr>
          <a:xfrm>
            <a:off x="304800" y="1524000"/>
            <a:ext cx="8382000" cy="3976473"/>
          </a:xfrm>
        </p:spPr>
        <p:txBody>
          <a:bodyPr>
            <a:normAutofit fontScale="62500" lnSpcReduction="20000"/>
          </a:bodyPr>
          <a:lstStyle/>
          <a:p>
            <a:pPr>
              <a:lnSpc>
                <a:spcPct val="110000"/>
              </a:lnSpc>
            </a:pPr>
            <a:r>
              <a:rPr lang="en-US" dirty="0" smtClean="0"/>
              <a:t>In Microsoft Office Project Server 2007, calculating the exact work assigned to a resource involved decoding application logic in the SQL statement and resulted in complex, non-</a:t>
            </a:r>
            <a:r>
              <a:rPr lang="en-US" dirty="0" err="1" smtClean="0"/>
              <a:t>performant</a:t>
            </a:r>
            <a:r>
              <a:rPr lang="en-US" dirty="0" smtClean="0"/>
              <a:t> queries </a:t>
            </a:r>
          </a:p>
          <a:p>
            <a:pPr>
              <a:lnSpc>
                <a:spcPct val="110000"/>
              </a:lnSpc>
            </a:pPr>
            <a:endParaRPr lang="en-US" dirty="0" smtClean="0"/>
          </a:p>
          <a:p>
            <a:pPr>
              <a:lnSpc>
                <a:spcPct val="110000"/>
              </a:lnSpc>
            </a:pPr>
            <a:r>
              <a:rPr lang="en-US" dirty="0" smtClean="0"/>
              <a:t>Project Server 2010 has improved storage of time-phased work in RDB</a:t>
            </a:r>
          </a:p>
          <a:p>
            <a:pPr>
              <a:lnSpc>
                <a:spcPct val="110000"/>
              </a:lnSpc>
            </a:pPr>
            <a:endParaRPr lang="en-US" dirty="0" smtClean="0"/>
          </a:p>
          <a:p>
            <a:pPr lvl="1">
              <a:lnSpc>
                <a:spcPct val="110000"/>
              </a:lnSpc>
            </a:pPr>
            <a:r>
              <a:rPr lang="en-US" dirty="0"/>
              <a:t>“Combined Work” value in the </a:t>
            </a:r>
            <a:r>
              <a:rPr lang="en-US" dirty="0" err="1" smtClean="0"/>
              <a:t>AssignmentbyDay_UserView</a:t>
            </a:r>
            <a:r>
              <a:rPr lang="en-US" dirty="0" smtClean="0"/>
              <a:t>  </a:t>
            </a:r>
          </a:p>
          <a:p>
            <a:pPr lvl="1">
              <a:lnSpc>
                <a:spcPct val="110000"/>
              </a:lnSpc>
            </a:pPr>
            <a:endParaRPr lang="en-US" dirty="0"/>
          </a:p>
          <a:p>
            <a:pPr lvl="2">
              <a:lnSpc>
                <a:spcPct val="110000"/>
              </a:lnSpc>
            </a:pPr>
            <a:r>
              <a:rPr lang="en-US" dirty="0"/>
              <a:t>availability = capacity (from </a:t>
            </a:r>
            <a:r>
              <a:rPr lang="en-US" dirty="0" err="1"/>
              <a:t>resourcebyday</a:t>
            </a:r>
            <a:r>
              <a:rPr lang="en-US" dirty="0"/>
              <a:t>) – combined work (from </a:t>
            </a:r>
            <a:r>
              <a:rPr lang="en-US" dirty="0" err="1"/>
              <a:t>assignmentbyday</a:t>
            </a:r>
            <a:r>
              <a:rPr lang="en-US" dirty="0" smtClean="0"/>
              <a:t>)</a:t>
            </a:r>
          </a:p>
          <a:p>
            <a:pPr lvl="2">
              <a:lnSpc>
                <a:spcPct val="110000"/>
              </a:lnSpc>
            </a:pPr>
            <a:endParaRPr lang="en-US" dirty="0" smtClean="0"/>
          </a:p>
          <a:p>
            <a:pPr lvl="1">
              <a:lnSpc>
                <a:spcPct val="110000"/>
              </a:lnSpc>
            </a:pPr>
            <a:r>
              <a:rPr lang="en-US" dirty="0" smtClean="0"/>
              <a:t>Eliminates need for complex SQL joins to calculate work</a:t>
            </a:r>
          </a:p>
        </p:txBody>
      </p:sp>
      <p:sp>
        <p:nvSpPr>
          <p:cNvPr id="4" name="Slide Number Placeholder 3"/>
          <p:cNvSpPr>
            <a:spLocks noGrp="1"/>
          </p:cNvSpPr>
          <p:nvPr>
            <p:ph type="sldNum" sz="quarter" idx="11"/>
          </p:nvPr>
        </p:nvSpPr>
        <p:spPr/>
        <p:txBody>
          <a:bodyPr/>
          <a:lstStyle/>
          <a:p>
            <a:fld id="{0D7CF977-003B-4382-9C11-15648BFA557C}" type="slidenum">
              <a:rPr lang="en-US" smtClean="0"/>
              <a:pPr/>
              <a:t>13</a:t>
            </a:fld>
            <a:endParaRPr lang="en-US"/>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Text Placeholder 2"/>
          <p:cNvSpPr>
            <a:spLocks noGrp="1"/>
          </p:cNvSpPr>
          <p:nvPr>
            <p:ph type="body" sz="quarter" idx="10"/>
          </p:nvPr>
        </p:nvSpPr>
        <p:spPr>
          <a:xfrm>
            <a:off x="381000" y="1447799"/>
            <a:ext cx="8382000" cy="1428083"/>
          </a:xfrm>
        </p:spPr>
        <p:txBody>
          <a:bodyPr/>
          <a:lstStyle/>
          <a:p>
            <a:r>
              <a:rPr lang="en-US" dirty="0" smtClean="0"/>
              <a:t>Existing reports against Reporting DB should still work</a:t>
            </a:r>
          </a:p>
          <a:p>
            <a:r>
              <a:rPr lang="en-US" dirty="0" smtClean="0"/>
              <a:t>Same Schema for RDB</a:t>
            </a:r>
            <a:endParaRPr lang="en-US" dirty="0"/>
          </a:p>
        </p:txBody>
      </p:sp>
      <p:sp>
        <p:nvSpPr>
          <p:cNvPr id="4" name="Slide Number Placeholder 3"/>
          <p:cNvSpPr>
            <a:spLocks noGrp="1"/>
          </p:cNvSpPr>
          <p:nvPr>
            <p:ph type="sldNum" sz="quarter" idx="11"/>
          </p:nvPr>
        </p:nvSpPr>
        <p:spPr/>
        <p:txBody>
          <a:bodyPr/>
          <a:lstStyle/>
          <a:p>
            <a:fld id="{0D7CF977-003B-4382-9C11-15648BFA557C}" type="slidenum">
              <a:rPr lang="en-US" smtClean="0"/>
              <a:pPr/>
              <a:t>14</a:t>
            </a:fld>
            <a:endParaRPr lang="en-US"/>
          </a:p>
        </p:txBody>
      </p:sp>
    </p:spTree>
    <p:extLst>
      <p:ext uri="{BB962C8B-B14F-4D97-AF65-F5344CB8AC3E}">
        <p14:creationId xmlns:p14="http://schemas.microsoft.com/office/powerpoint/2010/main" val="2251457876"/>
      </p:ext>
    </p:extLst>
  </p:cSld>
  <p:clrMapOvr>
    <a:masterClrMapping/>
  </p:clrMapOvr>
  <p:transition xmlns:p14="http://schemas.microsoft.com/office/powerpoint/2010/mai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22313" y="4406900"/>
            <a:ext cx="7772400" cy="553998"/>
          </a:xfrm>
        </p:spPr>
        <p:txBody>
          <a:bodyPr/>
          <a:lstStyle/>
          <a:p>
            <a:r>
              <a:rPr lang="en-US" dirty="0" smtClean="0"/>
              <a:t>BUSINESS INTELLIGENCE center</a:t>
            </a:r>
            <a:endParaRPr lang="en-US" dirty="0"/>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0D7CF977-003B-4382-9C11-15648BFA557C}" type="slidenum">
              <a:rPr lang="en-US" smtClean="0"/>
              <a:pPr/>
              <a:t>15</a:t>
            </a:fld>
            <a:endParaRPr lang="en-US"/>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Business Intelligence Center</a:t>
            </a:r>
            <a:endParaRPr lang="en-US" dirty="0"/>
          </a:p>
        </p:txBody>
      </p:sp>
      <p:sp>
        <p:nvSpPr>
          <p:cNvPr id="6" name="Text Placeholder 5"/>
          <p:cNvSpPr>
            <a:spLocks noGrp="1"/>
          </p:cNvSpPr>
          <p:nvPr>
            <p:ph type="body" sz="quarter" idx="10"/>
          </p:nvPr>
        </p:nvSpPr>
        <p:spPr>
          <a:xfrm>
            <a:off x="381000" y="1828800"/>
            <a:ext cx="8382000" cy="3886200"/>
          </a:xfrm>
        </p:spPr>
        <p:txBody>
          <a:bodyPr>
            <a:normAutofit fontScale="92500" lnSpcReduction="20000"/>
          </a:bodyPr>
          <a:lstStyle/>
          <a:p>
            <a:pPr>
              <a:lnSpc>
                <a:spcPct val="100000"/>
              </a:lnSpc>
            </a:pPr>
            <a:r>
              <a:rPr lang="en-US" dirty="0" smtClean="0"/>
              <a:t>A sub-site of the Project Web Access site</a:t>
            </a:r>
          </a:p>
          <a:p>
            <a:pPr>
              <a:lnSpc>
                <a:spcPct val="100000"/>
              </a:lnSpc>
            </a:pPr>
            <a:endParaRPr lang="en-US" dirty="0" smtClean="0"/>
          </a:p>
          <a:p>
            <a:pPr>
              <a:lnSpc>
                <a:spcPct val="100000"/>
              </a:lnSpc>
            </a:pPr>
            <a:r>
              <a:rPr lang="en-US" dirty="0" smtClean="0"/>
              <a:t>Same security permissions as PWA site</a:t>
            </a:r>
          </a:p>
          <a:p>
            <a:pPr>
              <a:lnSpc>
                <a:spcPct val="100000"/>
              </a:lnSpc>
            </a:pPr>
            <a:endParaRPr lang="en-US" dirty="0" smtClean="0"/>
          </a:p>
          <a:p>
            <a:pPr lvl="1">
              <a:lnSpc>
                <a:spcPct val="100000"/>
              </a:lnSpc>
            </a:pPr>
            <a:r>
              <a:rPr lang="en-US" dirty="0" smtClean="0"/>
              <a:t>Inheritance may be disabled so that Report Center security may be managed manually</a:t>
            </a:r>
          </a:p>
          <a:p>
            <a:pPr lvl="1">
              <a:lnSpc>
                <a:spcPct val="100000"/>
              </a:lnSpc>
            </a:pPr>
            <a:endParaRPr lang="en-US" dirty="0" smtClean="0"/>
          </a:p>
          <a:p>
            <a:pPr lvl="1">
              <a:lnSpc>
                <a:spcPct val="100000"/>
              </a:lnSpc>
            </a:pPr>
            <a:r>
              <a:rPr lang="en-US" dirty="0" smtClean="0"/>
              <a:t>Hybrid mode – you can grant additional permissions</a:t>
            </a:r>
            <a:endParaRPr lang="en-US" dirty="0"/>
          </a:p>
        </p:txBody>
      </p:sp>
      <p:sp>
        <p:nvSpPr>
          <p:cNvPr id="4" name="Slide Number Placeholder 3"/>
          <p:cNvSpPr>
            <a:spLocks noGrp="1"/>
          </p:cNvSpPr>
          <p:nvPr>
            <p:ph type="sldNum" sz="quarter" idx="11"/>
          </p:nvPr>
        </p:nvSpPr>
        <p:spPr/>
        <p:txBody>
          <a:bodyPr/>
          <a:lstStyle/>
          <a:p>
            <a:fld id="{0D7CF977-003B-4382-9C11-15648BFA557C}" type="slidenum">
              <a:rPr lang="en-US" smtClean="0"/>
              <a:pPr/>
              <a:t>16</a:t>
            </a:fld>
            <a:endParaRPr lang="en-US"/>
          </a:p>
        </p:txBody>
      </p:sp>
    </p:spTree>
  </p:cSld>
  <p:clrMapOvr>
    <a:masterClrMapping/>
  </p:clrMapOvr>
  <p:transition xmlns:p14="http://schemas.microsoft.com/office/powerpoint/2010/mai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Out </a:t>
            </a:r>
            <a:r>
              <a:rPr lang="en-US" dirty="0"/>
              <a:t>O</a:t>
            </a:r>
            <a:r>
              <a:rPr lang="en-US" dirty="0" smtClean="0"/>
              <a:t>f the Box Reports</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597195517"/>
              </p:ext>
            </p:extLst>
          </p:nvPr>
        </p:nvGraphicFramePr>
        <p:xfrm>
          <a:off x="381000" y="1447800"/>
          <a:ext cx="8382000" cy="4079240"/>
        </p:xfrm>
        <a:graphic>
          <a:graphicData uri="http://schemas.openxmlformats.org/drawingml/2006/table">
            <a:tbl>
              <a:tblPr firstRow="1" bandRow="1">
                <a:tableStyleId>{5C22544A-7EE6-4342-B048-85BDC9FD1C3A}</a:tableStyleId>
              </a:tblPr>
              <a:tblGrid>
                <a:gridCol w="4191000"/>
                <a:gridCol w="4191000"/>
              </a:tblGrid>
              <a:tr h="370840">
                <a:tc>
                  <a:txBody>
                    <a:bodyPr/>
                    <a:lstStyle/>
                    <a:p>
                      <a:r>
                        <a:rPr lang="en-US" dirty="0" smtClean="0"/>
                        <a:t>Sample Reports</a:t>
                      </a:r>
                      <a:endParaRPr lang="en-US" dirty="0"/>
                    </a:p>
                  </a:txBody>
                  <a:tcPr/>
                </a:tc>
                <a:tc>
                  <a:txBody>
                    <a:bodyPr/>
                    <a:lstStyle/>
                    <a:p>
                      <a:r>
                        <a:rPr lang="en-US" dirty="0" smtClean="0"/>
                        <a:t>Templates</a:t>
                      </a:r>
                      <a:endParaRPr lang="en-US" dirty="0"/>
                    </a:p>
                  </a:txBody>
                  <a:tcPr/>
                </a:tc>
              </a:tr>
              <a:tr h="370840">
                <a:tc>
                  <a:txBody>
                    <a:bodyPr/>
                    <a:lstStyle/>
                    <a:p>
                      <a:r>
                        <a:rPr lang="en-US" dirty="0" smtClean="0"/>
                        <a:t>Deliverables</a:t>
                      </a:r>
                      <a:endParaRPr lang="en-US" dirty="0"/>
                    </a:p>
                  </a:txBody>
                  <a:tcPr/>
                </a:tc>
                <a:tc>
                  <a:txBody>
                    <a:bodyPr/>
                    <a:lstStyle/>
                    <a:p>
                      <a:r>
                        <a:rPr lang="en-US" dirty="0" err="1" smtClean="0"/>
                        <a:t>DependentProjects</a:t>
                      </a:r>
                      <a:endParaRPr lang="en-US" dirty="0"/>
                    </a:p>
                  </a:txBody>
                  <a:tcPr/>
                </a:tc>
              </a:tr>
              <a:tr h="370840">
                <a:tc>
                  <a:txBody>
                    <a:bodyPr/>
                    <a:lstStyle/>
                    <a:p>
                      <a:r>
                        <a:rPr lang="en-US" dirty="0" err="1" smtClean="0"/>
                        <a:t>IssuesAndRisks</a:t>
                      </a:r>
                      <a:endParaRPr lang="en-US" dirty="0"/>
                    </a:p>
                  </a:txBody>
                  <a:tcPr/>
                </a:tc>
                <a:tc>
                  <a:txBody>
                    <a:bodyPr/>
                    <a:lstStyle/>
                    <a:p>
                      <a:r>
                        <a:rPr lang="en-US" dirty="0" smtClean="0"/>
                        <a:t>Issues</a:t>
                      </a:r>
                      <a:endParaRPr lang="en-US" dirty="0"/>
                    </a:p>
                  </a:txBody>
                  <a:tcPr/>
                </a:tc>
              </a:tr>
              <a:tr h="370840">
                <a:tc>
                  <a:txBody>
                    <a:bodyPr/>
                    <a:lstStyle/>
                    <a:p>
                      <a:r>
                        <a:rPr lang="en-US" dirty="0" err="1" smtClean="0"/>
                        <a:t>MilestonesDueThisMonth</a:t>
                      </a:r>
                      <a:endParaRPr lang="en-US" dirty="0"/>
                    </a:p>
                  </a:txBody>
                  <a:tcPr/>
                </a:tc>
                <a:tc>
                  <a:txBody>
                    <a:bodyPr/>
                    <a:lstStyle/>
                    <a:p>
                      <a:r>
                        <a:rPr lang="en-US" dirty="0" err="1" smtClean="0"/>
                        <a:t>ProjectsAndAssignments</a:t>
                      </a:r>
                      <a:endParaRPr lang="en-US" dirty="0"/>
                    </a:p>
                  </a:txBody>
                  <a:tcPr/>
                </a:tc>
              </a:tr>
              <a:tr h="370840">
                <a:tc>
                  <a:txBody>
                    <a:bodyPr/>
                    <a:lstStyle/>
                    <a:p>
                      <a:r>
                        <a:rPr lang="en-US" dirty="0" err="1" smtClean="0"/>
                        <a:t>RejectedProjectList</a:t>
                      </a:r>
                      <a:endParaRPr lang="en-US" dirty="0"/>
                    </a:p>
                  </a:txBody>
                  <a:tcPr/>
                </a:tc>
                <a:tc>
                  <a:txBody>
                    <a:bodyPr/>
                    <a:lstStyle/>
                    <a:p>
                      <a:r>
                        <a:rPr lang="en-US" dirty="0" err="1" smtClean="0"/>
                        <a:t>ProjectsAndTasks</a:t>
                      </a:r>
                      <a:endParaRPr lang="en-US" dirty="0"/>
                    </a:p>
                  </a:txBody>
                  <a:tcPr/>
                </a:tc>
              </a:tr>
              <a:tr h="370840">
                <a:tc>
                  <a:txBody>
                    <a:bodyPr/>
                    <a:lstStyle/>
                    <a:p>
                      <a:r>
                        <a:rPr lang="en-US" dirty="0" err="1" smtClean="0"/>
                        <a:t>ResourceCapacity</a:t>
                      </a:r>
                      <a:endParaRPr lang="en-US" dirty="0"/>
                    </a:p>
                  </a:txBody>
                  <a:tcPr/>
                </a:tc>
                <a:tc>
                  <a:txBody>
                    <a:bodyPr/>
                    <a:lstStyle/>
                    <a:p>
                      <a:r>
                        <a:rPr lang="en-US" dirty="0" smtClean="0"/>
                        <a:t>Resources</a:t>
                      </a:r>
                      <a:endParaRPr lang="en-US" dirty="0"/>
                    </a:p>
                  </a:txBody>
                  <a:tcPr/>
                </a:tc>
              </a:tr>
              <a:tr h="370840">
                <a:tc>
                  <a:txBody>
                    <a:bodyPr/>
                    <a:lstStyle/>
                    <a:p>
                      <a:r>
                        <a:rPr lang="en-US" dirty="0" err="1" smtClean="0"/>
                        <a:t>SimpleProjectList</a:t>
                      </a:r>
                      <a:endParaRPr lang="en-US" dirty="0"/>
                    </a:p>
                  </a:txBody>
                  <a:tcPr/>
                </a:tc>
                <a:tc>
                  <a:txBody>
                    <a:bodyPr/>
                    <a:lstStyle/>
                    <a:p>
                      <a:r>
                        <a:rPr lang="en-US" dirty="0" smtClean="0"/>
                        <a:t>Risks</a:t>
                      </a:r>
                      <a:endParaRPr lang="en-US" dirty="0"/>
                    </a:p>
                  </a:txBody>
                  <a:tcPr/>
                </a:tc>
              </a:tr>
              <a:tr h="370840">
                <a:tc>
                  <a:txBody>
                    <a:bodyPr/>
                    <a:lstStyle/>
                    <a:p>
                      <a:r>
                        <a:rPr lang="en-US" dirty="0" err="1" smtClean="0"/>
                        <a:t>TimesheetActuals</a:t>
                      </a:r>
                      <a:endParaRPr lang="en-US" dirty="0"/>
                    </a:p>
                  </a:txBody>
                  <a:tcPr/>
                </a:tc>
                <a:tc>
                  <a:txBody>
                    <a:bodyPr/>
                    <a:lstStyle/>
                    <a:p>
                      <a:r>
                        <a:rPr lang="en-US" dirty="0" smtClean="0"/>
                        <a:t>Timesheet</a:t>
                      </a:r>
                      <a:endParaRPr lang="en-US" dirty="0"/>
                    </a:p>
                  </a:txBody>
                  <a:tcPr/>
                </a:tc>
              </a:tr>
              <a:tr h="370840">
                <a:tc>
                  <a:txBody>
                    <a:bodyPr/>
                    <a:lstStyle/>
                    <a:p>
                      <a:r>
                        <a:rPr lang="en-US" dirty="0" err="1" smtClean="0"/>
                        <a:t>TopProjects</a:t>
                      </a:r>
                      <a:endParaRPr lang="en-US" dirty="0"/>
                    </a:p>
                  </a:txBody>
                  <a:tcPr/>
                </a:tc>
                <a:tc>
                  <a:txBody>
                    <a:bodyPr/>
                    <a:lstStyle/>
                    <a:p>
                      <a:endParaRPr lang="en-US"/>
                    </a:p>
                  </a:txBody>
                  <a:tcPr/>
                </a:tc>
              </a:tr>
              <a:tr h="370840">
                <a:tc>
                  <a:txBody>
                    <a:bodyPr/>
                    <a:lstStyle/>
                    <a:p>
                      <a:r>
                        <a:rPr lang="en-US" dirty="0" err="1" smtClean="0"/>
                        <a:t>WorkflowChart</a:t>
                      </a:r>
                      <a:endParaRPr lang="en-US" dirty="0"/>
                    </a:p>
                  </a:txBody>
                  <a:tcPr/>
                </a:tc>
                <a:tc>
                  <a:txBody>
                    <a:bodyPr/>
                    <a:lstStyle/>
                    <a:p>
                      <a:endParaRPr lang="en-US"/>
                    </a:p>
                  </a:txBody>
                  <a:tcPr/>
                </a:tc>
              </a:tr>
              <a:tr h="370840">
                <a:tc>
                  <a:txBody>
                    <a:bodyPr/>
                    <a:lstStyle/>
                    <a:p>
                      <a:r>
                        <a:rPr lang="en-US" dirty="0" err="1" smtClean="0"/>
                        <a:t>WorkflowDrillDown</a:t>
                      </a:r>
                      <a:endParaRPr lang="en-US" dirty="0"/>
                    </a:p>
                  </a:txBody>
                  <a:tcPr/>
                </a:tc>
                <a:tc>
                  <a:txBody>
                    <a:bodyPr/>
                    <a:lstStyle/>
                    <a:p>
                      <a:endParaRPr lang="en-US" dirty="0"/>
                    </a:p>
                  </a:txBody>
                  <a:tcPr/>
                </a:tc>
              </a:tr>
            </a:tbl>
          </a:graphicData>
        </a:graphic>
      </p:graphicFrame>
      <p:sp>
        <p:nvSpPr>
          <p:cNvPr id="4" name="Slide Number Placeholder 3"/>
          <p:cNvSpPr>
            <a:spLocks noGrp="1"/>
          </p:cNvSpPr>
          <p:nvPr>
            <p:ph type="sldNum" sz="quarter" idx="10"/>
          </p:nvPr>
        </p:nvSpPr>
        <p:spPr/>
        <p:txBody>
          <a:bodyPr/>
          <a:lstStyle/>
          <a:p>
            <a:fld id="{0D7CF977-003B-4382-9C11-15648BFA557C}" type="slidenum">
              <a:rPr lang="en-US" smtClean="0"/>
              <a:pPr/>
              <a:t>17</a:t>
            </a:fld>
            <a:endParaRPr lang="en-US"/>
          </a:p>
        </p:txBody>
      </p:sp>
    </p:spTree>
    <p:extLst>
      <p:ext uri="{BB962C8B-B14F-4D97-AF65-F5344CB8AC3E}">
        <p14:creationId xmlns:p14="http://schemas.microsoft.com/office/powerpoint/2010/main" val="273323921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1329595"/>
          </a:xfrm>
        </p:spPr>
        <p:txBody>
          <a:bodyPr/>
          <a:lstStyle/>
          <a:p>
            <a:r>
              <a:rPr lang="en-US" dirty="0" smtClean="0"/>
              <a:t>Out Of the Box Data Connections and Cubes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592597072"/>
              </p:ext>
            </p:extLst>
          </p:nvPr>
        </p:nvGraphicFramePr>
        <p:xfrm>
          <a:off x="381001" y="1513841"/>
          <a:ext cx="8458199" cy="4395084"/>
        </p:xfrm>
        <a:graphic>
          <a:graphicData uri="http://schemas.openxmlformats.org/drawingml/2006/table">
            <a:tbl>
              <a:tblPr firstRow="1" bandRow="1">
                <a:tableStyleId>{5C22544A-7EE6-4342-B048-85BDC9FD1C3A}</a:tableStyleId>
              </a:tblPr>
              <a:tblGrid>
                <a:gridCol w="4980061"/>
                <a:gridCol w="3478138"/>
              </a:tblGrid>
              <a:tr h="324234">
                <a:tc gridSpan="2">
                  <a:txBody>
                    <a:bodyPr/>
                    <a:lstStyle/>
                    <a:p>
                      <a:pPr marL="0" marR="0" indent="0" algn="ctr" defTabSz="914363" rtl="0" eaLnBrk="1" fontAlgn="auto" latinLnBrk="0" hangingPunct="1">
                        <a:lnSpc>
                          <a:spcPct val="100000"/>
                        </a:lnSpc>
                        <a:spcBef>
                          <a:spcPts val="0"/>
                        </a:spcBef>
                        <a:spcAft>
                          <a:spcPts val="0"/>
                        </a:spcAft>
                        <a:buClrTx/>
                        <a:buSzTx/>
                        <a:buFontTx/>
                        <a:buNone/>
                        <a:tabLst/>
                        <a:defRPr/>
                      </a:pPr>
                      <a:endParaRPr lang="en-US" sz="1400" dirty="0" smtClean="0"/>
                    </a:p>
                  </a:txBody>
                  <a:tcPr/>
                </a:tc>
                <a:tc hMerge="1">
                  <a:txBody>
                    <a:bodyPr/>
                    <a:lstStyle/>
                    <a:p>
                      <a:endParaRPr lang="en-US" dirty="0"/>
                    </a:p>
                  </a:txBody>
                  <a:tcPr/>
                </a:tc>
              </a:tr>
              <a:tr h="32423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400" b="1" dirty="0" smtClean="0">
                          <a:solidFill>
                            <a:srgbClr xmlns:mc="http://schemas.openxmlformats.org/markup-compatibility/2006" xmlns:a14="http://schemas.microsoft.com/office/drawing/2010/main" val="0070C0" mc:Ignorable=""/>
                          </a:solidFill>
                        </a:rPr>
                        <a:t>Reporting Database (</a:t>
                      </a:r>
                      <a:r>
                        <a:rPr lang="en-US" sz="1400" b="1" kern="1200" dirty="0" smtClean="0">
                          <a:solidFill>
                            <a:srgbClr xmlns:mc="http://schemas.openxmlformats.org/markup-compatibility/2006" xmlns:a14="http://schemas.microsoft.com/office/drawing/2010/main" val="0070C0" mc:Ignorable=""/>
                          </a:solidFill>
                          <a:latin typeface="+mn-lt"/>
                          <a:ea typeface="+mn-ea"/>
                          <a:cs typeface="+mn-cs"/>
                        </a:rPr>
                        <a:t>RDB) - Office Data Connection Files</a:t>
                      </a:r>
                    </a:p>
                    <a:p>
                      <a:endParaRPr lang="en-US" sz="1400" b="1" dirty="0">
                        <a:solidFill>
                          <a:srgbClr xmlns:mc="http://schemas.openxmlformats.org/markup-compatibility/2006" xmlns:a14="http://schemas.microsoft.com/office/drawing/2010/main" val="0070C0" mc:Ignorable=""/>
                        </a:solidFill>
                      </a:endParaRPr>
                    </a:p>
                  </a:txBody>
                  <a:tcPr/>
                </a:tc>
                <a:tc>
                  <a:txBody>
                    <a:bodyPr/>
                    <a:lstStyle/>
                    <a:p>
                      <a:pPr marL="0" algn="l" defTabSz="914363" rtl="0" eaLnBrk="1" latinLnBrk="0" hangingPunct="1"/>
                      <a:r>
                        <a:rPr lang="en-US" sz="1400" b="1" kern="1200" dirty="0" smtClean="0">
                          <a:solidFill>
                            <a:srgbClr xmlns:mc="http://schemas.openxmlformats.org/markup-compatibility/2006" xmlns:a14="http://schemas.microsoft.com/office/drawing/2010/main" val="0070C0" mc:Ignorable=""/>
                          </a:solidFill>
                          <a:latin typeface="+mn-lt"/>
                          <a:ea typeface="+mn-ea"/>
                          <a:cs typeface="+mn-cs"/>
                        </a:rPr>
                        <a:t>Analytical Database (OLAP) - Cubes</a:t>
                      </a:r>
                    </a:p>
                  </a:txBody>
                  <a:tcPr/>
                </a:tc>
              </a:tr>
              <a:tr h="434718">
                <a:tc>
                  <a:txBody>
                    <a:bodyPr/>
                    <a:lstStyle/>
                    <a:p>
                      <a:pPr marL="285750" indent="-285750" algn="l" rtl="0" fontAlgn="ctr">
                        <a:buFont typeface="Arial" pitchFamily="34" charset="0"/>
                        <a:buChar char="•"/>
                      </a:pPr>
                      <a:r>
                        <a:rPr lang="en-US" sz="1200" b="0" i="0" u="none" strike="noStrike" kern="1200" dirty="0" smtClean="0">
                          <a:solidFill>
                            <a:srgbClr xmlns:mc="http://schemas.openxmlformats.org/markup-compatibility/2006" xmlns:a14="http://schemas.microsoft.com/office/drawing/2010/main" val="000000" mc:Ignorable=""/>
                          </a:solidFill>
                          <a:effectLst/>
                          <a:latin typeface="Segoe UI"/>
                          <a:ea typeface="+mn-ea"/>
                          <a:cs typeface="+mn-cs"/>
                        </a:rPr>
                        <a:t>Project Server  - Project </a:t>
                      </a:r>
                      <a:r>
                        <a:rPr lang="en-US" sz="1200" b="0" i="0" u="none" strike="noStrike" kern="1200" dirty="0">
                          <a:solidFill>
                            <a:srgbClr xmlns:mc="http://schemas.openxmlformats.org/markup-compatibility/2006" xmlns:a14="http://schemas.microsoft.com/office/drawing/2010/main" val="000000" mc:Ignorable=""/>
                          </a:solidFill>
                          <a:effectLst/>
                          <a:latin typeface="Segoe UI"/>
                          <a:ea typeface="+mn-ea"/>
                          <a:cs typeface="+mn-cs"/>
                        </a:rPr>
                        <a:t>Assignment Data </a:t>
                      </a:r>
                    </a:p>
                  </a:txBody>
                  <a:tcPr marL="9525" marR="9525" marT="9525" marB="0" anchor="ctr"/>
                </a:tc>
                <a:tc>
                  <a:txBody>
                    <a:bodyPr/>
                    <a:lstStyle/>
                    <a:p>
                      <a:pPr marL="285750" indent="-285750" algn="l" rtl="0" fontAlgn="ctr">
                        <a:buFont typeface="Arial" pitchFamily="34" charset="0"/>
                        <a:buChar char="•"/>
                      </a:pPr>
                      <a:r>
                        <a:rPr lang="en-US" sz="1200" b="0" i="0" u="none" strike="noStrike" dirty="0">
                          <a:solidFill>
                            <a:schemeClr val="bg1"/>
                          </a:solidFill>
                          <a:effectLst/>
                          <a:latin typeface="Segoe UI"/>
                        </a:rPr>
                        <a:t>Assignment Non </a:t>
                      </a:r>
                      <a:r>
                        <a:rPr lang="en-US" sz="1200" b="0" i="0" u="none" strike="noStrike" dirty="0" err="1">
                          <a:solidFill>
                            <a:schemeClr val="bg1"/>
                          </a:solidFill>
                          <a:effectLst/>
                          <a:latin typeface="Segoe UI"/>
                        </a:rPr>
                        <a:t>Timephased</a:t>
                      </a:r>
                      <a:r>
                        <a:rPr lang="en-US" sz="1200" b="0" i="0" u="none" strike="noStrike" dirty="0">
                          <a:solidFill>
                            <a:schemeClr val="bg1"/>
                          </a:solidFill>
                          <a:effectLst/>
                          <a:latin typeface="Segoe UI"/>
                        </a:rPr>
                        <a:t> </a:t>
                      </a:r>
                    </a:p>
                  </a:txBody>
                  <a:tcPr marL="9525" marR="9525" marT="9525" marB="0" anchor="ctr"/>
                </a:tc>
              </a:tr>
              <a:tr h="239844">
                <a:tc>
                  <a:txBody>
                    <a:bodyPr/>
                    <a:lstStyle/>
                    <a:p>
                      <a:pPr marL="285750" indent="-285750" algn="l" rtl="0" fontAlgn="ctr">
                        <a:buFont typeface="Arial" pitchFamily="34" charset="0"/>
                        <a:buChar char="•"/>
                      </a:pPr>
                      <a:r>
                        <a:rPr lang="en-US" sz="1200" b="0" i="0" u="none" strike="noStrike" kern="1200" dirty="0" smtClean="0">
                          <a:solidFill>
                            <a:srgbClr xmlns:mc="http://schemas.openxmlformats.org/markup-compatibility/2006" xmlns:a14="http://schemas.microsoft.com/office/drawing/2010/main" val="000000" mc:Ignorable=""/>
                          </a:solidFill>
                          <a:effectLst/>
                          <a:latin typeface="+mn-lt"/>
                          <a:ea typeface="+mn-ea"/>
                          <a:cs typeface="+mn-cs"/>
                        </a:rPr>
                        <a:t>Project Server  - </a:t>
                      </a:r>
                      <a:r>
                        <a:rPr lang="en-US" sz="1200" b="0" i="0" u="none" strike="noStrike" dirty="0" smtClean="0">
                          <a:solidFill>
                            <a:srgbClr xmlns:mc="http://schemas.openxmlformats.org/markup-compatibility/2006" xmlns:a14="http://schemas.microsoft.com/office/drawing/2010/main" val="000000" mc:Ignorable=""/>
                          </a:solidFill>
                          <a:effectLst/>
                          <a:latin typeface="Segoe UI"/>
                        </a:rPr>
                        <a:t>Deliverables </a:t>
                      </a:r>
                      <a:endParaRPr lang="en-US" sz="1200" b="0" i="0" u="none" strike="noStrike" dirty="0">
                        <a:solidFill>
                          <a:srgbClr xmlns:mc="http://schemas.openxmlformats.org/markup-compatibility/2006" xmlns:a14="http://schemas.microsoft.com/office/drawing/2010/main" val="000000" mc:Ignorable=""/>
                        </a:solidFill>
                        <a:effectLst/>
                        <a:latin typeface="Segoe UI"/>
                      </a:endParaRPr>
                    </a:p>
                  </a:txBody>
                  <a:tcPr marL="9525" marR="9525" marT="9525" marB="0" anchor="ctr"/>
                </a:tc>
                <a:tc>
                  <a:txBody>
                    <a:bodyPr/>
                    <a:lstStyle/>
                    <a:p>
                      <a:pPr marL="285750" indent="-285750" algn="l" rtl="0" fontAlgn="ctr">
                        <a:buFont typeface="Arial" pitchFamily="34" charset="0"/>
                        <a:buChar char="•"/>
                      </a:pPr>
                      <a:r>
                        <a:rPr lang="en-US" sz="1200" b="0" i="0" u="none" strike="noStrike" dirty="0">
                          <a:solidFill>
                            <a:schemeClr val="bg1"/>
                          </a:solidFill>
                          <a:effectLst/>
                          <a:latin typeface="Segoe UI"/>
                        </a:rPr>
                        <a:t>Assignment </a:t>
                      </a:r>
                      <a:r>
                        <a:rPr lang="en-US" sz="1200" b="0" i="0" u="none" strike="noStrike" dirty="0" err="1">
                          <a:solidFill>
                            <a:schemeClr val="bg1"/>
                          </a:solidFill>
                          <a:effectLst/>
                          <a:latin typeface="Segoe UI"/>
                        </a:rPr>
                        <a:t>Timephased</a:t>
                      </a:r>
                      <a:r>
                        <a:rPr lang="en-US" sz="1200" b="0" i="0" u="none" strike="noStrike" dirty="0">
                          <a:solidFill>
                            <a:schemeClr val="bg1"/>
                          </a:solidFill>
                          <a:effectLst/>
                          <a:latin typeface="Segoe UI"/>
                        </a:rPr>
                        <a:t> </a:t>
                      </a:r>
                    </a:p>
                  </a:txBody>
                  <a:tcPr marL="9525" marR="9525" marT="9525" marB="0" anchor="ctr"/>
                </a:tc>
              </a:tr>
              <a:tr h="239844">
                <a:tc>
                  <a:txBody>
                    <a:bodyPr/>
                    <a:lstStyle/>
                    <a:p>
                      <a:pPr marL="285750" indent="-285750" algn="l" rtl="0" fontAlgn="ctr">
                        <a:buFont typeface="Arial" pitchFamily="34" charset="0"/>
                        <a:buChar char="•"/>
                      </a:pPr>
                      <a:r>
                        <a:rPr lang="en-US" sz="1200" b="0" i="0" u="none" strike="noStrike" kern="1200" dirty="0" smtClean="0">
                          <a:solidFill>
                            <a:srgbClr xmlns:mc="http://schemas.openxmlformats.org/markup-compatibility/2006" xmlns:a14="http://schemas.microsoft.com/office/drawing/2010/main" val="000000" mc:Ignorable=""/>
                          </a:solidFill>
                          <a:effectLst/>
                          <a:latin typeface="+mn-lt"/>
                          <a:ea typeface="+mn-ea"/>
                          <a:cs typeface="+mn-cs"/>
                        </a:rPr>
                        <a:t>Project Server  - </a:t>
                      </a:r>
                      <a:r>
                        <a:rPr lang="en-US" sz="1200" b="0" i="0" u="none" strike="noStrike" dirty="0" smtClean="0">
                          <a:solidFill>
                            <a:srgbClr xmlns:mc="http://schemas.openxmlformats.org/markup-compatibility/2006" xmlns:a14="http://schemas.microsoft.com/office/drawing/2010/main" val="000000" mc:Ignorable=""/>
                          </a:solidFill>
                          <a:effectLst/>
                          <a:latin typeface="Segoe UI"/>
                        </a:rPr>
                        <a:t>Issue </a:t>
                      </a:r>
                      <a:r>
                        <a:rPr lang="en-US" sz="1200" b="0" i="0" u="none" strike="noStrike" dirty="0">
                          <a:solidFill>
                            <a:srgbClr xmlns:mc="http://schemas.openxmlformats.org/markup-compatibility/2006" xmlns:a14="http://schemas.microsoft.com/office/drawing/2010/main" val="000000" mc:Ignorable=""/>
                          </a:solidFill>
                          <a:effectLst/>
                          <a:latin typeface="Segoe UI"/>
                        </a:rPr>
                        <a:t>Data </a:t>
                      </a:r>
                    </a:p>
                  </a:txBody>
                  <a:tcPr marL="9525" marR="9525" marT="9525" marB="0" anchor="ctr"/>
                </a:tc>
                <a:tc>
                  <a:txBody>
                    <a:bodyPr/>
                    <a:lstStyle/>
                    <a:p>
                      <a:pPr marL="285750" indent="-285750" algn="l" rtl="0" fontAlgn="ctr">
                        <a:buFont typeface="Arial" pitchFamily="34" charset="0"/>
                        <a:buChar char="•"/>
                      </a:pPr>
                      <a:r>
                        <a:rPr lang="en-US" sz="1200" b="0" i="0" u="none" strike="noStrike" dirty="0">
                          <a:solidFill>
                            <a:schemeClr val="bg1"/>
                          </a:solidFill>
                          <a:effectLst/>
                          <a:latin typeface="Segoe UI"/>
                        </a:rPr>
                        <a:t>Deliverables </a:t>
                      </a:r>
                    </a:p>
                  </a:txBody>
                  <a:tcPr marL="9525" marR="9525" marT="9525" marB="0" anchor="ctr"/>
                </a:tc>
              </a:tr>
              <a:tr h="239844">
                <a:tc>
                  <a:txBody>
                    <a:bodyPr/>
                    <a:lstStyle/>
                    <a:p>
                      <a:pPr marL="285750" indent="-285750" algn="l" rtl="0" fontAlgn="ctr">
                        <a:buFont typeface="Arial" pitchFamily="34" charset="0"/>
                        <a:buChar char="•"/>
                      </a:pPr>
                      <a:r>
                        <a:rPr lang="en-US" sz="1200" b="0" i="0" u="none" strike="noStrike" kern="1200" dirty="0" smtClean="0">
                          <a:solidFill>
                            <a:srgbClr xmlns:mc="http://schemas.openxmlformats.org/markup-compatibility/2006" xmlns:a14="http://schemas.microsoft.com/office/drawing/2010/main" val="000000" mc:Ignorable=""/>
                          </a:solidFill>
                          <a:effectLst/>
                          <a:latin typeface="+mn-lt"/>
                          <a:ea typeface="+mn-ea"/>
                          <a:cs typeface="+mn-cs"/>
                        </a:rPr>
                        <a:t>Project Server  - </a:t>
                      </a:r>
                      <a:r>
                        <a:rPr lang="en-US" sz="1200" b="0" i="0" u="none" strike="noStrike" dirty="0" smtClean="0">
                          <a:solidFill>
                            <a:srgbClr xmlns:mc="http://schemas.openxmlformats.org/markup-compatibility/2006" xmlns:a14="http://schemas.microsoft.com/office/drawing/2010/main" val="000000" mc:Ignorable=""/>
                          </a:solidFill>
                          <a:effectLst/>
                          <a:latin typeface="Segoe UI"/>
                        </a:rPr>
                        <a:t>Project </a:t>
                      </a:r>
                      <a:r>
                        <a:rPr lang="en-US" sz="1200" b="0" i="0" u="none" strike="noStrike" dirty="0">
                          <a:solidFill>
                            <a:srgbClr xmlns:mc="http://schemas.openxmlformats.org/markup-compatibility/2006" xmlns:a14="http://schemas.microsoft.com/office/drawing/2010/main" val="000000" mc:Ignorable=""/>
                          </a:solidFill>
                          <a:effectLst/>
                          <a:latin typeface="Segoe UI"/>
                        </a:rPr>
                        <a:t>And Task Data </a:t>
                      </a:r>
                    </a:p>
                  </a:txBody>
                  <a:tcPr marL="9525" marR="9525" marT="9525" marB="0" anchor="ctr"/>
                </a:tc>
                <a:tc>
                  <a:txBody>
                    <a:bodyPr/>
                    <a:lstStyle/>
                    <a:p>
                      <a:pPr marL="285750" indent="-285750" algn="l" rtl="0" fontAlgn="ctr">
                        <a:buFont typeface="Arial" pitchFamily="34" charset="0"/>
                        <a:buChar char="•"/>
                      </a:pPr>
                      <a:r>
                        <a:rPr lang="en-US" sz="1200" b="0" i="0" u="none" strike="noStrike" dirty="0">
                          <a:solidFill>
                            <a:schemeClr val="bg1"/>
                          </a:solidFill>
                          <a:effectLst/>
                          <a:latin typeface="Segoe UI"/>
                        </a:rPr>
                        <a:t>EPM Timesheet </a:t>
                      </a:r>
                    </a:p>
                  </a:txBody>
                  <a:tcPr marL="9525" marR="9525" marT="9525" marB="0" anchor="ctr"/>
                </a:tc>
              </a:tr>
              <a:tr h="239844">
                <a:tc>
                  <a:txBody>
                    <a:bodyPr/>
                    <a:lstStyle/>
                    <a:p>
                      <a:pPr marL="285750" indent="-285750" algn="l" rtl="0" fontAlgn="ctr">
                        <a:buFont typeface="Arial" pitchFamily="34" charset="0"/>
                        <a:buChar char="•"/>
                      </a:pPr>
                      <a:r>
                        <a:rPr lang="en-US" sz="1200" b="0" i="0" u="none" strike="noStrike" kern="1200" dirty="0" smtClean="0">
                          <a:solidFill>
                            <a:srgbClr xmlns:mc="http://schemas.openxmlformats.org/markup-compatibility/2006" xmlns:a14="http://schemas.microsoft.com/office/drawing/2010/main" val="000000" mc:Ignorable=""/>
                          </a:solidFill>
                          <a:effectLst/>
                          <a:latin typeface="+mn-lt"/>
                          <a:ea typeface="+mn-ea"/>
                          <a:cs typeface="+mn-cs"/>
                        </a:rPr>
                        <a:t>Project Server  - </a:t>
                      </a:r>
                      <a:r>
                        <a:rPr lang="en-US" sz="1200" b="0" i="0" u="none" strike="noStrike" dirty="0" smtClean="0">
                          <a:solidFill>
                            <a:srgbClr xmlns:mc="http://schemas.openxmlformats.org/markup-compatibility/2006" xmlns:a14="http://schemas.microsoft.com/office/drawing/2010/main" val="000000" mc:Ignorable=""/>
                          </a:solidFill>
                          <a:effectLst/>
                          <a:latin typeface="Segoe UI"/>
                        </a:rPr>
                        <a:t>Rejected </a:t>
                      </a:r>
                      <a:r>
                        <a:rPr lang="en-US" sz="1200" b="0" i="0" u="none" strike="noStrike" dirty="0">
                          <a:solidFill>
                            <a:srgbClr xmlns:mc="http://schemas.openxmlformats.org/markup-compatibility/2006" xmlns:a14="http://schemas.microsoft.com/office/drawing/2010/main" val="000000" mc:Ignorable=""/>
                          </a:solidFill>
                          <a:effectLst/>
                          <a:latin typeface="Segoe UI"/>
                        </a:rPr>
                        <a:t>Projects List </a:t>
                      </a:r>
                    </a:p>
                  </a:txBody>
                  <a:tcPr marL="9525" marR="9525" marT="9525" marB="0" anchor="ctr"/>
                </a:tc>
                <a:tc>
                  <a:txBody>
                    <a:bodyPr/>
                    <a:lstStyle/>
                    <a:p>
                      <a:pPr marL="285750" indent="-285750" algn="l" rtl="0" fontAlgn="ctr">
                        <a:buFont typeface="Arial" pitchFamily="34" charset="0"/>
                        <a:buChar char="•"/>
                      </a:pPr>
                      <a:r>
                        <a:rPr lang="en-US" sz="1200" b="0" i="0" u="none" strike="noStrike" dirty="0">
                          <a:solidFill>
                            <a:schemeClr val="bg1"/>
                          </a:solidFill>
                          <a:effectLst/>
                          <a:latin typeface="Segoe UI"/>
                        </a:rPr>
                        <a:t>Issues </a:t>
                      </a:r>
                    </a:p>
                  </a:txBody>
                  <a:tcPr marL="9525" marR="9525" marT="9525" marB="0" anchor="ctr"/>
                </a:tc>
              </a:tr>
              <a:tr h="239844">
                <a:tc>
                  <a:txBody>
                    <a:bodyPr/>
                    <a:lstStyle/>
                    <a:p>
                      <a:pPr marL="285750" indent="-285750" algn="l" rtl="0" fontAlgn="ctr">
                        <a:buFont typeface="Arial" pitchFamily="34" charset="0"/>
                        <a:buChar char="•"/>
                      </a:pPr>
                      <a:r>
                        <a:rPr lang="en-US" sz="1200" b="0" i="0" u="none" strike="noStrike" kern="1200" dirty="0" smtClean="0">
                          <a:solidFill>
                            <a:srgbClr xmlns:mc="http://schemas.openxmlformats.org/markup-compatibility/2006" xmlns:a14="http://schemas.microsoft.com/office/drawing/2010/main" val="000000" mc:Ignorable=""/>
                          </a:solidFill>
                          <a:effectLst/>
                          <a:latin typeface="+mn-lt"/>
                          <a:ea typeface="+mn-ea"/>
                          <a:cs typeface="+mn-cs"/>
                        </a:rPr>
                        <a:t>Project Server  - </a:t>
                      </a:r>
                      <a:r>
                        <a:rPr lang="en-US" sz="1200" b="0" i="0" u="none" strike="noStrike" dirty="0" smtClean="0">
                          <a:solidFill>
                            <a:srgbClr xmlns:mc="http://schemas.openxmlformats.org/markup-compatibility/2006" xmlns:a14="http://schemas.microsoft.com/office/drawing/2010/main" val="000000" mc:Ignorable=""/>
                          </a:solidFill>
                          <a:effectLst/>
                          <a:latin typeface="Segoe UI"/>
                        </a:rPr>
                        <a:t>Resource </a:t>
                      </a:r>
                      <a:r>
                        <a:rPr lang="en-US" sz="1200" b="0" i="0" u="none" strike="noStrike" dirty="0">
                          <a:solidFill>
                            <a:srgbClr xmlns:mc="http://schemas.openxmlformats.org/markup-compatibility/2006" xmlns:a14="http://schemas.microsoft.com/office/drawing/2010/main" val="000000" mc:Ignorable=""/>
                          </a:solidFill>
                          <a:effectLst/>
                          <a:latin typeface="Segoe UI"/>
                        </a:rPr>
                        <a:t>Capacity </a:t>
                      </a:r>
                    </a:p>
                  </a:txBody>
                  <a:tcPr marL="9525" marR="9525" marT="9525" marB="0" anchor="ctr"/>
                </a:tc>
                <a:tc>
                  <a:txBody>
                    <a:bodyPr/>
                    <a:lstStyle/>
                    <a:p>
                      <a:pPr marL="285750" indent="-285750" algn="l" rtl="0" fontAlgn="ctr">
                        <a:buFont typeface="Arial" pitchFamily="34" charset="0"/>
                        <a:buChar char="•"/>
                      </a:pPr>
                      <a:r>
                        <a:rPr lang="en-US" sz="1200" b="0" i="0" u="none" strike="noStrike" dirty="0" err="1" smtClean="0">
                          <a:solidFill>
                            <a:schemeClr val="bg1"/>
                          </a:solidFill>
                          <a:effectLst/>
                          <a:latin typeface="Segoe UI"/>
                        </a:rPr>
                        <a:t>MSP_Portfolio_Analyzer</a:t>
                      </a:r>
                      <a:r>
                        <a:rPr lang="en-US" sz="1200" b="0" i="0" u="none" strike="noStrike" dirty="0" smtClean="0">
                          <a:solidFill>
                            <a:schemeClr val="bg1"/>
                          </a:solidFill>
                          <a:effectLst/>
                          <a:latin typeface="Segoe UI"/>
                        </a:rPr>
                        <a:t> </a:t>
                      </a:r>
                      <a:endParaRPr lang="en-US" sz="1200" b="0" i="0" u="none" strike="noStrike" dirty="0">
                        <a:solidFill>
                          <a:schemeClr val="bg1"/>
                        </a:solidFill>
                        <a:effectLst/>
                        <a:latin typeface="Segoe UI"/>
                      </a:endParaRPr>
                    </a:p>
                  </a:txBody>
                  <a:tcPr marL="9525" marR="9525" marT="9525" marB="0" anchor="ctr"/>
                </a:tc>
              </a:tr>
              <a:tr h="239844">
                <a:tc>
                  <a:txBody>
                    <a:bodyPr/>
                    <a:lstStyle/>
                    <a:p>
                      <a:pPr marL="285750" indent="-285750" algn="l" rtl="0" fontAlgn="ctr">
                        <a:buFont typeface="Arial" pitchFamily="34" charset="0"/>
                        <a:buChar char="•"/>
                      </a:pPr>
                      <a:r>
                        <a:rPr lang="en-US" sz="1200" b="0" i="0" u="none" strike="noStrike" dirty="0" smtClean="0">
                          <a:solidFill>
                            <a:srgbClr xmlns:mc="http://schemas.openxmlformats.org/markup-compatibility/2006" xmlns:a14="http://schemas.microsoft.com/office/drawing/2010/main" val="000000" mc:Ignorable=""/>
                          </a:solidFill>
                          <a:effectLst/>
                          <a:latin typeface="Segoe UI"/>
                        </a:rPr>
                        <a:t>Project Server – Resource Data</a:t>
                      </a:r>
                      <a:endParaRPr lang="en-US" sz="1200" b="0" i="0" u="none" strike="noStrike" dirty="0">
                        <a:solidFill>
                          <a:srgbClr xmlns:mc="http://schemas.openxmlformats.org/markup-compatibility/2006" xmlns:a14="http://schemas.microsoft.com/office/drawing/2010/main" val="000000" mc:Ignorable=""/>
                        </a:solidFill>
                        <a:effectLst/>
                        <a:latin typeface="Segoe UI"/>
                      </a:endParaRPr>
                    </a:p>
                  </a:txBody>
                  <a:tcPr marL="9525" marR="9525" marT="9525" marB="0" anchor="ctr"/>
                </a:tc>
                <a:tc>
                  <a:txBody>
                    <a:bodyPr/>
                    <a:lstStyle/>
                    <a:p>
                      <a:pPr marL="285750" marR="0" indent="-285750" algn="l" defTabSz="914363" rtl="0" eaLnBrk="1" fontAlgn="ctr" latinLnBrk="0" hangingPunct="1">
                        <a:lnSpc>
                          <a:spcPct val="100000"/>
                        </a:lnSpc>
                        <a:spcBef>
                          <a:spcPts val="0"/>
                        </a:spcBef>
                        <a:spcAft>
                          <a:spcPts val="0"/>
                        </a:spcAft>
                        <a:buClrTx/>
                        <a:buSzTx/>
                        <a:buFont typeface="Arial" pitchFamily="34" charset="0"/>
                        <a:buChar char="•"/>
                        <a:tabLst/>
                        <a:defRPr/>
                      </a:pPr>
                      <a:r>
                        <a:rPr lang="en-US" sz="1200" b="0" i="0" u="none" strike="noStrike" dirty="0" err="1" smtClean="0">
                          <a:solidFill>
                            <a:schemeClr val="bg1"/>
                          </a:solidFill>
                          <a:effectLst/>
                          <a:latin typeface="+mn-lt"/>
                        </a:rPr>
                        <a:t>MSP_Project_SharePoint</a:t>
                      </a:r>
                      <a:endParaRPr lang="en-US" sz="1200" b="0" i="0" u="none" strike="noStrike" dirty="0" smtClean="0">
                        <a:solidFill>
                          <a:schemeClr val="bg1"/>
                        </a:solidFill>
                        <a:effectLst/>
                        <a:latin typeface="+mn-lt"/>
                      </a:endParaRPr>
                    </a:p>
                  </a:txBody>
                  <a:tcPr marL="9525" marR="9525" marT="9525" marB="0" anchor="ctr"/>
                </a:tc>
              </a:tr>
              <a:tr h="239844">
                <a:tc>
                  <a:txBody>
                    <a:bodyPr/>
                    <a:lstStyle/>
                    <a:p>
                      <a:pPr marL="285750" indent="-285750" algn="l" rtl="0" fontAlgn="ctr">
                        <a:buFont typeface="Arial" pitchFamily="34" charset="0"/>
                        <a:buChar char="•"/>
                      </a:pPr>
                      <a:r>
                        <a:rPr lang="en-US" sz="1200" b="0" i="0" u="none" strike="noStrike" kern="1200" dirty="0" smtClean="0">
                          <a:solidFill>
                            <a:srgbClr xmlns:mc="http://schemas.openxmlformats.org/markup-compatibility/2006" xmlns:a14="http://schemas.microsoft.com/office/drawing/2010/main" val="000000" mc:Ignorable=""/>
                          </a:solidFill>
                          <a:effectLst/>
                          <a:latin typeface="+mn-lt"/>
                          <a:ea typeface="+mn-ea"/>
                          <a:cs typeface="+mn-cs"/>
                        </a:rPr>
                        <a:t>Project Server  - </a:t>
                      </a:r>
                      <a:r>
                        <a:rPr lang="en-US" sz="1200" b="0" i="0" u="none" strike="noStrike" dirty="0" smtClean="0">
                          <a:solidFill>
                            <a:srgbClr xmlns:mc="http://schemas.openxmlformats.org/markup-compatibility/2006" xmlns:a14="http://schemas.microsoft.com/office/drawing/2010/main" val="000000" mc:Ignorable=""/>
                          </a:solidFill>
                          <a:effectLst/>
                          <a:latin typeface="Segoe UI"/>
                        </a:rPr>
                        <a:t>Risk </a:t>
                      </a:r>
                      <a:r>
                        <a:rPr lang="en-US" sz="1200" b="0" i="0" u="none" strike="noStrike" dirty="0">
                          <a:solidFill>
                            <a:srgbClr xmlns:mc="http://schemas.openxmlformats.org/markup-compatibility/2006" xmlns:a14="http://schemas.microsoft.com/office/drawing/2010/main" val="000000" mc:Ignorable=""/>
                          </a:solidFill>
                          <a:effectLst/>
                          <a:latin typeface="Segoe UI"/>
                        </a:rPr>
                        <a:t>Data </a:t>
                      </a:r>
                    </a:p>
                  </a:txBody>
                  <a:tcPr marL="9525" marR="9525" marT="9525" marB="0" anchor="ctr"/>
                </a:tc>
                <a:tc>
                  <a:txBody>
                    <a:bodyPr/>
                    <a:lstStyle/>
                    <a:p>
                      <a:pPr marL="285750" marR="0" indent="-285750" algn="l" defTabSz="914363" rtl="0" eaLnBrk="1" fontAlgn="ctr" latinLnBrk="0" hangingPunct="1">
                        <a:lnSpc>
                          <a:spcPct val="100000"/>
                        </a:lnSpc>
                        <a:spcBef>
                          <a:spcPts val="0"/>
                        </a:spcBef>
                        <a:spcAft>
                          <a:spcPts val="0"/>
                        </a:spcAft>
                        <a:buClrTx/>
                        <a:buSzTx/>
                        <a:buFont typeface="Arial" pitchFamily="34" charset="0"/>
                        <a:buChar char="•"/>
                        <a:tabLst/>
                        <a:defRPr/>
                      </a:pPr>
                      <a:r>
                        <a:rPr lang="en-US" sz="1200" b="0" i="0" u="none" strike="noStrike" dirty="0" err="1" smtClean="0">
                          <a:solidFill>
                            <a:schemeClr val="bg1"/>
                          </a:solidFill>
                          <a:effectLst/>
                          <a:latin typeface="+mn-lt"/>
                        </a:rPr>
                        <a:t>MSP_Project_Timesheet</a:t>
                      </a:r>
                      <a:endParaRPr lang="en-US" sz="1200" b="0" i="0" u="none" strike="noStrike" dirty="0" smtClean="0">
                        <a:solidFill>
                          <a:schemeClr val="bg1"/>
                        </a:solidFill>
                        <a:effectLst/>
                        <a:latin typeface="+mn-lt"/>
                      </a:endParaRPr>
                    </a:p>
                  </a:txBody>
                  <a:tcPr marL="9525" marR="9525" marT="9525" marB="0" anchor="ctr"/>
                </a:tc>
              </a:tr>
              <a:tr h="239844">
                <a:tc>
                  <a:txBody>
                    <a:bodyPr/>
                    <a:lstStyle/>
                    <a:p>
                      <a:pPr marL="285750" indent="-285750" algn="l" rtl="0" fontAlgn="ctr">
                        <a:buFont typeface="Arial" pitchFamily="34" charset="0"/>
                        <a:buChar char="•"/>
                      </a:pPr>
                      <a:r>
                        <a:rPr lang="en-US" sz="1200" b="0" i="0" u="none" strike="noStrike" kern="1200" dirty="0" smtClean="0">
                          <a:solidFill>
                            <a:srgbClr xmlns:mc="http://schemas.openxmlformats.org/markup-compatibility/2006" xmlns:a14="http://schemas.microsoft.com/office/drawing/2010/main" val="000000" mc:Ignorable=""/>
                          </a:solidFill>
                          <a:effectLst/>
                          <a:latin typeface="+mn-lt"/>
                          <a:ea typeface="+mn-ea"/>
                          <a:cs typeface="+mn-cs"/>
                        </a:rPr>
                        <a:t>Project Server  - </a:t>
                      </a:r>
                      <a:r>
                        <a:rPr lang="en-US" sz="1200" b="0" i="0" u="none" strike="noStrike" dirty="0" smtClean="0">
                          <a:solidFill>
                            <a:srgbClr xmlns:mc="http://schemas.openxmlformats.org/markup-compatibility/2006" xmlns:a14="http://schemas.microsoft.com/office/drawing/2010/main" val="000000" mc:Ignorable=""/>
                          </a:solidFill>
                          <a:effectLst/>
                          <a:latin typeface="Segoe UI"/>
                        </a:rPr>
                        <a:t>Simple </a:t>
                      </a:r>
                      <a:r>
                        <a:rPr lang="en-US" sz="1200" b="0" i="0" u="none" strike="noStrike" dirty="0">
                          <a:solidFill>
                            <a:srgbClr xmlns:mc="http://schemas.openxmlformats.org/markup-compatibility/2006" xmlns:a14="http://schemas.microsoft.com/office/drawing/2010/main" val="000000" mc:Ignorable=""/>
                          </a:solidFill>
                          <a:effectLst/>
                          <a:latin typeface="Segoe UI"/>
                        </a:rPr>
                        <a:t>Projects List </a:t>
                      </a:r>
                    </a:p>
                  </a:txBody>
                  <a:tcPr marL="9525" marR="9525" marT="9525" marB="0" anchor="ctr"/>
                </a:tc>
                <a:tc>
                  <a:txBody>
                    <a:bodyPr/>
                    <a:lstStyle/>
                    <a:p>
                      <a:pPr marL="285750" marR="0" indent="-285750" algn="l" defTabSz="914363" rtl="0" eaLnBrk="1" fontAlgn="ctr" latinLnBrk="0" hangingPunct="1">
                        <a:lnSpc>
                          <a:spcPct val="100000"/>
                        </a:lnSpc>
                        <a:spcBef>
                          <a:spcPts val="0"/>
                        </a:spcBef>
                        <a:spcAft>
                          <a:spcPts val="0"/>
                        </a:spcAft>
                        <a:buClrTx/>
                        <a:buSzTx/>
                        <a:buFont typeface="Arial" pitchFamily="34" charset="0"/>
                        <a:buChar char="•"/>
                        <a:tabLst/>
                        <a:defRPr/>
                      </a:pPr>
                      <a:r>
                        <a:rPr lang="en-US" sz="1200" b="0" i="0" u="none" strike="noStrike" dirty="0" smtClean="0">
                          <a:solidFill>
                            <a:schemeClr val="bg1"/>
                          </a:solidFill>
                          <a:effectLst/>
                          <a:latin typeface="+mn-lt"/>
                        </a:rPr>
                        <a:t>Project Non </a:t>
                      </a:r>
                      <a:r>
                        <a:rPr lang="en-US" sz="1200" b="0" i="0" u="none" strike="noStrike" dirty="0" err="1" smtClean="0">
                          <a:solidFill>
                            <a:schemeClr val="bg1"/>
                          </a:solidFill>
                          <a:effectLst/>
                          <a:latin typeface="+mn-lt"/>
                        </a:rPr>
                        <a:t>Timephased</a:t>
                      </a:r>
                      <a:endParaRPr lang="en-US" sz="1200" b="0" i="0" u="none" strike="noStrike" dirty="0" smtClean="0">
                        <a:solidFill>
                          <a:schemeClr val="bg1"/>
                        </a:solidFill>
                        <a:effectLst/>
                        <a:latin typeface="+mn-lt"/>
                      </a:endParaRPr>
                    </a:p>
                  </a:txBody>
                  <a:tcPr marL="9525" marR="9525" marT="9525" marB="0" anchor="ctr"/>
                </a:tc>
              </a:tr>
              <a:tr h="239844">
                <a:tc>
                  <a:txBody>
                    <a:bodyPr/>
                    <a:lstStyle/>
                    <a:p>
                      <a:pPr marL="285750" indent="-285750" algn="l" rtl="0" fontAlgn="ctr">
                        <a:buFont typeface="Arial" pitchFamily="34" charset="0"/>
                        <a:buChar char="•"/>
                      </a:pPr>
                      <a:r>
                        <a:rPr lang="en-US" sz="1200" b="0" i="0" u="none" strike="noStrike" kern="1200" dirty="0" smtClean="0">
                          <a:solidFill>
                            <a:srgbClr xmlns:mc="http://schemas.openxmlformats.org/markup-compatibility/2006" xmlns:a14="http://schemas.microsoft.com/office/drawing/2010/main" val="000000" mc:Ignorable=""/>
                          </a:solidFill>
                          <a:effectLst/>
                          <a:latin typeface="+mn-lt"/>
                          <a:ea typeface="+mn-ea"/>
                          <a:cs typeface="+mn-cs"/>
                        </a:rPr>
                        <a:t>Project Server  - </a:t>
                      </a:r>
                      <a:r>
                        <a:rPr lang="en-US" sz="1200" b="0" i="0" u="none" strike="noStrike" dirty="0" smtClean="0">
                          <a:solidFill>
                            <a:srgbClr xmlns:mc="http://schemas.openxmlformats.org/markup-compatibility/2006" xmlns:a14="http://schemas.microsoft.com/office/drawing/2010/main" val="000000" mc:Ignorable=""/>
                          </a:solidFill>
                          <a:effectLst/>
                          <a:latin typeface="Segoe UI"/>
                        </a:rPr>
                        <a:t>Timesheet </a:t>
                      </a:r>
                      <a:r>
                        <a:rPr lang="en-US" sz="1200" b="0" i="0" u="none" strike="noStrike" dirty="0">
                          <a:solidFill>
                            <a:srgbClr xmlns:mc="http://schemas.openxmlformats.org/markup-compatibility/2006" xmlns:a14="http://schemas.microsoft.com/office/drawing/2010/main" val="000000" mc:Ignorable=""/>
                          </a:solidFill>
                          <a:effectLst/>
                          <a:latin typeface="Segoe UI"/>
                        </a:rPr>
                        <a:t>Data </a:t>
                      </a:r>
                    </a:p>
                  </a:txBody>
                  <a:tcPr marL="9525" marR="9525" marT="9525" marB="0" anchor="ctr"/>
                </a:tc>
                <a:tc>
                  <a:txBody>
                    <a:bodyPr/>
                    <a:lstStyle/>
                    <a:p>
                      <a:pPr marL="285750" indent="-285750" algn="l" rtl="0" fontAlgn="ctr">
                        <a:buFont typeface="Arial" pitchFamily="34" charset="0"/>
                        <a:buChar char="•"/>
                      </a:pPr>
                      <a:r>
                        <a:rPr lang="en-US" sz="1200" b="0" i="0" u="none" strike="noStrike" dirty="0">
                          <a:solidFill>
                            <a:schemeClr val="bg1"/>
                          </a:solidFill>
                          <a:effectLst/>
                          <a:latin typeface="Segoe UI"/>
                        </a:rPr>
                        <a:t>Resource Non </a:t>
                      </a:r>
                      <a:r>
                        <a:rPr lang="en-US" sz="1200" b="0" i="0" u="none" strike="noStrike" dirty="0" err="1">
                          <a:solidFill>
                            <a:schemeClr val="bg1"/>
                          </a:solidFill>
                          <a:effectLst/>
                          <a:latin typeface="Segoe UI"/>
                        </a:rPr>
                        <a:t>Timephased</a:t>
                      </a:r>
                      <a:r>
                        <a:rPr lang="en-US" sz="1200" b="0" i="0" u="none" strike="noStrike" dirty="0">
                          <a:solidFill>
                            <a:schemeClr val="bg1"/>
                          </a:solidFill>
                          <a:effectLst/>
                          <a:latin typeface="Segoe UI"/>
                        </a:rPr>
                        <a:t> </a:t>
                      </a:r>
                    </a:p>
                  </a:txBody>
                  <a:tcPr marL="9525" marR="9525" marT="9525" marB="0" anchor="ctr"/>
                </a:tc>
              </a:tr>
              <a:tr h="239844">
                <a:tc>
                  <a:txBody>
                    <a:bodyPr/>
                    <a:lstStyle/>
                    <a:p>
                      <a:pPr marL="285750" indent="-285750" algn="l" rtl="0" fontAlgn="ctr">
                        <a:buFont typeface="Arial" pitchFamily="34" charset="0"/>
                        <a:buChar char="•"/>
                      </a:pPr>
                      <a:r>
                        <a:rPr lang="en-US" sz="1200" b="0" i="0" u="none" strike="noStrike" kern="1200" dirty="0" smtClean="0">
                          <a:solidFill>
                            <a:srgbClr xmlns:mc="http://schemas.openxmlformats.org/markup-compatibility/2006" xmlns:a14="http://schemas.microsoft.com/office/drawing/2010/main" val="000000" mc:Ignorable=""/>
                          </a:solidFill>
                          <a:effectLst/>
                          <a:latin typeface="+mn-lt"/>
                          <a:ea typeface="+mn-ea"/>
                          <a:cs typeface="+mn-cs"/>
                        </a:rPr>
                        <a:t>Project Server  - </a:t>
                      </a:r>
                      <a:r>
                        <a:rPr lang="en-US" sz="1200" b="0" i="0" u="none" strike="noStrike" dirty="0" smtClean="0">
                          <a:solidFill>
                            <a:srgbClr xmlns:mc="http://schemas.openxmlformats.org/markup-compatibility/2006" xmlns:a14="http://schemas.microsoft.com/office/drawing/2010/main" val="000000" mc:Ignorable=""/>
                          </a:solidFill>
                          <a:effectLst/>
                          <a:latin typeface="Segoe UI"/>
                        </a:rPr>
                        <a:t>Top </a:t>
                      </a:r>
                      <a:r>
                        <a:rPr lang="en-US" sz="1200" b="0" i="0" u="none" strike="noStrike" dirty="0">
                          <a:solidFill>
                            <a:srgbClr xmlns:mc="http://schemas.openxmlformats.org/markup-compatibility/2006" xmlns:a14="http://schemas.microsoft.com/office/drawing/2010/main" val="000000" mc:Ignorable=""/>
                          </a:solidFill>
                          <a:effectLst/>
                          <a:latin typeface="Segoe UI"/>
                        </a:rPr>
                        <a:t>Projects Data </a:t>
                      </a:r>
                    </a:p>
                  </a:txBody>
                  <a:tcPr marL="9525" marR="9525" marT="9525" marB="0" anchor="ctr"/>
                </a:tc>
                <a:tc>
                  <a:txBody>
                    <a:bodyPr/>
                    <a:lstStyle/>
                    <a:p>
                      <a:pPr marL="285750" indent="-285750" algn="l" rtl="0" fontAlgn="ctr">
                        <a:buFont typeface="Arial" pitchFamily="34" charset="0"/>
                        <a:buChar char="•"/>
                      </a:pPr>
                      <a:r>
                        <a:rPr lang="en-US" sz="1200" b="0" i="0" u="none" strike="noStrike" dirty="0">
                          <a:solidFill>
                            <a:schemeClr val="bg1"/>
                          </a:solidFill>
                          <a:effectLst/>
                          <a:latin typeface="Segoe UI"/>
                        </a:rPr>
                        <a:t>Resource </a:t>
                      </a:r>
                      <a:r>
                        <a:rPr lang="en-US" sz="1200" b="0" i="0" u="none" strike="noStrike" dirty="0" err="1">
                          <a:solidFill>
                            <a:schemeClr val="bg1"/>
                          </a:solidFill>
                          <a:effectLst/>
                          <a:latin typeface="Segoe UI"/>
                        </a:rPr>
                        <a:t>Timephased</a:t>
                      </a:r>
                      <a:r>
                        <a:rPr lang="en-US" sz="1200" b="0" i="0" u="none" strike="noStrike" dirty="0">
                          <a:solidFill>
                            <a:schemeClr val="bg1"/>
                          </a:solidFill>
                          <a:effectLst/>
                          <a:latin typeface="Segoe UI"/>
                        </a:rPr>
                        <a:t> </a:t>
                      </a:r>
                    </a:p>
                  </a:txBody>
                  <a:tcPr marL="9525" marR="9525" marT="9525" marB="0" anchor="ctr"/>
                </a:tc>
              </a:tr>
              <a:tr h="239844">
                <a:tc>
                  <a:txBody>
                    <a:bodyPr/>
                    <a:lstStyle/>
                    <a:p>
                      <a:pPr marL="285750" indent="-285750" algn="l" rtl="0" fontAlgn="ctr">
                        <a:buFont typeface="Arial" pitchFamily="34" charset="0"/>
                        <a:buChar char="•"/>
                      </a:pPr>
                      <a:r>
                        <a:rPr lang="en-US" sz="1200" b="0" i="0" u="none" strike="noStrike" kern="1200" dirty="0" smtClean="0">
                          <a:solidFill>
                            <a:srgbClr xmlns:mc="http://schemas.openxmlformats.org/markup-compatibility/2006" xmlns:a14="http://schemas.microsoft.com/office/drawing/2010/main" val="000000" mc:Ignorable=""/>
                          </a:solidFill>
                          <a:effectLst/>
                          <a:latin typeface="+mn-lt"/>
                          <a:ea typeface="+mn-ea"/>
                          <a:cs typeface="+mn-cs"/>
                        </a:rPr>
                        <a:t>Project Server  - </a:t>
                      </a:r>
                      <a:r>
                        <a:rPr lang="en-US" sz="1200" b="0" i="0" u="none" strike="noStrike" dirty="0" smtClean="0">
                          <a:solidFill>
                            <a:srgbClr xmlns:mc="http://schemas.openxmlformats.org/markup-compatibility/2006" xmlns:a14="http://schemas.microsoft.com/office/drawing/2010/main" val="000000" mc:Ignorable=""/>
                          </a:solidFill>
                          <a:effectLst/>
                          <a:latin typeface="Segoe UI"/>
                        </a:rPr>
                        <a:t>Workflow </a:t>
                      </a:r>
                      <a:r>
                        <a:rPr lang="en-US" sz="1200" b="0" i="0" u="none" strike="noStrike" dirty="0">
                          <a:solidFill>
                            <a:srgbClr xmlns:mc="http://schemas.openxmlformats.org/markup-compatibility/2006" xmlns:a14="http://schemas.microsoft.com/office/drawing/2010/main" val="000000" mc:Ignorable=""/>
                          </a:solidFill>
                          <a:effectLst/>
                          <a:latin typeface="Segoe UI"/>
                        </a:rPr>
                        <a:t>Chart Data </a:t>
                      </a:r>
                    </a:p>
                  </a:txBody>
                  <a:tcPr marL="9525" marR="9525" marT="9525" marB="0" anchor="ctr"/>
                </a:tc>
                <a:tc>
                  <a:txBody>
                    <a:bodyPr/>
                    <a:lstStyle/>
                    <a:p>
                      <a:pPr marL="285750" indent="-285750" algn="l" rtl="0" fontAlgn="ctr">
                        <a:buFont typeface="Arial" pitchFamily="34" charset="0"/>
                        <a:buChar char="•"/>
                      </a:pPr>
                      <a:r>
                        <a:rPr lang="en-US" sz="1200" b="0" i="0" u="none" strike="noStrike" dirty="0">
                          <a:solidFill>
                            <a:schemeClr val="bg1"/>
                          </a:solidFill>
                          <a:effectLst/>
                          <a:latin typeface="Segoe UI"/>
                        </a:rPr>
                        <a:t>Risks </a:t>
                      </a:r>
                    </a:p>
                  </a:txBody>
                  <a:tcPr marL="9525" marR="9525" marT="9525" marB="0" anchor="ctr"/>
                </a:tc>
              </a:tr>
              <a:tr h="239844">
                <a:tc>
                  <a:txBody>
                    <a:bodyPr/>
                    <a:lstStyle/>
                    <a:p>
                      <a:pPr marL="285750" indent="-285750" algn="l" rtl="0" fontAlgn="ctr">
                        <a:buFont typeface="Arial" pitchFamily="34" charset="0"/>
                        <a:buChar char="•"/>
                      </a:pPr>
                      <a:r>
                        <a:rPr lang="en-US" sz="1200" b="0" i="0" u="none" strike="noStrike" kern="1200" dirty="0" smtClean="0">
                          <a:solidFill>
                            <a:srgbClr xmlns:mc="http://schemas.openxmlformats.org/markup-compatibility/2006" xmlns:a14="http://schemas.microsoft.com/office/drawing/2010/main" val="000000" mc:Ignorable=""/>
                          </a:solidFill>
                          <a:effectLst/>
                          <a:latin typeface="+mn-lt"/>
                          <a:ea typeface="+mn-ea"/>
                          <a:cs typeface="+mn-cs"/>
                        </a:rPr>
                        <a:t>Project Server  - </a:t>
                      </a:r>
                      <a:r>
                        <a:rPr lang="en-US" sz="1200" b="0" i="0" u="none" strike="noStrike" dirty="0" smtClean="0">
                          <a:solidFill>
                            <a:srgbClr xmlns:mc="http://schemas.openxmlformats.org/markup-compatibility/2006" xmlns:a14="http://schemas.microsoft.com/office/drawing/2010/main" val="000000" mc:Ignorable=""/>
                          </a:solidFill>
                          <a:effectLst/>
                          <a:latin typeface="Segoe UI"/>
                        </a:rPr>
                        <a:t>Workflow </a:t>
                      </a:r>
                      <a:r>
                        <a:rPr lang="en-US" sz="1200" b="0" i="0" u="none" strike="noStrike" dirty="0">
                          <a:solidFill>
                            <a:srgbClr xmlns:mc="http://schemas.openxmlformats.org/markup-compatibility/2006" xmlns:a14="http://schemas.microsoft.com/office/drawing/2010/main" val="000000" mc:Ignorable=""/>
                          </a:solidFill>
                          <a:effectLst/>
                          <a:latin typeface="Segoe UI"/>
                        </a:rPr>
                        <a:t>Drilldown Data </a:t>
                      </a:r>
                    </a:p>
                  </a:txBody>
                  <a:tcPr marL="9525" marR="9525" marT="9525" marB="0" anchor="ctr"/>
                </a:tc>
                <a:tc>
                  <a:txBody>
                    <a:bodyPr/>
                    <a:lstStyle/>
                    <a:p>
                      <a:pPr marL="285750" indent="-285750" algn="l" rtl="0" fontAlgn="ctr">
                        <a:buFont typeface="Arial" pitchFamily="34" charset="0"/>
                        <a:buChar char="•"/>
                      </a:pPr>
                      <a:r>
                        <a:rPr lang="en-US" sz="1200" b="0" i="0" u="none" strike="noStrike" dirty="0">
                          <a:solidFill>
                            <a:schemeClr val="bg1"/>
                          </a:solidFill>
                          <a:effectLst/>
                          <a:latin typeface="Segoe UI"/>
                        </a:rPr>
                        <a:t>Task Non </a:t>
                      </a:r>
                      <a:r>
                        <a:rPr lang="en-US" sz="1200" b="0" i="0" u="none" strike="noStrike" dirty="0" err="1">
                          <a:solidFill>
                            <a:schemeClr val="bg1"/>
                          </a:solidFill>
                          <a:effectLst/>
                          <a:latin typeface="Segoe UI"/>
                        </a:rPr>
                        <a:t>Timephased</a:t>
                      </a:r>
                      <a:r>
                        <a:rPr lang="en-US" sz="1200" b="0" i="0" u="none" strike="noStrike" dirty="0">
                          <a:solidFill>
                            <a:schemeClr val="bg1"/>
                          </a:solidFill>
                          <a:effectLst/>
                          <a:latin typeface="Segoe UI"/>
                        </a:rPr>
                        <a:t> </a:t>
                      </a:r>
                    </a:p>
                  </a:txBody>
                  <a:tcPr marL="9525" marR="9525" marT="9525" marB="0" anchor="ctr"/>
                </a:tc>
              </a:tr>
              <a:tr h="239844">
                <a:tc>
                  <a:txBody>
                    <a:bodyPr/>
                    <a:lstStyle/>
                    <a:p>
                      <a:pPr marL="285750" indent="-285750" algn="l" rtl="0" fontAlgn="ctr">
                        <a:buFont typeface="Arial" pitchFamily="34" charset="0"/>
                        <a:buChar char="•"/>
                      </a:pPr>
                      <a:endParaRPr lang="en-US" sz="1200" b="0" i="0" u="none" strike="noStrike" dirty="0">
                        <a:solidFill>
                          <a:srgbClr xmlns:mc="http://schemas.openxmlformats.org/markup-compatibility/2006" xmlns:a14="http://schemas.microsoft.com/office/drawing/2010/main" val="000000" mc:Ignorable=""/>
                        </a:solidFill>
                        <a:effectLst/>
                        <a:latin typeface="Segoe UI"/>
                      </a:endParaRPr>
                    </a:p>
                  </a:txBody>
                  <a:tcPr marL="9525" marR="9525" marT="9525" marB="0" anchor="ctr"/>
                </a:tc>
                <a:tc>
                  <a:txBody>
                    <a:bodyPr/>
                    <a:lstStyle/>
                    <a:p>
                      <a:pPr marL="285750" indent="-285750" algn="l" rtl="0" fontAlgn="ctr">
                        <a:buFont typeface="Arial" pitchFamily="34" charset="0"/>
                        <a:buChar char="•"/>
                      </a:pPr>
                      <a:r>
                        <a:rPr lang="en-US" sz="1200" b="0" i="0" u="none" strike="noStrike" dirty="0">
                          <a:solidFill>
                            <a:schemeClr val="bg1"/>
                          </a:solidFill>
                          <a:effectLst/>
                          <a:latin typeface="Segoe UI"/>
                        </a:rPr>
                        <a:t>Timesheet </a:t>
                      </a:r>
                    </a:p>
                  </a:txBody>
                  <a:tcPr marL="9525" marR="9525" marT="9525" marB="0" anchor="ctr"/>
                </a:tc>
              </a:tr>
            </a:tbl>
          </a:graphicData>
        </a:graphic>
      </p:graphicFrame>
      <p:sp>
        <p:nvSpPr>
          <p:cNvPr id="4" name="Slide Number Placeholder 3"/>
          <p:cNvSpPr>
            <a:spLocks noGrp="1"/>
          </p:cNvSpPr>
          <p:nvPr>
            <p:ph type="sldNum" sz="quarter" idx="10"/>
          </p:nvPr>
        </p:nvSpPr>
        <p:spPr/>
        <p:txBody>
          <a:bodyPr/>
          <a:lstStyle/>
          <a:p>
            <a:fld id="{0D7CF977-003B-4382-9C11-15648BFA557C}" type="slidenum">
              <a:rPr lang="en-US" smtClean="0"/>
              <a:pPr/>
              <a:t>18</a:t>
            </a:fld>
            <a:endParaRPr lang="en-US"/>
          </a:p>
        </p:txBody>
      </p:sp>
    </p:spTree>
    <p:extLst>
      <p:ext uri="{BB962C8B-B14F-4D97-AF65-F5344CB8AC3E}">
        <p14:creationId xmlns:p14="http://schemas.microsoft.com/office/powerpoint/2010/main" val="339485030"/>
      </p:ext>
    </p:extLst>
  </p:cSld>
  <p:clrMapOvr>
    <a:masterClrMapping/>
  </p:clrMapOvr>
  <p:transition xmlns:p14="http://schemas.microsoft.com/office/powerpoint/2010/mai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1163395"/>
          </a:xfrm>
        </p:spPr>
        <p:txBody>
          <a:bodyPr/>
          <a:lstStyle/>
          <a:p>
            <a:r>
              <a:rPr lang="en-US" dirty="0" smtClean="0"/>
              <a:t>Business Intelligence Center</a:t>
            </a:r>
            <a:br>
              <a:rPr lang="en-US" dirty="0" smtClean="0"/>
            </a:br>
            <a:r>
              <a:rPr lang="en-US" sz="3600" dirty="0" smtClean="0">
                <a:solidFill>
                  <a:srgbClr xmlns:mc="http://schemas.openxmlformats.org/markup-compatibility/2006" xmlns:a14="http://schemas.microsoft.com/office/drawing/2010/main" val="FFC000" mc:Ignorable=""/>
                </a:solidFill>
              </a:rPr>
              <a:t>Consideration for customization</a:t>
            </a:r>
            <a:endParaRPr lang="en-US" sz="3600" dirty="0">
              <a:solidFill>
                <a:srgbClr xmlns:mc="http://schemas.openxmlformats.org/markup-compatibility/2006" xmlns:a14="http://schemas.microsoft.com/office/drawing/2010/main" val="FFC000" mc:Ignorable=""/>
              </a:solidFill>
            </a:endParaRPr>
          </a:p>
        </p:txBody>
      </p:sp>
      <p:sp>
        <p:nvSpPr>
          <p:cNvPr id="3" name="Text Placeholder 2"/>
          <p:cNvSpPr>
            <a:spLocks noGrp="1"/>
          </p:cNvSpPr>
          <p:nvPr>
            <p:ph type="body" sz="quarter" idx="10"/>
          </p:nvPr>
        </p:nvSpPr>
        <p:spPr>
          <a:xfrm>
            <a:off x="304800" y="1676400"/>
            <a:ext cx="8382000" cy="3160967"/>
          </a:xfrm>
        </p:spPr>
        <p:txBody>
          <a:bodyPr>
            <a:normAutofit/>
          </a:bodyPr>
          <a:lstStyle/>
          <a:p>
            <a:pPr>
              <a:lnSpc>
                <a:spcPct val="100000"/>
              </a:lnSpc>
            </a:pPr>
            <a:r>
              <a:rPr lang="en-US" dirty="0" smtClean="0"/>
              <a:t>Renaming or deleting default content and folders is not recommended</a:t>
            </a:r>
          </a:p>
          <a:p>
            <a:pPr>
              <a:lnSpc>
                <a:spcPct val="100000"/>
              </a:lnSpc>
            </a:pPr>
            <a:r>
              <a:rPr lang="en-US" dirty="0" smtClean="0"/>
              <a:t>Microsoft updates ( service packs and patches ) may update and/or recreate default content/folders</a:t>
            </a:r>
            <a:endParaRPr lang="en-US" dirty="0"/>
          </a:p>
        </p:txBody>
      </p:sp>
      <p:sp>
        <p:nvSpPr>
          <p:cNvPr id="4" name="Slide Number Placeholder 3"/>
          <p:cNvSpPr>
            <a:spLocks noGrp="1"/>
          </p:cNvSpPr>
          <p:nvPr>
            <p:ph type="sldNum" sz="quarter" idx="11"/>
          </p:nvPr>
        </p:nvSpPr>
        <p:spPr/>
        <p:txBody>
          <a:bodyPr/>
          <a:lstStyle/>
          <a:p>
            <a:fld id="{1DC70519-3D27-4D5B-A312-0DC52B8ED593}" type="slidenum">
              <a:rPr lang="en-US" smtClean="0"/>
              <a:pPr/>
              <a:t>19</a:t>
            </a:fld>
            <a:endParaRPr lang="en-US" dirty="0"/>
          </a:p>
        </p:txBody>
      </p:sp>
    </p:spTree>
  </p:cSld>
  <p:clrMapOvr>
    <a:masterClrMapping/>
  </p:clrMapOvr>
  <p:transition xmlns:p14="http://schemas.microsoft.com/office/powerpoint/2010/mai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Reporting</a:t>
            </a:r>
            <a:endParaRPr lang="en-US" dirty="0"/>
          </a:p>
        </p:txBody>
      </p:sp>
      <p:sp>
        <p:nvSpPr>
          <p:cNvPr id="3" name="Subtitle 2"/>
          <p:cNvSpPr>
            <a:spLocks noGrp="1"/>
          </p:cNvSpPr>
          <p:nvPr>
            <p:ph type="subTitle" idx="1"/>
          </p:nvPr>
        </p:nvSpPr>
        <p:spPr>
          <a:xfrm>
            <a:off x="730249" y="5251001"/>
            <a:ext cx="7681914" cy="830997"/>
          </a:xfrm>
        </p:spPr>
        <p:txBody>
          <a:bodyPr/>
          <a:lstStyle/>
          <a:p>
            <a:r>
              <a:rPr lang="en-US" dirty="0" smtClean="0">
                <a:gradFill>
                  <a:gsLst>
                    <a:gs pos="0">
                      <a:schemeClr val="tx1"/>
                    </a:gs>
                    <a:gs pos="100000">
                      <a:schemeClr val="tx1"/>
                    </a:gs>
                  </a:gsLst>
                  <a:lin ang="5400000" scaled="0"/>
                </a:gradFill>
              </a:rPr>
              <a:t>Ignite World Wide Tour</a:t>
            </a:r>
            <a:endParaRPr lang="en-US" dirty="0"/>
          </a:p>
          <a:p>
            <a:r>
              <a:rPr lang="en-US" sz="2800" dirty="0">
                <a:gradFill>
                  <a:gsLst>
                    <a:gs pos="0">
                      <a:schemeClr val="tx1"/>
                    </a:gs>
                    <a:gs pos="100000">
                      <a:schemeClr val="tx1"/>
                    </a:gs>
                  </a:gsLst>
                  <a:lin ang="5400000" scaled="0"/>
                </a:gradFill>
              </a:rPr>
              <a:t>Microsoft </a:t>
            </a:r>
            <a:r>
              <a:rPr lang="en-US" sz="2800" dirty="0" smtClean="0">
                <a:gradFill>
                  <a:gsLst>
                    <a:gs pos="0">
                      <a:schemeClr val="tx1"/>
                    </a:gs>
                    <a:gs pos="100000">
                      <a:schemeClr val="tx1"/>
                    </a:gs>
                  </a:gsLst>
                  <a:lin ang="5400000" scaled="0"/>
                </a:gradFill>
              </a:rPr>
              <a:t>Corporation</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1329595"/>
          </a:xfrm>
        </p:spPr>
        <p:txBody>
          <a:bodyPr/>
          <a:lstStyle/>
          <a:p>
            <a:r>
              <a:rPr lang="en-US" dirty="0"/>
              <a:t>Business Intelligence Center</a:t>
            </a:r>
            <a:br>
              <a:rPr lang="en-US" dirty="0"/>
            </a:br>
            <a:r>
              <a:rPr lang="en-US" dirty="0" smtClean="0">
                <a:solidFill>
                  <a:srgbClr xmlns:mc="http://schemas.openxmlformats.org/markup-compatibility/2006" xmlns:a14="http://schemas.microsoft.com/office/drawing/2010/main" val="FFC000" mc:Ignorable=""/>
                </a:solidFill>
              </a:rPr>
              <a:t>OLAP Integration</a:t>
            </a:r>
            <a:endParaRPr lang="en-US" b="1" dirty="0"/>
          </a:p>
        </p:txBody>
      </p:sp>
      <p:sp>
        <p:nvSpPr>
          <p:cNvPr id="3" name="Content Placeholder 2"/>
          <p:cNvSpPr>
            <a:spLocks noGrp="1"/>
          </p:cNvSpPr>
          <p:nvPr>
            <p:ph idx="1"/>
          </p:nvPr>
        </p:nvSpPr>
        <p:spPr>
          <a:xfrm>
            <a:off x="381000" y="1828799"/>
            <a:ext cx="8382000" cy="4321825"/>
          </a:xfrm>
        </p:spPr>
        <p:txBody>
          <a:bodyPr>
            <a:normAutofit fontScale="92500" lnSpcReduction="20000"/>
          </a:bodyPr>
          <a:lstStyle/>
          <a:p>
            <a:pPr>
              <a:lnSpc>
                <a:spcPct val="110000"/>
              </a:lnSpc>
            </a:pPr>
            <a:r>
              <a:rPr lang="en-US" dirty="0" smtClean="0">
                <a:solidFill>
                  <a:schemeClr val="tx1"/>
                </a:solidFill>
              </a:rPr>
              <a:t>When OLAP Database is created, the following </a:t>
            </a:r>
            <a:r>
              <a:rPr lang="en-US" dirty="0">
                <a:solidFill>
                  <a:schemeClr val="tx1"/>
                </a:solidFill>
              </a:rPr>
              <a:t>is </a:t>
            </a:r>
            <a:r>
              <a:rPr lang="en-US" dirty="0" smtClean="0">
                <a:solidFill>
                  <a:schemeClr val="tx1"/>
                </a:solidFill>
              </a:rPr>
              <a:t>created in </a:t>
            </a:r>
            <a:r>
              <a:rPr lang="en-US" dirty="0">
                <a:solidFill>
                  <a:schemeClr val="tx1"/>
                </a:solidFill>
              </a:rPr>
              <a:t>the Reports folder</a:t>
            </a:r>
            <a:r>
              <a:rPr lang="en-US" dirty="0" smtClean="0">
                <a:solidFill>
                  <a:schemeClr val="tx1"/>
                </a:solidFill>
              </a:rPr>
              <a:t>:</a:t>
            </a:r>
          </a:p>
          <a:p>
            <a:pPr>
              <a:lnSpc>
                <a:spcPct val="110000"/>
              </a:lnSpc>
            </a:pPr>
            <a:endParaRPr lang="en-US" dirty="0" smtClean="0">
              <a:solidFill>
                <a:schemeClr val="tx1"/>
              </a:solidFill>
            </a:endParaRPr>
          </a:p>
          <a:p>
            <a:pPr lvl="1">
              <a:lnSpc>
                <a:spcPct val="110000"/>
              </a:lnSpc>
            </a:pPr>
            <a:r>
              <a:rPr lang="en-US" dirty="0" smtClean="0">
                <a:solidFill>
                  <a:schemeClr val="tx1"/>
                </a:solidFill>
              </a:rPr>
              <a:t>Office Data Connection </a:t>
            </a:r>
          </a:p>
          <a:p>
            <a:pPr lvl="1">
              <a:lnSpc>
                <a:spcPct val="110000"/>
              </a:lnSpc>
            </a:pPr>
            <a:r>
              <a:rPr lang="en-US" dirty="0" smtClean="0">
                <a:solidFill>
                  <a:schemeClr val="tx1"/>
                </a:solidFill>
              </a:rPr>
              <a:t>Excel Reporting template is created  </a:t>
            </a:r>
          </a:p>
          <a:p>
            <a:pPr lvl="1">
              <a:lnSpc>
                <a:spcPct val="110000"/>
              </a:lnSpc>
            </a:pPr>
            <a:endParaRPr lang="en-US" dirty="0" smtClean="0">
              <a:solidFill>
                <a:schemeClr val="tx1"/>
              </a:solidFill>
            </a:endParaRPr>
          </a:p>
          <a:p>
            <a:pPr>
              <a:lnSpc>
                <a:spcPct val="110000"/>
              </a:lnSpc>
            </a:pPr>
            <a:r>
              <a:rPr lang="en-US" dirty="0" smtClean="0">
                <a:solidFill>
                  <a:schemeClr val="tx1"/>
                </a:solidFill>
              </a:rPr>
              <a:t>This data connected blank template will help you to quickly create new reports based on the new OLAP Database</a:t>
            </a:r>
            <a:endParaRPr lang="en-US" dirty="0">
              <a:solidFill>
                <a:schemeClr val="tx1"/>
              </a:solidFill>
            </a:endParaRPr>
          </a:p>
        </p:txBody>
      </p:sp>
      <p:sp>
        <p:nvSpPr>
          <p:cNvPr id="4" name="Slide Number Placeholder 3"/>
          <p:cNvSpPr>
            <a:spLocks noGrp="1"/>
          </p:cNvSpPr>
          <p:nvPr>
            <p:ph type="sldNum" sz="quarter" idx="10"/>
          </p:nvPr>
        </p:nvSpPr>
        <p:spPr/>
        <p:txBody>
          <a:bodyPr/>
          <a:lstStyle/>
          <a:p>
            <a:fld id="{0D7CF977-003B-4382-9C11-15648BFA557C}" type="slidenum">
              <a:rPr lang="en-US" smtClean="0"/>
              <a:pPr/>
              <a:t>20</a:t>
            </a:fld>
            <a:endParaRPr lang="en-US"/>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endParaRPr lang="en-US" dirty="0"/>
          </a:p>
        </p:txBody>
      </p:sp>
      <p:sp>
        <p:nvSpPr>
          <p:cNvPr id="6" name="Subtitle 5"/>
          <p:cNvSpPr>
            <a:spLocks noGrp="1"/>
          </p:cNvSpPr>
          <p:nvPr>
            <p:ph type="subTitle" idx="1"/>
          </p:nvPr>
        </p:nvSpPr>
        <p:spPr/>
        <p:txBody>
          <a:bodyPr/>
          <a:lstStyle/>
          <a:p>
            <a:r>
              <a:rPr lang="en-US" dirty="0" smtClean="0"/>
              <a:t>SharePoint BI Center</a:t>
            </a:r>
            <a:endParaRPr lang="en-US" dirty="0"/>
          </a:p>
        </p:txBody>
      </p:sp>
      <p:sp>
        <p:nvSpPr>
          <p:cNvPr id="7" name="Text Placeholder 6"/>
          <p:cNvSpPr>
            <a:spLocks noGrp="1"/>
          </p:cNvSpPr>
          <p:nvPr>
            <p:ph type="body" sz="quarter" idx="10"/>
          </p:nvPr>
        </p:nvSpPr>
        <p:spPr/>
        <p:txBody>
          <a:bodyPr/>
          <a:lstStyle/>
          <a:p>
            <a:r>
              <a:rPr lang="en-US" dirty="0" smtClean="0"/>
              <a:t>DEMO</a:t>
            </a:r>
            <a:endParaRPr lang="en-US" dirty="0"/>
          </a:p>
        </p:txBody>
      </p:sp>
      <p:sp>
        <p:nvSpPr>
          <p:cNvPr id="4" name="Slide Number Placeholder 3"/>
          <p:cNvSpPr>
            <a:spLocks noGrp="1"/>
          </p:cNvSpPr>
          <p:nvPr>
            <p:ph type="sldNum" sz="quarter" idx="4294967295"/>
          </p:nvPr>
        </p:nvSpPr>
        <p:spPr>
          <a:xfrm>
            <a:off x="0" y="6356350"/>
            <a:ext cx="2133600" cy="365125"/>
          </a:xfrm>
        </p:spPr>
        <p:txBody>
          <a:bodyPr/>
          <a:lstStyle/>
          <a:p>
            <a:fld id="{0D7CF977-003B-4382-9C11-15648BFA557C}" type="slidenum">
              <a:rPr lang="en-US" smtClean="0"/>
              <a:pPr/>
              <a:t>21</a:t>
            </a:fld>
            <a:endParaRPr lang="en-US"/>
          </a:p>
        </p:txBody>
      </p:sp>
    </p:spTree>
    <p:extLst>
      <p:ext uri="{BB962C8B-B14F-4D97-AF65-F5344CB8AC3E}">
        <p14:creationId xmlns:p14="http://schemas.microsoft.com/office/powerpoint/2010/main" val="1628758931"/>
      </p:ext>
    </p:extLst>
  </p:cSld>
  <p:clrMapOvr>
    <a:masterClrMapping/>
  </p:clrMapOvr>
  <p:transition xmlns:p14="http://schemas.microsoft.com/office/powerpoint/2010/mai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686800" cy="664797"/>
          </a:xfrm>
        </p:spPr>
        <p:txBody>
          <a:bodyPr/>
          <a:lstStyle/>
          <a:p>
            <a:r>
              <a:rPr lang="en-US" dirty="0" smtClean="0">
                <a:solidFill>
                  <a:srgbClr xmlns:mc="http://schemas.openxmlformats.org/markup-compatibility/2006" xmlns:a14="http://schemas.microsoft.com/office/drawing/2010/main" val="FFC000" mc:Ignorable=""/>
                </a:solidFill>
              </a:rPr>
              <a:t>Demo &lt;BI Center  Configuration&gt;</a:t>
            </a:r>
            <a:endParaRPr lang="en-US" dirty="0">
              <a:solidFill>
                <a:srgbClr xmlns:mc="http://schemas.openxmlformats.org/markup-compatibility/2006" xmlns:a14="http://schemas.microsoft.com/office/drawing/2010/main" val="FFC000" mc:Ignorable=""/>
              </a:solidFill>
            </a:endParaRPr>
          </a:p>
        </p:txBody>
      </p:sp>
      <p:sp>
        <p:nvSpPr>
          <p:cNvPr id="3" name="Text Placeholder 2"/>
          <p:cNvSpPr>
            <a:spLocks noGrp="1"/>
          </p:cNvSpPr>
          <p:nvPr>
            <p:ph type="body" sz="quarter" idx="10"/>
          </p:nvPr>
        </p:nvSpPr>
        <p:spPr>
          <a:xfrm>
            <a:off x="381000" y="1905000"/>
            <a:ext cx="8382000" cy="4038029"/>
          </a:xfrm>
        </p:spPr>
        <p:txBody>
          <a:bodyPr>
            <a:normAutofit fontScale="77500" lnSpcReduction="20000"/>
          </a:bodyPr>
          <a:lstStyle/>
          <a:p>
            <a:pPr>
              <a:lnSpc>
                <a:spcPct val="100000"/>
              </a:lnSpc>
            </a:pPr>
            <a:r>
              <a:rPr lang="en-US" dirty="0" smtClean="0">
                <a:solidFill>
                  <a:schemeClr val="tx1"/>
                </a:solidFill>
              </a:rPr>
              <a:t>Create Windows domain groups for report viewing and report authoring</a:t>
            </a:r>
          </a:p>
          <a:p>
            <a:pPr>
              <a:lnSpc>
                <a:spcPct val="100000"/>
              </a:lnSpc>
            </a:pPr>
            <a:r>
              <a:rPr lang="en-US" dirty="0" smtClean="0">
                <a:solidFill>
                  <a:schemeClr val="tx1"/>
                </a:solidFill>
              </a:rPr>
              <a:t>Add these groups to SQL Server as a logins</a:t>
            </a:r>
          </a:p>
          <a:p>
            <a:pPr>
              <a:lnSpc>
                <a:spcPct val="100000"/>
              </a:lnSpc>
            </a:pPr>
            <a:r>
              <a:rPr lang="en-US" dirty="0" smtClean="0">
                <a:solidFill>
                  <a:schemeClr val="tx1"/>
                </a:solidFill>
              </a:rPr>
              <a:t>Grant the logins </a:t>
            </a:r>
            <a:r>
              <a:rPr lang="en-US" dirty="0" err="1" smtClean="0">
                <a:solidFill>
                  <a:schemeClr val="tx1"/>
                </a:solidFill>
              </a:rPr>
              <a:t>db_datareader</a:t>
            </a:r>
            <a:r>
              <a:rPr lang="en-US" dirty="0" smtClean="0">
                <a:solidFill>
                  <a:schemeClr val="tx1"/>
                </a:solidFill>
              </a:rPr>
              <a:t> to the EPM Reporting database</a:t>
            </a:r>
          </a:p>
          <a:p>
            <a:pPr>
              <a:lnSpc>
                <a:spcPct val="100000"/>
              </a:lnSpc>
            </a:pPr>
            <a:endParaRPr lang="en-US" dirty="0" smtClean="0">
              <a:solidFill>
                <a:schemeClr val="tx1"/>
              </a:solidFill>
            </a:endParaRPr>
          </a:p>
          <a:p>
            <a:pPr>
              <a:lnSpc>
                <a:spcPct val="100000"/>
              </a:lnSpc>
            </a:pPr>
            <a:r>
              <a:rPr lang="en-US" b="1" dirty="0" smtClean="0">
                <a:solidFill>
                  <a:schemeClr val="tx1"/>
                </a:solidFill>
              </a:rPr>
              <a:t>Configure BI Center reporting</a:t>
            </a:r>
          </a:p>
          <a:p>
            <a:pPr>
              <a:lnSpc>
                <a:spcPct val="100000"/>
              </a:lnSpc>
            </a:pPr>
            <a:endParaRPr lang="en-US" b="1" dirty="0" smtClean="0">
              <a:solidFill>
                <a:schemeClr val="tx1"/>
              </a:solidFill>
            </a:endParaRPr>
          </a:p>
          <a:p>
            <a:pPr lvl="1"/>
            <a:r>
              <a:rPr lang="en-US" dirty="0" smtClean="0">
                <a:solidFill>
                  <a:schemeClr val="tx1"/>
                </a:solidFill>
              </a:rPr>
              <a:t>Add a SQL Server login for the report authors group</a:t>
            </a:r>
          </a:p>
          <a:p>
            <a:pPr lvl="1"/>
            <a:r>
              <a:rPr lang="en-US" dirty="0" smtClean="0">
                <a:solidFill>
                  <a:schemeClr val="tx1"/>
                </a:solidFill>
              </a:rPr>
              <a:t>Determine the data connection library URL</a:t>
            </a:r>
          </a:p>
          <a:p>
            <a:pPr lvl="1"/>
            <a:r>
              <a:rPr lang="en-US" dirty="0" smtClean="0">
                <a:solidFill>
                  <a:schemeClr val="tx1"/>
                </a:solidFill>
              </a:rPr>
              <a:t>Set up trusted data connection libraries</a:t>
            </a:r>
          </a:p>
          <a:p>
            <a:pPr lvl="1"/>
            <a:r>
              <a:rPr lang="en-US" dirty="0" smtClean="0">
                <a:solidFill>
                  <a:schemeClr val="tx1"/>
                </a:solidFill>
              </a:rPr>
              <a:t>Configure the Microsoft Secure Store Service</a:t>
            </a:r>
          </a:p>
        </p:txBody>
      </p:sp>
      <p:sp>
        <p:nvSpPr>
          <p:cNvPr id="4" name="Slide Number Placeholder 3"/>
          <p:cNvSpPr>
            <a:spLocks noGrp="1"/>
          </p:cNvSpPr>
          <p:nvPr>
            <p:ph type="sldNum" sz="quarter" idx="11"/>
          </p:nvPr>
        </p:nvSpPr>
        <p:spPr/>
        <p:txBody>
          <a:bodyPr/>
          <a:lstStyle/>
          <a:p>
            <a:fld id="{0D7CF977-003B-4382-9C11-15648BFA557C}" type="slidenum">
              <a:rPr lang="en-US" smtClean="0"/>
              <a:pPr/>
              <a:t>22</a:t>
            </a:fld>
            <a:endParaRPr lang="en-US" dirty="0"/>
          </a:p>
        </p:txBody>
      </p:sp>
    </p:spTree>
  </p:cSld>
  <p:clrMapOvr>
    <a:masterClrMapping/>
  </p:clrMapOvr>
  <p:transition xmlns:p14="http://schemas.microsoft.com/office/powerpoint/2010/mai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22313" y="4406900"/>
            <a:ext cx="7772400" cy="553998"/>
          </a:xfrm>
        </p:spPr>
        <p:txBody>
          <a:bodyPr/>
          <a:lstStyle/>
          <a:p>
            <a:r>
              <a:rPr lang="en-US" dirty="0" smtClean="0"/>
              <a:t>Excel Services</a:t>
            </a:r>
            <a:endParaRPr lang="en-US" dirty="0"/>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0D7CF977-003B-4382-9C11-15648BFA557C}" type="slidenum">
              <a:rPr lang="en-US" smtClean="0"/>
              <a:pPr/>
              <a:t>23</a:t>
            </a:fld>
            <a:endParaRPr lang="en-US"/>
          </a:p>
        </p:txBody>
      </p:sp>
    </p:spTree>
  </p:cSld>
  <p:clrMapOvr>
    <a:masterClrMapping/>
  </p:clrMapOvr>
  <p:transition xmlns:p14="http://schemas.microsoft.com/office/powerpoint/2010/mai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Excel Services</a:t>
            </a:r>
            <a:endParaRPr lang="en-US" dirty="0">
              <a:solidFill>
                <a:schemeClr val="tx1"/>
              </a:solidFill>
            </a:endParaRPr>
          </a:p>
        </p:txBody>
      </p:sp>
      <p:sp>
        <p:nvSpPr>
          <p:cNvPr id="4" name="Rounded Rectangle 3"/>
          <p:cNvSpPr/>
          <p:nvPr/>
        </p:nvSpPr>
        <p:spPr bwMode="auto">
          <a:xfrm>
            <a:off x="762000" y="1143000"/>
            <a:ext cx="7696200" cy="1143000"/>
          </a:xfrm>
          <a:prstGeom prst="roundRect">
            <a:avLst>
              <a:gd name="adj" fmla="val 9033"/>
            </a:avLst>
          </a:prstGeom>
          <a:gradFill>
            <a:gsLst>
              <a:gs pos="0">
                <a:schemeClr val="bg2">
                  <a:lumMod val="60000"/>
                  <a:lumOff val="40000"/>
                </a:schemeClr>
              </a:gs>
              <a:gs pos="80000">
                <a:schemeClr val="accent6">
                  <a:shade val="93000"/>
                  <a:satMod val="130000"/>
                  <a:alpha val="25000"/>
                </a:schemeClr>
              </a:gs>
              <a:gs pos="100000">
                <a:schemeClr val="accent6">
                  <a:shade val="94000"/>
                  <a:satMod val="135000"/>
                  <a:alpha val="25000"/>
                </a:schemeClr>
              </a:gs>
            </a:gsLst>
          </a:gra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solidFill>
                  <a:schemeClr val="accent1"/>
                </a:solidFill>
              </a:rPr>
              <a:t>Security</a:t>
            </a:r>
          </a:p>
          <a:p>
            <a:pPr algn="ctr" defTabSz="914099" fontAlgn="base">
              <a:spcBef>
                <a:spcPct val="0"/>
              </a:spcBef>
              <a:spcAft>
                <a:spcPct val="0"/>
              </a:spcAft>
            </a:pPr>
            <a:r>
              <a:rPr lang="en-US" sz="2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rPr>
              <a:t>The </a:t>
            </a:r>
            <a:r>
              <a:rPr lang="en-US" sz="2400" dirty="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rPr>
              <a:t>u</a:t>
            </a:r>
            <a:r>
              <a:rPr lang="en-US" sz="2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rPr>
              <a:t>nattended account</a:t>
            </a:r>
            <a:endParaRPr lang="en-US" sz="2400" dirty="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endParaRPr>
          </a:p>
          <a:p>
            <a:pPr algn="ctr" defTabSz="914099" fontAlgn="base">
              <a:spcBef>
                <a:spcPct val="0"/>
              </a:spcBef>
              <a:spcAft>
                <a:spcPct val="0"/>
              </a:spcAft>
            </a:pPr>
            <a:r>
              <a:rPr lang="en-US" sz="2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rPr>
              <a:t>Default trusted locations</a:t>
            </a:r>
          </a:p>
        </p:txBody>
      </p:sp>
      <p:sp>
        <p:nvSpPr>
          <p:cNvPr id="5" name="Rounded Rectangle 4"/>
          <p:cNvSpPr/>
          <p:nvPr/>
        </p:nvSpPr>
        <p:spPr bwMode="auto">
          <a:xfrm>
            <a:off x="762000" y="2438400"/>
            <a:ext cx="7696200" cy="1143000"/>
          </a:xfrm>
          <a:prstGeom prst="roundRect">
            <a:avLst>
              <a:gd name="adj" fmla="val 9033"/>
            </a:avLst>
          </a:prstGeom>
          <a:gradFill>
            <a:gsLst>
              <a:gs pos="0">
                <a:schemeClr val="bg2">
                  <a:lumMod val="60000"/>
                  <a:lumOff val="40000"/>
                </a:schemeClr>
              </a:gs>
              <a:gs pos="80000">
                <a:schemeClr val="accent6">
                  <a:shade val="93000"/>
                  <a:satMod val="130000"/>
                  <a:alpha val="25000"/>
                </a:schemeClr>
              </a:gs>
              <a:gs pos="100000">
                <a:schemeClr val="accent6">
                  <a:shade val="94000"/>
                  <a:satMod val="135000"/>
                  <a:alpha val="25000"/>
                </a:schemeClr>
              </a:gs>
            </a:gsLst>
          </a:gra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solidFill>
                  <a:schemeClr val="accent1"/>
                </a:solidFill>
              </a:rPr>
              <a:t>Management</a:t>
            </a:r>
          </a:p>
          <a:p>
            <a:pPr algn="ctr" defTabSz="914099" fontAlgn="base">
              <a:spcBef>
                <a:spcPct val="0"/>
              </a:spcBef>
              <a:spcAft>
                <a:spcPct val="0"/>
              </a:spcAft>
            </a:pPr>
            <a:r>
              <a:rPr lang="en-US" sz="2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rPr>
              <a:t>PowerShell - SPServiceApplication</a:t>
            </a:r>
            <a:endParaRPr lang="en-US" sz="2400" dirty="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endParaRPr>
          </a:p>
          <a:p>
            <a:pPr algn="ctr" defTabSz="914099" fontAlgn="base">
              <a:spcBef>
                <a:spcPct val="0"/>
              </a:spcBef>
              <a:spcAft>
                <a:spcPct val="0"/>
              </a:spcAft>
            </a:pPr>
            <a:r>
              <a:rPr lang="en-US" sz="2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rPr>
              <a:t>Delegate services permissions</a:t>
            </a:r>
          </a:p>
        </p:txBody>
      </p:sp>
      <p:sp>
        <p:nvSpPr>
          <p:cNvPr id="6" name="Rounded Rectangle 5"/>
          <p:cNvSpPr/>
          <p:nvPr/>
        </p:nvSpPr>
        <p:spPr bwMode="auto">
          <a:xfrm>
            <a:off x="762000" y="3733800"/>
            <a:ext cx="7696200" cy="1143000"/>
          </a:xfrm>
          <a:prstGeom prst="roundRect">
            <a:avLst>
              <a:gd name="adj" fmla="val 9033"/>
            </a:avLst>
          </a:prstGeom>
          <a:gradFill>
            <a:gsLst>
              <a:gs pos="0">
                <a:schemeClr val="bg2">
                  <a:lumMod val="60000"/>
                  <a:lumOff val="40000"/>
                </a:schemeClr>
              </a:gs>
              <a:gs pos="80000">
                <a:schemeClr val="accent6">
                  <a:shade val="93000"/>
                  <a:satMod val="130000"/>
                  <a:alpha val="25000"/>
                </a:schemeClr>
              </a:gs>
              <a:gs pos="100000">
                <a:schemeClr val="accent6">
                  <a:shade val="94000"/>
                  <a:satMod val="135000"/>
                  <a:alpha val="25000"/>
                </a:schemeClr>
              </a:gs>
            </a:gsLst>
          </a:gra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solidFill>
                  <a:schemeClr val="accent1"/>
                </a:solidFill>
              </a:rPr>
              <a:t>Collaboration</a:t>
            </a:r>
          </a:p>
          <a:p>
            <a:pPr algn="ctr" defTabSz="914099" fontAlgn="base">
              <a:spcBef>
                <a:spcPct val="0"/>
              </a:spcBef>
              <a:spcAft>
                <a:spcPct val="0"/>
              </a:spcAft>
            </a:pPr>
            <a:r>
              <a:rPr lang="en-US" sz="2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rPr>
              <a:t>Multi-user collaboration</a:t>
            </a:r>
            <a:endParaRPr lang="en-US" sz="2400" dirty="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endParaRPr>
          </a:p>
          <a:p>
            <a:pPr algn="ctr" defTabSz="914099" fontAlgn="base">
              <a:spcBef>
                <a:spcPct val="0"/>
              </a:spcBef>
              <a:spcAft>
                <a:spcPct val="0"/>
              </a:spcAft>
            </a:pPr>
            <a:r>
              <a:rPr lang="en-US" sz="2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rPr>
              <a:t>Slicer feature in Excel 2010</a:t>
            </a:r>
          </a:p>
        </p:txBody>
      </p:sp>
      <p:sp>
        <p:nvSpPr>
          <p:cNvPr id="8" name="Rounded Rectangle 7"/>
          <p:cNvSpPr/>
          <p:nvPr/>
        </p:nvSpPr>
        <p:spPr bwMode="auto">
          <a:xfrm>
            <a:off x="762000" y="5029200"/>
            <a:ext cx="7696200" cy="1143000"/>
          </a:xfrm>
          <a:prstGeom prst="roundRect">
            <a:avLst>
              <a:gd name="adj" fmla="val 9033"/>
            </a:avLst>
          </a:prstGeom>
          <a:gradFill>
            <a:gsLst>
              <a:gs pos="0">
                <a:schemeClr val="bg2">
                  <a:lumMod val="60000"/>
                  <a:lumOff val="40000"/>
                </a:schemeClr>
              </a:gs>
              <a:gs pos="80000">
                <a:schemeClr val="accent6">
                  <a:shade val="93000"/>
                  <a:satMod val="130000"/>
                  <a:alpha val="25000"/>
                </a:schemeClr>
              </a:gs>
              <a:gs pos="100000">
                <a:schemeClr val="accent6">
                  <a:shade val="94000"/>
                  <a:satMod val="135000"/>
                  <a:alpha val="25000"/>
                </a:schemeClr>
              </a:gs>
            </a:gsLst>
          </a:gra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solidFill>
                  <a:schemeClr val="accent1"/>
                </a:solidFill>
              </a:rPr>
              <a:t>Gemini</a:t>
            </a:r>
          </a:p>
          <a:p>
            <a:pPr algn="ctr" defTabSz="914099" fontAlgn="base">
              <a:spcBef>
                <a:spcPct val="0"/>
              </a:spcBef>
              <a:spcAft>
                <a:spcPct val="0"/>
              </a:spcAft>
            </a:pPr>
            <a:r>
              <a:rPr lang="en-US" sz="2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rPr>
              <a:t>SQL Server 2008 R2 Analysis Services</a:t>
            </a:r>
            <a:endParaRPr lang="en-US" sz="2400" dirty="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endParaRPr>
          </a:p>
          <a:p>
            <a:pPr algn="ctr" defTabSz="914099" fontAlgn="base">
              <a:spcBef>
                <a:spcPct val="0"/>
              </a:spcBef>
              <a:spcAft>
                <a:spcPct val="0"/>
              </a:spcAft>
            </a:pPr>
            <a:r>
              <a:rPr lang="en-US" sz="2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rPr>
              <a:t>Slicer feature in Excel 2010</a:t>
            </a:r>
          </a:p>
        </p:txBody>
      </p:sp>
    </p:spTree>
    <p:extLst>
      <p:ext uri="{BB962C8B-B14F-4D97-AF65-F5344CB8AC3E}">
        <p14:creationId xmlns:p14="http://schemas.microsoft.com/office/powerpoint/2010/main" val="1064292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1163395"/>
          </a:xfrm>
        </p:spPr>
        <p:txBody>
          <a:bodyPr/>
          <a:lstStyle/>
          <a:p>
            <a:r>
              <a:rPr lang="en-US" dirty="0" smtClean="0"/>
              <a:t>Out-of-the box </a:t>
            </a:r>
            <a:r>
              <a:rPr lang="en-US" dirty="0"/>
              <a:t>r</a:t>
            </a:r>
            <a:r>
              <a:rPr lang="en-US" dirty="0" smtClean="0"/>
              <a:t>eporting </a:t>
            </a:r>
            <a:br>
              <a:rPr lang="en-US" dirty="0" smtClean="0"/>
            </a:br>
            <a:r>
              <a:rPr lang="en-US" sz="3600" dirty="0" smtClean="0">
                <a:solidFill>
                  <a:srgbClr xmlns:mc="http://schemas.openxmlformats.org/markup-compatibility/2006" xmlns:a14="http://schemas.microsoft.com/office/drawing/2010/main" val="FFC000" mc:Ignorable=""/>
                </a:solidFill>
              </a:rPr>
              <a:t>…for Project 2010</a:t>
            </a:r>
            <a:endParaRPr lang="en-US" sz="3600" dirty="0">
              <a:solidFill>
                <a:srgbClr xmlns:mc="http://schemas.openxmlformats.org/markup-compatibility/2006" xmlns:a14="http://schemas.microsoft.com/office/drawing/2010/main" val="FFC000" mc:Ignorable=""/>
              </a:solidFill>
            </a:endParaRPr>
          </a:p>
        </p:txBody>
      </p:sp>
      <p:sp>
        <p:nvSpPr>
          <p:cNvPr id="3" name="Content Placeholder 2"/>
          <p:cNvSpPr>
            <a:spLocks noGrp="1"/>
          </p:cNvSpPr>
          <p:nvPr>
            <p:ph idx="1"/>
          </p:nvPr>
        </p:nvSpPr>
        <p:spPr>
          <a:xfrm>
            <a:off x="381000" y="2057400"/>
            <a:ext cx="8382000" cy="4267200"/>
          </a:xfrm>
        </p:spPr>
        <p:txBody>
          <a:bodyPr>
            <a:normAutofit fontScale="85000" lnSpcReduction="20000"/>
          </a:bodyPr>
          <a:lstStyle/>
          <a:p>
            <a:pPr>
              <a:lnSpc>
                <a:spcPct val="100000"/>
              </a:lnSpc>
            </a:pPr>
            <a:r>
              <a:rPr lang="en-US" dirty="0" smtClean="0"/>
              <a:t>Office Web Components (OWC) 2003 were deprecated as of Office 2007</a:t>
            </a:r>
          </a:p>
          <a:p>
            <a:pPr>
              <a:lnSpc>
                <a:spcPct val="100000"/>
              </a:lnSpc>
            </a:pPr>
            <a:endParaRPr lang="en-US" dirty="0" smtClean="0"/>
          </a:p>
          <a:p>
            <a:pPr>
              <a:lnSpc>
                <a:spcPct val="100000"/>
              </a:lnSpc>
            </a:pPr>
            <a:r>
              <a:rPr lang="en-US" dirty="0" smtClean="0"/>
              <a:t>OWC will not ship with Project Server 2010</a:t>
            </a:r>
          </a:p>
          <a:p>
            <a:pPr>
              <a:lnSpc>
                <a:spcPct val="100000"/>
              </a:lnSpc>
            </a:pPr>
            <a:endParaRPr lang="en-US" dirty="0" smtClean="0"/>
          </a:p>
          <a:p>
            <a:pPr>
              <a:lnSpc>
                <a:spcPct val="100000"/>
              </a:lnSpc>
            </a:pPr>
            <a:r>
              <a:rPr lang="en-US" dirty="0" smtClean="0"/>
              <a:t>Excel Services is the new default reporting experience</a:t>
            </a:r>
          </a:p>
          <a:p>
            <a:pPr lvl="1">
              <a:lnSpc>
                <a:spcPct val="100000"/>
              </a:lnSpc>
            </a:pPr>
            <a:r>
              <a:rPr lang="en-US" dirty="0"/>
              <a:t>Project Server 2010 Excel Services reports and Office Data Connections are included as built-in functionality in the BI </a:t>
            </a:r>
            <a:r>
              <a:rPr lang="en-US" dirty="0" smtClean="0"/>
              <a:t>Center</a:t>
            </a:r>
          </a:p>
          <a:p>
            <a:pPr lvl="1">
              <a:lnSpc>
                <a:spcPct val="100000"/>
              </a:lnSpc>
            </a:pPr>
            <a:r>
              <a:rPr lang="en-US" dirty="0" smtClean="0"/>
              <a:t>Customizable</a:t>
            </a:r>
            <a:endParaRPr lang="en-US" dirty="0"/>
          </a:p>
          <a:p>
            <a:pPr lvl="1">
              <a:lnSpc>
                <a:spcPct val="100000"/>
              </a:lnSpc>
            </a:pPr>
            <a:endParaRPr lang="en-US" dirty="0" smtClean="0"/>
          </a:p>
          <a:p>
            <a:pPr>
              <a:lnSpc>
                <a:spcPct val="100000"/>
              </a:lnSpc>
            </a:pPr>
            <a:endParaRPr lang="en-US" dirty="0" smtClean="0"/>
          </a:p>
          <a:p>
            <a:pPr>
              <a:lnSpc>
                <a:spcPct val="100000"/>
              </a:lnSpc>
              <a:buNone/>
            </a:pPr>
            <a:endParaRPr lang="en-US" dirty="0"/>
          </a:p>
        </p:txBody>
      </p:sp>
      <p:sp>
        <p:nvSpPr>
          <p:cNvPr id="5" name="Slide Number Placeholder 4"/>
          <p:cNvSpPr>
            <a:spLocks noGrp="1"/>
          </p:cNvSpPr>
          <p:nvPr>
            <p:ph type="sldNum" sz="quarter" idx="10"/>
          </p:nvPr>
        </p:nvSpPr>
        <p:spPr/>
        <p:txBody>
          <a:bodyPr/>
          <a:lstStyle/>
          <a:p>
            <a:fld id="{0D7CF977-003B-4382-9C11-15648BFA557C}" type="slidenum">
              <a:rPr lang="en-US" smtClean="0"/>
              <a:pPr/>
              <a:t>25</a:t>
            </a:fld>
            <a:endParaRPr lang="en-US"/>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Excel Services</a:t>
            </a:r>
            <a:endParaRPr lang="en-US" dirty="0"/>
          </a:p>
        </p:txBody>
      </p:sp>
      <p:sp>
        <p:nvSpPr>
          <p:cNvPr id="3" name="Content Placeholder 2"/>
          <p:cNvSpPr>
            <a:spLocks noGrp="1"/>
          </p:cNvSpPr>
          <p:nvPr>
            <p:ph idx="1"/>
          </p:nvPr>
        </p:nvSpPr>
        <p:spPr>
          <a:xfrm>
            <a:off x="381000" y="1447799"/>
            <a:ext cx="8382000" cy="4495801"/>
          </a:xfrm>
        </p:spPr>
        <p:txBody>
          <a:bodyPr>
            <a:normAutofit lnSpcReduction="10000"/>
          </a:bodyPr>
          <a:lstStyle/>
          <a:p>
            <a:pPr lvl="0">
              <a:lnSpc>
                <a:spcPct val="100000"/>
              </a:lnSpc>
            </a:pPr>
            <a:r>
              <a:rPr lang="en-US" dirty="0" smtClean="0">
                <a:solidFill>
                  <a:schemeClr val="tx1"/>
                </a:solidFill>
              </a:rPr>
              <a:t>Easy sharing of data both inside and outside your corporate environment</a:t>
            </a:r>
          </a:p>
          <a:p>
            <a:pPr lvl="1">
              <a:lnSpc>
                <a:spcPct val="100000"/>
              </a:lnSpc>
            </a:pPr>
            <a:r>
              <a:rPr lang="en-US" dirty="0" smtClean="0">
                <a:solidFill>
                  <a:schemeClr val="tx1"/>
                </a:solidFill>
              </a:rPr>
              <a:t>Reports presented via web interface</a:t>
            </a:r>
          </a:p>
          <a:p>
            <a:pPr lvl="1">
              <a:lnSpc>
                <a:spcPct val="100000"/>
              </a:lnSpc>
            </a:pPr>
            <a:endParaRPr lang="en-US" dirty="0" smtClean="0">
              <a:solidFill>
                <a:schemeClr val="tx1"/>
              </a:solidFill>
            </a:endParaRPr>
          </a:p>
          <a:p>
            <a:pPr lvl="0">
              <a:lnSpc>
                <a:spcPct val="100000"/>
              </a:lnSpc>
            </a:pPr>
            <a:r>
              <a:rPr lang="en-US" dirty="0" smtClean="0">
                <a:solidFill>
                  <a:schemeClr val="tx1"/>
                </a:solidFill>
              </a:rPr>
              <a:t>Wide availability authoring tool</a:t>
            </a:r>
          </a:p>
          <a:p>
            <a:pPr lvl="1">
              <a:lnSpc>
                <a:spcPct val="100000"/>
              </a:lnSpc>
            </a:pPr>
            <a:r>
              <a:rPr lang="en-US" dirty="0" smtClean="0">
                <a:solidFill>
                  <a:schemeClr val="tx1"/>
                </a:solidFill>
              </a:rPr>
              <a:t>Office Excel 2007 or Excel 2010 client</a:t>
            </a:r>
          </a:p>
          <a:p>
            <a:pPr lvl="1">
              <a:lnSpc>
                <a:spcPct val="100000"/>
              </a:lnSpc>
            </a:pPr>
            <a:endParaRPr lang="en-US" dirty="0" smtClean="0">
              <a:solidFill>
                <a:schemeClr val="tx1"/>
              </a:solidFill>
            </a:endParaRPr>
          </a:p>
          <a:p>
            <a:pPr>
              <a:lnSpc>
                <a:spcPct val="100000"/>
              </a:lnSpc>
            </a:pPr>
            <a:r>
              <a:rPr lang="en-US" dirty="0" smtClean="0">
                <a:solidFill>
                  <a:schemeClr val="tx1"/>
                </a:solidFill>
              </a:rPr>
              <a:t>Most IW Report Authors are familiar with core Excel functionality (Pivot Tables/Charts)</a:t>
            </a:r>
          </a:p>
          <a:p>
            <a:pPr lvl="1">
              <a:lnSpc>
                <a:spcPct val="100000"/>
              </a:lnSpc>
            </a:pPr>
            <a:endParaRPr lang="en-US" dirty="0" smtClean="0">
              <a:solidFill>
                <a:schemeClr val="tx1"/>
              </a:solidFill>
            </a:endParaRPr>
          </a:p>
          <a:p>
            <a:pPr lvl="0">
              <a:lnSpc>
                <a:spcPct val="100000"/>
              </a:lnSpc>
            </a:pPr>
            <a:endParaRPr lang="en-US" dirty="0" smtClean="0">
              <a:solidFill>
                <a:schemeClr val="tx1"/>
              </a:solidFill>
            </a:endParaRPr>
          </a:p>
          <a:p>
            <a:pPr>
              <a:lnSpc>
                <a:spcPct val="100000"/>
              </a:lnSpc>
            </a:pPr>
            <a:endParaRPr lang="en-US" dirty="0"/>
          </a:p>
        </p:txBody>
      </p:sp>
      <p:sp>
        <p:nvSpPr>
          <p:cNvPr id="4" name="Slide Number Placeholder 3"/>
          <p:cNvSpPr>
            <a:spLocks noGrp="1"/>
          </p:cNvSpPr>
          <p:nvPr>
            <p:ph type="sldNum" sz="quarter" idx="10"/>
          </p:nvPr>
        </p:nvSpPr>
        <p:spPr/>
        <p:txBody>
          <a:bodyPr/>
          <a:lstStyle/>
          <a:p>
            <a:fld id="{0D7CF977-003B-4382-9C11-15648BFA557C}" type="slidenum">
              <a:rPr lang="en-US" smtClean="0"/>
              <a:pPr/>
              <a:t>26</a:t>
            </a:fld>
            <a:endParaRPr lang="en-US"/>
          </a:p>
        </p:txBody>
      </p:sp>
    </p:spTree>
  </p:cSld>
  <p:clrMapOvr>
    <a:masterClrMapping/>
  </p:clrMapOvr>
  <p:transition xmlns:p14="http://schemas.microsoft.com/office/powerpoint/2010/mai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Excel </a:t>
            </a:r>
            <a:r>
              <a:rPr lang="en-US" dirty="0" smtClean="0"/>
              <a:t>Services - Other </a:t>
            </a:r>
            <a:r>
              <a:rPr lang="en-US" dirty="0"/>
              <a:t>K</a:t>
            </a:r>
            <a:r>
              <a:rPr lang="en-US" dirty="0" smtClean="0"/>
              <a:t>ey </a:t>
            </a:r>
            <a:r>
              <a:rPr lang="en-US" dirty="0"/>
              <a:t>F</a:t>
            </a:r>
            <a:r>
              <a:rPr lang="en-US" dirty="0" smtClean="0"/>
              <a:t>acts</a:t>
            </a:r>
            <a:endParaRPr lang="en-US" dirty="0"/>
          </a:p>
        </p:txBody>
      </p:sp>
      <p:sp>
        <p:nvSpPr>
          <p:cNvPr id="8" name="Text Placeholder 7"/>
          <p:cNvSpPr>
            <a:spLocks noGrp="1"/>
          </p:cNvSpPr>
          <p:nvPr>
            <p:ph type="body" sz="quarter" idx="10"/>
          </p:nvPr>
        </p:nvSpPr>
        <p:spPr>
          <a:xfrm>
            <a:off x="381000" y="1420813"/>
            <a:ext cx="8382000" cy="4446588"/>
          </a:xfrm>
        </p:spPr>
        <p:txBody>
          <a:bodyPr>
            <a:normAutofit fontScale="85000" lnSpcReduction="10000"/>
          </a:bodyPr>
          <a:lstStyle/>
          <a:p>
            <a:pPr>
              <a:lnSpc>
                <a:spcPct val="110000"/>
              </a:lnSpc>
            </a:pPr>
            <a:r>
              <a:rPr lang="en-US" dirty="0" smtClean="0"/>
              <a:t>Custom fields won’t show up automatically</a:t>
            </a:r>
          </a:p>
          <a:p>
            <a:pPr lvl="1">
              <a:lnSpc>
                <a:spcPct val="110000"/>
              </a:lnSpc>
            </a:pPr>
            <a:r>
              <a:rPr lang="en-US" dirty="0" smtClean="0"/>
              <a:t>Need to be added manually to RDB ODCs</a:t>
            </a:r>
          </a:p>
          <a:p>
            <a:pPr lvl="1">
              <a:lnSpc>
                <a:spcPct val="110000"/>
              </a:lnSpc>
            </a:pPr>
            <a:r>
              <a:rPr lang="en-US" dirty="0" smtClean="0"/>
              <a:t>Tradeoff between localization and custom fields</a:t>
            </a:r>
          </a:p>
          <a:p>
            <a:pPr lvl="1">
              <a:lnSpc>
                <a:spcPct val="110000"/>
              </a:lnSpc>
            </a:pPr>
            <a:r>
              <a:rPr lang="en-US" dirty="0" smtClean="0"/>
              <a:t>We will have more documentation on this</a:t>
            </a:r>
          </a:p>
          <a:p>
            <a:pPr lvl="1">
              <a:lnSpc>
                <a:spcPct val="110000"/>
              </a:lnSpc>
            </a:pPr>
            <a:endParaRPr lang="en-US" dirty="0" smtClean="0"/>
          </a:p>
          <a:p>
            <a:pPr>
              <a:lnSpc>
                <a:spcPct val="110000"/>
              </a:lnSpc>
            </a:pPr>
            <a:r>
              <a:rPr lang="en-US" dirty="0" smtClean="0"/>
              <a:t>Localized report templates are created in separate folders</a:t>
            </a:r>
          </a:p>
          <a:p>
            <a:pPr lvl="1">
              <a:lnSpc>
                <a:spcPct val="110000"/>
              </a:lnSpc>
            </a:pPr>
            <a:r>
              <a:rPr lang="en-US" dirty="0" smtClean="0"/>
              <a:t>One for each language</a:t>
            </a:r>
          </a:p>
          <a:p>
            <a:pPr lvl="1">
              <a:lnSpc>
                <a:spcPct val="110000"/>
              </a:lnSpc>
            </a:pPr>
            <a:endParaRPr lang="en-US" dirty="0" smtClean="0"/>
          </a:p>
          <a:p>
            <a:pPr>
              <a:lnSpc>
                <a:spcPct val="110000"/>
              </a:lnSpc>
            </a:pPr>
            <a:r>
              <a:rPr lang="en-US" dirty="0" smtClean="0"/>
              <a:t>Departments filter OLAP but not RDB out of box</a:t>
            </a:r>
          </a:p>
        </p:txBody>
      </p:sp>
      <p:sp>
        <p:nvSpPr>
          <p:cNvPr id="4" name="Slide Number Placeholder 3"/>
          <p:cNvSpPr>
            <a:spLocks noGrp="1"/>
          </p:cNvSpPr>
          <p:nvPr>
            <p:ph type="sldNum" sz="quarter" idx="11"/>
          </p:nvPr>
        </p:nvSpPr>
        <p:spPr/>
        <p:txBody>
          <a:bodyPr/>
          <a:lstStyle/>
          <a:p>
            <a:fld id="{1DC70519-3D27-4D5B-A312-0DC52B8ED593}" type="slidenum">
              <a:rPr lang="en-US" smtClean="0"/>
              <a:pPr/>
              <a:t>27</a:t>
            </a:fld>
            <a:endParaRPr lang="en-US" dirty="0"/>
          </a:p>
        </p:txBody>
      </p:sp>
    </p:spTree>
    <p:extLst>
      <p:ext uri="{BB962C8B-B14F-4D97-AF65-F5344CB8AC3E}">
        <p14:creationId xmlns:p14="http://schemas.microsoft.com/office/powerpoint/2010/main" val="979264923"/>
      </p:ext>
    </p:extLst>
  </p:cSld>
  <p:clrMapOvr>
    <a:masterClrMapping/>
  </p:clrMapOvr>
  <p:transition xmlns:p14="http://schemas.microsoft.com/office/powerpoint/2010/mai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22313" y="4406900"/>
            <a:ext cx="7772400" cy="553998"/>
          </a:xfrm>
        </p:spPr>
        <p:txBody>
          <a:bodyPr/>
          <a:lstStyle/>
          <a:p>
            <a:r>
              <a:rPr lang="en-US" dirty="0" smtClean="0"/>
              <a:t>Excel Services</a:t>
            </a:r>
            <a:r>
              <a:rPr lang="cs-CZ" dirty="0" smtClean="0"/>
              <a:t> and REST API</a:t>
            </a:r>
            <a:endParaRPr lang="en-US" dirty="0"/>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0D7CF977-003B-4382-9C11-15648BFA557C}" type="slidenum">
              <a:rPr lang="en-US" smtClean="0"/>
              <a:pPr/>
              <a:t>28</a:t>
            </a:fld>
            <a:endParaRPr lang="en-US"/>
          </a:p>
        </p:txBody>
      </p:sp>
    </p:spTree>
    <p:extLst>
      <p:ext uri="{BB962C8B-B14F-4D97-AF65-F5344CB8AC3E}">
        <p14:creationId xmlns:p14="http://schemas.microsoft.com/office/powerpoint/2010/main" val="908516940"/>
      </p:ext>
    </p:extLst>
  </p:cSld>
  <p:clrMapOvr>
    <a:masterClrMapping/>
  </p:clrMapOvr>
  <p:transition xmlns:p14="http://schemas.microsoft.com/office/powerpoint/2010/mai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REST?</a:t>
            </a:r>
            <a:endParaRPr lang="en-US" dirty="0"/>
          </a:p>
        </p:txBody>
      </p:sp>
      <p:sp>
        <p:nvSpPr>
          <p:cNvPr id="3" name="Content Placeholder 2"/>
          <p:cNvSpPr>
            <a:spLocks noGrp="1"/>
          </p:cNvSpPr>
          <p:nvPr>
            <p:ph idx="1"/>
          </p:nvPr>
        </p:nvSpPr>
        <p:spPr>
          <a:xfrm>
            <a:off x="381000" y="1447799"/>
            <a:ext cx="8382000" cy="4370427"/>
          </a:xfrm>
        </p:spPr>
        <p:txBody>
          <a:bodyPr/>
          <a:lstStyle/>
          <a:p>
            <a:r>
              <a:rPr lang="en-US" dirty="0" smtClean="0"/>
              <a:t>An “architectural style”</a:t>
            </a:r>
          </a:p>
          <a:p>
            <a:pPr lvl="1"/>
            <a:r>
              <a:rPr lang="en-US" dirty="0" smtClean="0"/>
              <a:t>Stands for “Representational State Transfer”</a:t>
            </a:r>
          </a:p>
          <a:p>
            <a:pPr lvl="1"/>
            <a:r>
              <a:rPr lang="en-US" dirty="0" smtClean="0"/>
              <a:t>Focus on decoupling, scalability, layering</a:t>
            </a:r>
          </a:p>
          <a:p>
            <a:pPr lvl="1"/>
            <a:endParaRPr lang="en-US" dirty="0"/>
          </a:p>
          <a:p>
            <a:r>
              <a:rPr lang="en-US" dirty="0" smtClean="0"/>
              <a:t>Resource centric approach</a:t>
            </a:r>
          </a:p>
          <a:p>
            <a:pPr lvl="1"/>
            <a:r>
              <a:rPr lang="en-US" dirty="0" smtClean="0"/>
              <a:t>Data organized as addressable resources</a:t>
            </a:r>
          </a:p>
          <a:p>
            <a:pPr lvl="1"/>
            <a:r>
              <a:rPr lang="en-US" dirty="0" smtClean="0"/>
              <a:t>Uniform interface to act on them</a:t>
            </a:r>
          </a:p>
          <a:p>
            <a:pPr lvl="1"/>
            <a:endParaRPr lang="en-US" dirty="0"/>
          </a:p>
          <a:p>
            <a:r>
              <a:rPr lang="en-US" dirty="0" smtClean="0"/>
              <a:t>REST over HTTP is the typical setup</a:t>
            </a:r>
          </a:p>
        </p:txBody>
      </p:sp>
    </p:spTree>
    <p:extLst>
      <p:ext uri="{BB962C8B-B14F-4D97-AF65-F5344CB8AC3E}">
        <p14:creationId xmlns:p14="http://schemas.microsoft.com/office/powerpoint/2010/main" val="71908305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304800" y="3505200"/>
            <a:ext cx="8610600" cy="2438400"/>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endParaRPr>
          </a:p>
        </p:txBody>
      </p:sp>
      <p:sp>
        <p:nvSpPr>
          <p:cNvPr id="2" name="Rectangle 1"/>
          <p:cNvSpPr/>
          <p:nvPr/>
        </p:nvSpPr>
        <p:spPr bwMode="auto">
          <a:xfrm>
            <a:off x="304800" y="990600"/>
            <a:ext cx="8610600" cy="23622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endParaRPr>
          </a:p>
        </p:txBody>
      </p:sp>
      <p:sp>
        <p:nvSpPr>
          <p:cNvPr id="5" name="Title 4"/>
          <p:cNvSpPr>
            <a:spLocks noGrp="1"/>
          </p:cNvSpPr>
          <p:nvPr>
            <p:ph type="title"/>
          </p:nvPr>
        </p:nvSpPr>
        <p:spPr/>
        <p:txBody>
          <a:bodyPr/>
          <a:lstStyle/>
          <a:p>
            <a:r>
              <a:rPr lang="en-US" dirty="0" smtClean="0"/>
              <a:t>Agenda</a:t>
            </a:r>
            <a:endParaRPr lang="en-US" dirty="0"/>
          </a:p>
        </p:txBody>
      </p:sp>
      <p:sp>
        <p:nvSpPr>
          <p:cNvPr id="6" name="Text Placeholder 5"/>
          <p:cNvSpPr>
            <a:spLocks noGrp="1"/>
          </p:cNvSpPr>
          <p:nvPr>
            <p:ph type="body" sz="quarter" idx="10"/>
          </p:nvPr>
        </p:nvSpPr>
        <p:spPr>
          <a:xfrm>
            <a:off x="381000" y="997934"/>
            <a:ext cx="8382000" cy="5326666"/>
          </a:xfrm>
        </p:spPr>
        <p:txBody>
          <a:bodyPr>
            <a:normAutofit/>
          </a:bodyPr>
          <a:lstStyle/>
          <a:p>
            <a:pPr>
              <a:lnSpc>
                <a:spcPct val="110000"/>
              </a:lnSpc>
            </a:pPr>
            <a:r>
              <a:rPr lang="en-US" dirty="0" smtClean="0"/>
              <a:t>Reporting Database (RDB) Enhancements</a:t>
            </a:r>
          </a:p>
          <a:p>
            <a:pPr>
              <a:lnSpc>
                <a:spcPct val="110000"/>
              </a:lnSpc>
            </a:pPr>
            <a:r>
              <a:rPr lang="en-US" dirty="0" smtClean="0"/>
              <a:t>Business Intelligence Center</a:t>
            </a:r>
          </a:p>
          <a:p>
            <a:pPr>
              <a:lnSpc>
                <a:spcPct val="110000"/>
              </a:lnSpc>
            </a:pPr>
            <a:r>
              <a:rPr lang="en-US" dirty="0" smtClean="0"/>
              <a:t>Excel Services</a:t>
            </a:r>
          </a:p>
          <a:p>
            <a:pPr>
              <a:lnSpc>
                <a:spcPct val="110000"/>
              </a:lnSpc>
            </a:pPr>
            <a:r>
              <a:rPr lang="en-US" dirty="0" smtClean="0"/>
              <a:t>Multiple </a:t>
            </a:r>
            <a:r>
              <a:rPr lang="en-US" dirty="0"/>
              <a:t>OLAP Databases</a:t>
            </a:r>
          </a:p>
          <a:p>
            <a:pPr>
              <a:lnSpc>
                <a:spcPct val="110000"/>
              </a:lnSpc>
            </a:pPr>
            <a:r>
              <a:rPr lang="en-US" dirty="0" smtClean="0">
                <a:solidFill>
                  <a:schemeClr val="tx1"/>
                </a:solidFill>
              </a:rPr>
              <a:t>Performance Point Services </a:t>
            </a:r>
          </a:p>
          <a:p>
            <a:pPr>
              <a:lnSpc>
                <a:spcPct val="110000"/>
              </a:lnSpc>
            </a:pPr>
            <a:r>
              <a:rPr lang="en-US" dirty="0" smtClean="0">
                <a:solidFill>
                  <a:schemeClr val="tx1"/>
                </a:solidFill>
              </a:rPr>
              <a:t>Visio Services</a:t>
            </a:r>
          </a:p>
          <a:p>
            <a:pPr>
              <a:lnSpc>
                <a:spcPct val="110000"/>
              </a:lnSpc>
            </a:pPr>
            <a:r>
              <a:rPr lang="en-US" dirty="0" smtClean="0">
                <a:solidFill>
                  <a:schemeClr val="tx1"/>
                </a:solidFill>
              </a:rPr>
              <a:t>Power Pivot (part of SQL Server 2008 R2) and SQL Reporting Services</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81000" y="228600"/>
            <a:ext cx="8382000" cy="664797"/>
          </a:xfrm>
        </p:spPr>
        <p:txBody>
          <a:bodyPr/>
          <a:lstStyle/>
          <a:p>
            <a:r>
              <a:rPr lang="en-US" dirty="0"/>
              <a:t>Excel </a:t>
            </a:r>
            <a:r>
              <a:rPr lang="en-US" dirty="0" smtClean="0"/>
              <a:t>Services – REST API</a:t>
            </a:r>
            <a:endParaRPr lang="en-US" dirty="0"/>
          </a:p>
        </p:txBody>
      </p:sp>
      <p:sp>
        <p:nvSpPr>
          <p:cNvPr id="4" name="Slide Number Placeholder 3"/>
          <p:cNvSpPr>
            <a:spLocks noGrp="1"/>
          </p:cNvSpPr>
          <p:nvPr>
            <p:ph type="sldNum" sz="quarter" idx="11"/>
          </p:nvPr>
        </p:nvSpPr>
        <p:spPr/>
        <p:txBody>
          <a:bodyPr/>
          <a:lstStyle/>
          <a:p>
            <a:fld id="{1DC70519-3D27-4D5B-A312-0DC52B8ED593}" type="slidenum">
              <a:rPr lang="en-US" smtClean="0"/>
              <a:pPr/>
              <a:t>30</a:t>
            </a:fld>
            <a:endParaRPr lang="en-US" dirty="0"/>
          </a:p>
        </p:txBody>
      </p:sp>
      <p:sp>
        <p:nvSpPr>
          <p:cNvPr id="5" name="Text Placeholder 4"/>
          <p:cNvSpPr>
            <a:spLocks noGrp="1"/>
          </p:cNvSpPr>
          <p:nvPr>
            <p:ph type="body" sz="quarter" idx="10"/>
          </p:nvPr>
        </p:nvSpPr>
        <p:spPr>
          <a:xfrm>
            <a:off x="381000" y="1447799"/>
            <a:ext cx="8382000" cy="4876801"/>
          </a:xfrm>
        </p:spPr>
        <p:txBody>
          <a:bodyPr>
            <a:normAutofit fontScale="70000" lnSpcReduction="20000"/>
          </a:bodyPr>
          <a:lstStyle/>
          <a:p>
            <a:pPr>
              <a:lnSpc>
                <a:spcPct val="120000"/>
              </a:lnSpc>
            </a:pPr>
            <a:r>
              <a:rPr lang="en-US" dirty="0" smtClean="0"/>
              <a:t>Custom applications are created with user-defined functions (UDFs) - these functions remain available for Excel Services. </a:t>
            </a:r>
          </a:p>
          <a:p>
            <a:pPr>
              <a:lnSpc>
                <a:spcPct val="120000"/>
              </a:lnSpc>
            </a:pPr>
            <a:endParaRPr lang="en-US" dirty="0" smtClean="0"/>
          </a:p>
          <a:p>
            <a:pPr>
              <a:lnSpc>
                <a:spcPct val="120000"/>
              </a:lnSpc>
            </a:pPr>
            <a:r>
              <a:rPr lang="en-US" dirty="0" smtClean="0"/>
              <a:t>RESET is an additional method available to build custom applications:</a:t>
            </a:r>
          </a:p>
          <a:p>
            <a:pPr>
              <a:lnSpc>
                <a:spcPct val="120000"/>
              </a:lnSpc>
            </a:pPr>
            <a:endParaRPr lang="en-US" dirty="0" smtClean="0"/>
          </a:p>
          <a:p>
            <a:pPr lvl="1">
              <a:lnSpc>
                <a:spcPct val="120000"/>
              </a:lnSpc>
            </a:pPr>
            <a:r>
              <a:rPr lang="en-US" dirty="0" smtClean="0"/>
              <a:t>REST API – The REST API is a client server software architecture/protocol that defines entities and how to access them</a:t>
            </a:r>
          </a:p>
          <a:p>
            <a:pPr lvl="1">
              <a:lnSpc>
                <a:spcPct val="120000"/>
              </a:lnSpc>
            </a:pPr>
            <a:r>
              <a:rPr lang="en-US" dirty="0" smtClean="0"/>
              <a:t>This API uses hyperlinks and is stateless</a:t>
            </a:r>
          </a:p>
          <a:p>
            <a:pPr lvl="1">
              <a:lnSpc>
                <a:spcPct val="120000"/>
              </a:lnSpc>
            </a:pPr>
            <a:r>
              <a:rPr lang="en-US" dirty="0" smtClean="0"/>
              <a:t>REST lets the user access entities (ranges, charts) in workbooks using Excel Services through the HTTP protocol and also provides a method for users to set values in these ranges, including single cells</a:t>
            </a:r>
          </a:p>
          <a:p>
            <a:pPr lvl="1">
              <a:lnSpc>
                <a:spcPct val="120000"/>
              </a:lnSpc>
            </a:pPr>
            <a:endParaRPr lang="en-US" dirty="0" smtClean="0"/>
          </a:p>
        </p:txBody>
      </p:sp>
    </p:spTree>
    <p:extLst>
      <p:ext uri="{BB962C8B-B14F-4D97-AF65-F5344CB8AC3E}">
        <p14:creationId xmlns:p14="http://schemas.microsoft.com/office/powerpoint/2010/main" val="979264923"/>
      </p:ext>
    </p:extLst>
  </p:cSld>
  <p:clrMapOvr>
    <a:masterClrMapping/>
  </p:clrMapOvr>
  <p:transition xmlns:p14="http://schemas.microsoft.com/office/powerpoint/2010/mai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28600" y="1219200"/>
            <a:ext cx="8732775" cy="338554"/>
          </a:xfrm>
          <a:prstGeom prst="rect">
            <a:avLst/>
          </a:prstGeom>
          <a:noFill/>
        </p:spPr>
        <p:txBody>
          <a:bodyPr wrap="none" rtlCol="0">
            <a:spAutoFit/>
          </a:bodyPr>
          <a:lstStyle/>
          <a:p>
            <a:r>
              <a:rPr lang="en-US" sz="1600" dirty="0" smtClean="0"/>
              <a:t>http://server/_</a:t>
            </a:r>
            <a:r>
              <a:rPr lang="en-US" sz="1600" dirty="0" err="1" smtClean="0"/>
              <a:t>vti_bin</a:t>
            </a:r>
            <a:r>
              <a:rPr lang="en-US" sz="1600" dirty="0" smtClean="0"/>
              <a:t>/ExcelRest.aspx/Shared%20Documents/File.xlsx/Model/Ranges(‘Sheet!A1’)</a:t>
            </a:r>
            <a:endParaRPr lang="en-US" sz="1600" dirty="0"/>
          </a:p>
        </p:txBody>
      </p:sp>
      <p:sp>
        <p:nvSpPr>
          <p:cNvPr id="11" name="Right Brace 10"/>
          <p:cNvSpPr/>
          <p:nvPr/>
        </p:nvSpPr>
        <p:spPr>
          <a:xfrm rot="5400000">
            <a:off x="1714500" y="138861"/>
            <a:ext cx="304800" cy="34290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228600" y="2158161"/>
            <a:ext cx="3352800" cy="584775"/>
          </a:xfrm>
          <a:prstGeom prst="rect">
            <a:avLst/>
          </a:prstGeom>
          <a:noFill/>
        </p:spPr>
        <p:txBody>
          <a:bodyPr wrap="square" rtlCol="0">
            <a:spAutoFit/>
          </a:bodyPr>
          <a:lstStyle/>
          <a:p>
            <a:r>
              <a:rPr lang="en-US" sz="1600" dirty="0" smtClean="0"/>
              <a:t>Handler – the ASPX that handles all Excel Services REST requests</a:t>
            </a:r>
          </a:p>
        </p:txBody>
      </p:sp>
      <p:sp>
        <p:nvSpPr>
          <p:cNvPr id="13" name="Right Brace 12"/>
          <p:cNvSpPr/>
          <p:nvPr/>
        </p:nvSpPr>
        <p:spPr>
          <a:xfrm rot="5400000">
            <a:off x="4914900" y="443661"/>
            <a:ext cx="304800" cy="2819400"/>
          </a:xfrm>
          <a:prstGeom prst="rightBrace">
            <a:avLst>
              <a:gd name="adj1" fmla="val 8333"/>
              <a:gd name="adj2" fmla="val 487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p:cNvSpPr txBox="1"/>
          <p:nvPr/>
        </p:nvSpPr>
        <p:spPr>
          <a:xfrm>
            <a:off x="3714907" y="2134025"/>
            <a:ext cx="2895600" cy="584775"/>
          </a:xfrm>
          <a:prstGeom prst="rect">
            <a:avLst/>
          </a:prstGeom>
          <a:noFill/>
        </p:spPr>
        <p:txBody>
          <a:bodyPr wrap="square" rtlCol="0">
            <a:spAutoFit/>
          </a:bodyPr>
          <a:lstStyle/>
          <a:p>
            <a:r>
              <a:rPr lang="en-US" sz="1600" dirty="0" smtClean="0"/>
              <a:t>Name of the file as you would access it in SharePoint</a:t>
            </a:r>
          </a:p>
        </p:txBody>
      </p:sp>
      <p:sp>
        <p:nvSpPr>
          <p:cNvPr id="15" name="Right Brace 14"/>
          <p:cNvSpPr/>
          <p:nvPr/>
        </p:nvSpPr>
        <p:spPr>
          <a:xfrm rot="5400000">
            <a:off x="7543800" y="620936"/>
            <a:ext cx="304800" cy="2438400"/>
          </a:xfrm>
          <a:prstGeom prst="rightBrace">
            <a:avLst>
              <a:gd name="adj1" fmla="val 8333"/>
              <a:gd name="adj2" fmla="val 4875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p:cNvSpPr txBox="1"/>
          <p:nvPr/>
        </p:nvSpPr>
        <p:spPr>
          <a:xfrm>
            <a:off x="6705600" y="2134025"/>
            <a:ext cx="2057400" cy="646331"/>
          </a:xfrm>
          <a:prstGeom prst="rect">
            <a:avLst/>
          </a:prstGeom>
          <a:noFill/>
        </p:spPr>
        <p:txBody>
          <a:bodyPr wrap="square" rtlCol="0">
            <a:spAutoFit/>
          </a:bodyPr>
          <a:lstStyle/>
          <a:p>
            <a:r>
              <a:rPr lang="en-US" dirty="0" smtClean="0"/>
              <a:t>Path inside the workbook.</a:t>
            </a:r>
          </a:p>
        </p:txBody>
      </p:sp>
      <p:graphicFrame>
        <p:nvGraphicFramePr>
          <p:cNvPr id="18" name="Table 17"/>
          <p:cNvGraphicFramePr>
            <a:graphicFrameLocks noGrp="1"/>
          </p:cNvGraphicFramePr>
          <p:nvPr>
            <p:extLst/>
          </p:nvPr>
        </p:nvGraphicFramePr>
        <p:xfrm>
          <a:off x="685800" y="3048000"/>
          <a:ext cx="7391400" cy="3077028"/>
        </p:xfrm>
        <a:graphic>
          <a:graphicData uri="http://schemas.openxmlformats.org/drawingml/2006/table">
            <a:tbl>
              <a:tblPr firstRow="1" bandRow="1">
                <a:tableStyleId>{5C22544A-7EE6-4342-B048-85BDC9FD1C3A}</a:tableStyleId>
              </a:tblPr>
              <a:tblGrid>
                <a:gridCol w="3695700"/>
                <a:gridCol w="3695700"/>
              </a:tblGrid>
              <a:tr h="255451">
                <a:tc>
                  <a:txBody>
                    <a:bodyPr/>
                    <a:lstStyle/>
                    <a:p>
                      <a:r>
                        <a:rPr lang="en-US" sz="1200" dirty="0" smtClean="0"/>
                        <a:t>Resource</a:t>
                      </a:r>
                      <a:r>
                        <a:rPr lang="en-US" sz="1200" baseline="0" dirty="0" smtClean="0"/>
                        <a:t> Name</a:t>
                      </a:r>
                      <a:endParaRPr lang="en-US" sz="1200" dirty="0"/>
                    </a:p>
                  </a:txBody>
                  <a:tcPr/>
                </a:tc>
                <a:tc>
                  <a:txBody>
                    <a:bodyPr/>
                    <a:lstStyle/>
                    <a:p>
                      <a:r>
                        <a:rPr lang="en-US" sz="1200" dirty="0" smtClean="0"/>
                        <a:t>Allows access to…</a:t>
                      </a:r>
                      <a:endParaRPr lang="en-US" sz="1200" dirty="0"/>
                    </a:p>
                  </a:txBody>
                  <a:tcPr/>
                </a:tc>
              </a:tr>
              <a:tr h="441234">
                <a:tc>
                  <a:txBody>
                    <a:bodyPr/>
                    <a:lstStyle/>
                    <a:p>
                      <a:r>
                        <a:rPr lang="en-US" sz="1200" dirty="0" smtClean="0"/>
                        <a:t>/Model</a:t>
                      </a:r>
                      <a:endParaRPr lang="en-US" sz="1200" dirty="0"/>
                    </a:p>
                  </a:txBody>
                  <a:tcPr/>
                </a:tc>
                <a:tc>
                  <a:txBody>
                    <a:bodyPr/>
                    <a:lstStyle/>
                    <a:p>
                      <a:r>
                        <a:rPr lang="en-US" sz="1200" dirty="0" smtClean="0"/>
                        <a:t>The workbook (the binary or the available feeds)</a:t>
                      </a:r>
                      <a:endParaRPr lang="en-US" sz="1200" dirty="0"/>
                    </a:p>
                  </a:txBody>
                  <a:tcPr/>
                </a:tc>
              </a:tr>
              <a:tr h="441234">
                <a:tc>
                  <a:txBody>
                    <a:bodyPr/>
                    <a:lstStyle/>
                    <a:p>
                      <a:r>
                        <a:rPr lang="en-US" sz="1200" dirty="0" smtClean="0"/>
                        <a:t>/Model/Ranges</a:t>
                      </a:r>
                      <a:endParaRPr lang="en-US" sz="1200" dirty="0"/>
                    </a:p>
                  </a:txBody>
                  <a:tcPr/>
                </a:tc>
                <a:tc>
                  <a:txBody>
                    <a:bodyPr/>
                    <a:lstStyle/>
                    <a:p>
                      <a:r>
                        <a:rPr lang="en-US" sz="1200" dirty="0" smtClean="0"/>
                        <a:t>List of named</a:t>
                      </a:r>
                      <a:r>
                        <a:rPr lang="en-US" sz="1200" baseline="0" dirty="0" smtClean="0"/>
                        <a:t> ranges in a workbook (some of them)</a:t>
                      </a:r>
                      <a:endParaRPr lang="en-US" sz="1200" dirty="0"/>
                    </a:p>
                  </a:txBody>
                  <a:tcPr/>
                </a:tc>
              </a:tr>
              <a:tr h="255451">
                <a:tc>
                  <a:txBody>
                    <a:bodyPr/>
                    <a:lstStyle/>
                    <a:p>
                      <a:r>
                        <a:rPr lang="en-US" sz="1200" dirty="0" smtClean="0"/>
                        <a:t>/Model/Ranges(‘</a:t>
                      </a:r>
                      <a:r>
                        <a:rPr lang="en-US" sz="1200" dirty="0" err="1" smtClean="0"/>
                        <a:t>RangeName</a:t>
                      </a:r>
                      <a:r>
                        <a:rPr lang="en-US" sz="1200" dirty="0" smtClean="0"/>
                        <a:t>’)</a:t>
                      </a:r>
                      <a:endParaRPr lang="en-US" sz="1200" dirty="0"/>
                    </a:p>
                  </a:txBody>
                  <a:tcPr/>
                </a:tc>
                <a:tc>
                  <a:txBody>
                    <a:bodyPr/>
                    <a:lstStyle/>
                    <a:p>
                      <a:r>
                        <a:rPr lang="en-US" sz="1200" dirty="0" smtClean="0"/>
                        <a:t>Specific range.</a:t>
                      </a:r>
                      <a:endParaRPr lang="en-US" sz="1200" dirty="0"/>
                    </a:p>
                  </a:txBody>
                  <a:tcPr/>
                </a:tc>
              </a:tr>
              <a:tr h="255451">
                <a:tc>
                  <a:txBody>
                    <a:bodyPr/>
                    <a:lstStyle/>
                    <a:p>
                      <a:r>
                        <a:rPr lang="en-US" sz="1200" dirty="0" smtClean="0"/>
                        <a:t>/Model/Charts</a:t>
                      </a:r>
                      <a:endParaRPr lang="en-US" sz="1200" dirty="0"/>
                    </a:p>
                  </a:txBody>
                  <a:tcPr/>
                </a:tc>
                <a:tc>
                  <a:txBody>
                    <a:bodyPr/>
                    <a:lstStyle/>
                    <a:p>
                      <a:r>
                        <a:rPr lang="en-US" sz="1200" dirty="0" smtClean="0"/>
                        <a:t>List of charts</a:t>
                      </a:r>
                      <a:endParaRPr lang="en-US" sz="1200" dirty="0"/>
                    </a:p>
                  </a:txBody>
                  <a:tcPr/>
                </a:tc>
              </a:tr>
              <a:tr h="255451">
                <a:tc>
                  <a:txBody>
                    <a:bodyPr/>
                    <a:lstStyle/>
                    <a:p>
                      <a:r>
                        <a:rPr lang="en-US" sz="1200" dirty="0" smtClean="0"/>
                        <a:t>/Model/Charts(‘</a:t>
                      </a:r>
                      <a:r>
                        <a:rPr lang="en-US" sz="1200" dirty="0" err="1" smtClean="0"/>
                        <a:t>ChartName</a:t>
                      </a:r>
                      <a:r>
                        <a:rPr lang="en-US" sz="1200" dirty="0" smtClean="0"/>
                        <a:t>’)</a:t>
                      </a:r>
                      <a:endParaRPr lang="en-US" sz="1200" dirty="0"/>
                    </a:p>
                  </a:txBody>
                  <a:tcPr/>
                </a:tc>
                <a:tc>
                  <a:txBody>
                    <a:bodyPr/>
                    <a:lstStyle/>
                    <a:p>
                      <a:r>
                        <a:rPr lang="en-US" sz="1200" dirty="0" smtClean="0"/>
                        <a:t>Specific</a:t>
                      </a:r>
                      <a:r>
                        <a:rPr lang="en-US" sz="1200" baseline="0" dirty="0" smtClean="0"/>
                        <a:t> Chart</a:t>
                      </a:r>
                      <a:endParaRPr lang="en-US" sz="1200" dirty="0"/>
                    </a:p>
                  </a:txBody>
                  <a:tcPr/>
                </a:tc>
              </a:tr>
              <a:tr h="255451">
                <a:tc>
                  <a:txBody>
                    <a:bodyPr/>
                    <a:lstStyle/>
                    <a:p>
                      <a:r>
                        <a:rPr lang="en-US" sz="1200" dirty="0" smtClean="0"/>
                        <a:t>/Model/Tables</a:t>
                      </a:r>
                      <a:endParaRPr lang="en-US" sz="1200" dirty="0"/>
                    </a:p>
                  </a:txBody>
                  <a:tcPr/>
                </a:tc>
                <a:tc>
                  <a:txBody>
                    <a:bodyPr/>
                    <a:lstStyle/>
                    <a:p>
                      <a:r>
                        <a:rPr lang="en-US" sz="1200" dirty="0" smtClean="0"/>
                        <a:t>List of tables (Lists)</a:t>
                      </a:r>
                      <a:endParaRPr lang="en-US" sz="1200" dirty="0"/>
                    </a:p>
                  </a:txBody>
                  <a:tcPr/>
                </a:tc>
              </a:tr>
              <a:tr h="255451">
                <a:tc>
                  <a:txBody>
                    <a:bodyPr/>
                    <a:lstStyle/>
                    <a:p>
                      <a:r>
                        <a:rPr lang="en-US" sz="1200" dirty="0" smtClean="0"/>
                        <a:t>/Model/Tables(‘</a:t>
                      </a:r>
                      <a:r>
                        <a:rPr lang="en-US" sz="1200" dirty="0" err="1" smtClean="0"/>
                        <a:t>TableName</a:t>
                      </a:r>
                      <a:r>
                        <a:rPr lang="en-US" sz="1200" dirty="0" smtClean="0"/>
                        <a:t>’)</a:t>
                      </a:r>
                      <a:endParaRPr lang="en-US" sz="1200" dirty="0"/>
                    </a:p>
                  </a:txBody>
                  <a:tcPr/>
                </a:tc>
                <a:tc>
                  <a:txBody>
                    <a:bodyPr/>
                    <a:lstStyle/>
                    <a:p>
                      <a:r>
                        <a:rPr lang="en-US" sz="1200" dirty="0" smtClean="0"/>
                        <a:t>Specific table</a:t>
                      </a:r>
                      <a:endParaRPr lang="en-US" sz="1200" dirty="0"/>
                    </a:p>
                  </a:txBody>
                  <a:tcPr/>
                </a:tc>
              </a:tr>
              <a:tr h="255451">
                <a:tc>
                  <a:txBody>
                    <a:bodyPr/>
                    <a:lstStyle/>
                    <a:p>
                      <a:r>
                        <a:rPr lang="en-US" sz="1200" dirty="0" smtClean="0"/>
                        <a:t>/Model/PivotTables</a:t>
                      </a:r>
                      <a:endParaRPr lang="en-US" sz="1200" dirty="0"/>
                    </a:p>
                  </a:txBody>
                  <a:tcPr/>
                </a:tc>
                <a:tc>
                  <a:txBody>
                    <a:bodyPr/>
                    <a:lstStyle/>
                    <a:p>
                      <a:r>
                        <a:rPr lang="en-US" sz="1200" dirty="0" smtClean="0"/>
                        <a:t>List</a:t>
                      </a:r>
                      <a:r>
                        <a:rPr lang="en-US" sz="1200" baseline="0" dirty="0" smtClean="0"/>
                        <a:t> of </a:t>
                      </a:r>
                      <a:r>
                        <a:rPr lang="en-US" sz="1200" dirty="0" smtClean="0"/>
                        <a:t>PivotTables</a:t>
                      </a:r>
                      <a:endParaRPr lang="en-US" sz="1200" dirty="0"/>
                    </a:p>
                  </a:txBody>
                  <a:tcPr/>
                </a:tc>
              </a:tr>
              <a:tr h="255451">
                <a:tc>
                  <a:txBody>
                    <a:bodyPr/>
                    <a:lstStyle/>
                    <a:p>
                      <a:r>
                        <a:rPr lang="en-US" sz="1200" dirty="0" smtClean="0"/>
                        <a:t>/Model/PivotTables(‘</a:t>
                      </a:r>
                      <a:r>
                        <a:rPr lang="en-US" sz="1200" dirty="0" err="1" smtClean="0"/>
                        <a:t>PivotName</a:t>
                      </a:r>
                      <a:r>
                        <a:rPr lang="en-US" sz="1200" dirty="0" smtClean="0"/>
                        <a:t>’)</a:t>
                      </a:r>
                      <a:endParaRPr lang="en-US" sz="1200" dirty="0"/>
                    </a:p>
                  </a:txBody>
                  <a:tcPr/>
                </a:tc>
                <a:tc>
                  <a:txBody>
                    <a:bodyPr/>
                    <a:lstStyle/>
                    <a:p>
                      <a:r>
                        <a:rPr lang="en-US" sz="1200" dirty="0" smtClean="0"/>
                        <a:t>Specific</a:t>
                      </a:r>
                      <a:r>
                        <a:rPr lang="en-US" sz="1200" baseline="0" dirty="0" smtClean="0"/>
                        <a:t> PivotTable</a:t>
                      </a:r>
                      <a:endParaRPr lang="en-US" sz="1200" dirty="0"/>
                    </a:p>
                  </a:txBody>
                  <a:tcPr/>
                </a:tc>
              </a:tr>
            </a:tbl>
          </a:graphicData>
        </a:graphic>
      </p:graphicFrame>
      <p:sp>
        <p:nvSpPr>
          <p:cNvPr id="17" name="Title 1"/>
          <p:cNvSpPr>
            <a:spLocks noGrp="1"/>
          </p:cNvSpPr>
          <p:nvPr>
            <p:ph type="title"/>
          </p:nvPr>
        </p:nvSpPr>
        <p:spPr>
          <a:xfrm>
            <a:off x="381000" y="228600"/>
            <a:ext cx="8382000" cy="666385"/>
          </a:xfrm>
        </p:spPr>
        <p:txBody>
          <a:bodyPr/>
          <a:lstStyle/>
          <a:p>
            <a:r>
              <a:rPr lang="en-US" dirty="0" smtClean="0"/>
              <a:t>REST</a:t>
            </a:r>
            <a:endParaRPr lang="en-US" dirty="0"/>
          </a:p>
        </p:txBody>
      </p:sp>
    </p:spTree>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22313" y="4406900"/>
            <a:ext cx="7772400" cy="553998"/>
          </a:xfrm>
        </p:spPr>
        <p:txBody>
          <a:bodyPr/>
          <a:lstStyle/>
          <a:p>
            <a:r>
              <a:rPr lang="en-US" dirty="0" smtClean="0"/>
              <a:t>Excel services configuration</a:t>
            </a:r>
            <a:endParaRPr lang="en-US" dirty="0"/>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0D7CF977-003B-4382-9C11-15648BFA557C}" type="slidenum">
              <a:rPr lang="en-US" smtClean="0"/>
              <a:pPr/>
              <a:t>32</a:t>
            </a:fld>
            <a:endParaRPr lang="en-US"/>
          </a:p>
        </p:txBody>
      </p:sp>
    </p:spTree>
  </p:cSld>
  <p:clrMapOvr>
    <a:masterClrMapping/>
  </p:clrMapOvr>
  <p:transition xmlns:p14="http://schemas.microsoft.com/office/powerpoint/2010/mai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3" cstate="print"/>
          <a:srcRect t="15160" r="69065" b="50000"/>
          <a:stretch/>
        </p:blipFill>
        <p:spPr bwMode="auto">
          <a:xfrm>
            <a:off x="76200" y="2191822"/>
            <a:ext cx="2209800" cy="1576864"/>
          </a:xfrm>
          <a:prstGeom prst="rect">
            <a:avLst/>
          </a:prstGeom>
          <a:noFill/>
          <a:ln w="9525">
            <a:noFill/>
            <a:miter lim="800000"/>
            <a:headEnd/>
            <a:tailEnd/>
          </a:ln>
          <a:effectLst/>
        </p:spPr>
      </p:pic>
      <p:sp>
        <p:nvSpPr>
          <p:cNvPr id="5" name="Rectangle 4"/>
          <p:cNvSpPr/>
          <p:nvPr/>
        </p:nvSpPr>
        <p:spPr>
          <a:xfrm>
            <a:off x="2438400" y="76200"/>
            <a:ext cx="6172200" cy="3048000"/>
          </a:xfrm>
          <a:prstGeom prst="rect">
            <a:avLst/>
          </a:prstGeom>
          <a:blipFill>
            <a:blip r:embed="rId4" cstate="print"/>
            <a:stretch>
              <a:fillRect/>
            </a:stretch>
          </a:blipFill>
        </p:spPr>
        <p:style>
          <a:lnRef idx="1">
            <a:schemeClr val="accent4"/>
          </a:lnRef>
          <a:fillRef idx="2">
            <a:schemeClr val="accent4"/>
          </a:fillRef>
          <a:effectRef idx="1">
            <a:schemeClr val="accent4"/>
          </a:effectRef>
          <a:fontRef idx="minor">
            <a:schemeClr val="dk1"/>
          </a:fontRef>
        </p:style>
        <p:txBody>
          <a:bodyPr rtlCol="0" anchor="t" anchorCtr="0"/>
          <a:lstStyle/>
          <a:p>
            <a:pPr algn="ctr"/>
            <a:endParaRPr lang="en-US" dirty="0" smtClean="0"/>
          </a:p>
          <a:p>
            <a:r>
              <a:rPr lang="en-US" dirty="0" smtClean="0"/>
              <a:t>       Project Web Access -&gt; Business Intelligence Center</a:t>
            </a:r>
            <a:endParaRPr lang="en-US" dirty="0"/>
          </a:p>
        </p:txBody>
      </p:sp>
      <p:sp>
        <p:nvSpPr>
          <p:cNvPr id="6" name="Rectangle 5"/>
          <p:cNvSpPr/>
          <p:nvPr/>
        </p:nvSpPr>
        <p:spPr>
          <a:xfrm>
            <a:off x="4800600" y="914400"/>
            <a:ext cx="1524000" cy="1902814"/>
          </a:xfrm>
          <a:prstGeom prst="rect">
            <a:avLst/>
          </a:prstGeom>
        </p:spPr>
        <p:style>
          <a:lnRef idx="1">
            <a:schemeClr val="accent3"/>
          </a:lnRef>
          <a:fillRef idx="3">
            <a:schemeClr val="accent3"/>
          </a:fillRef>
          <a:effectRef idx="2">
            <a:schemeClr val="accent3"/>
          </a:effectRef>
          <a:fontRef idx="minor">
            <a:schemeClr val="lt1"/>
          </a:fontRef>
        </p:style>
        <p:txBody>
          <a:bodyPr rtlCol="0" anchor="t"/>
          <a:lstStyle/>
          <a:p>
            <a:pPr algn="ctr"/>
            <a:r>
              <a:rPr lang="en-US" sz="1600" dirty="0" smtClean="0">
                <a:solidFill>
                  <a:schemeClr val="bg1"/>
                </a:solidFill>
              </a:rPr>
              <a:t>Excel</a:t>
            </a:r>
          </a:p>
          <a:p>
            <a:pPr algn="ctr"/>
            <a:r>
              <a:rPr lang="en-US" sz="1600" dirty="0" smtClean="0">
                <a:solidFill>
                  <a:schemeClr val="bg1"/>
                </a:solidFill>
              </a:rPr>
              <a:t>Services</a:t>
            </a:r>
            <a:endParaRPr lang="en-US" sz="1600" dirty="0">
              <a:solidFill>
                <a:schemeClr val="bg1"/>
              </a:solidFill>
            </a:endParaRPr>
          </a:p>
        </p:txBody>
      </p:sp>
      <p:sp>
        <p:nvSpPr>
          <p:cNvPr id="7" name="Rounded Rectangle 6"/>
          <p:cNvSpPr/>
          <p:nvPr/>
        </p:nvSpPr>
        <p:spPr>
          <a:xfrm>
            <a:off x="2781300" y="1926714"/>
            <a:ext cx="1562100" cy="107166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Office Data Connection</a:t>
            </a:r>
            <a:endParaRPr lang="en-US" dirty="0">
              <a:solidFill>
                <a:schemeClr val="bg1"/>
              </a:solidFill>
            </a:endParaRPr>
          </a:p>
        </p:txBody>
      </p:sp>
      <p:sp>
        <p:nvSpPr>
          <p:cNvPr id="8" name="Rounded Rectangle 7"/>
          <p:cNvSpPr/>
          <p:nvPr/>
        </p:nvSpPr>
        <p:spPr>
          <a:xfrm>
            <a:off x="2773057" y="794144"/>
            <a:ext cx="1562100" cy="107166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bg1"/>
                </a:solidFill>
              </a:rPr>
              <a:t>Excel Workbook</a:t>
            </a:r>
            <a:endParaRPr lang="en-US" sz="2000" dirty="0">
              <a:solidFill>
                <a:schemeClr val="bg1"/>
              </a:solidFill>
            </a:endParaRPr>
          </a:p>
        </p:txBody>
      </p:sp>
      <p:sp>
        <p:nvSpPr>
          <p:cNvPr id="9" name="Right Arrow 8"/>
          <p:cNvSpPr/>
          <p:nvPr/>
        </p:nvSpPr>
        <p:spPr>
          <a:xfrm>
            <a:off x="4135513" y="1219200"/>
            <a:ext cx="969887" cy="353340"/>
          </a:xfrm>
          <a:prstGeom prst="rightArrow">
            <a:avLst/>
          </a:prstGeom>
          <a:gradFill>
            <a:gsLst>
              <a:gs pos="0">
                <a:srgbClr xmlns:mc="http://schemas.openxmlformats.org/markup-compatibility/2006" xmlns:a14="http://schemas.microsoft.com/office/drawing/2010/main" val="FF0000" mc:Ignorable=""/>
              </a:gs>
              <a:gs pos="72000">
                <a:srgbClr xmlns:mc="http://schemas.openxmlformats.org/markup-compatibility/2006" xmlns:a14="http://schemas.microsoft.com/office/drawing/2010/main" val="FF0000" mc:Ignorable=""/>
              </a:gs>
              <a:gs pos="100000">
                <a:schemeClr val="accent6">
                  <a:tint val="80000"/>
                  <a:satMod val="155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pic>
        <p:nvPicPr>
          <p:cNvPr id="11" name="Picture 2" descr="C:\Users\tgatte.REDMOND\AppData\Local\Microsoft\Windows\Temporary Internet Files\Content.IE5\JI61XOGB\MCj04339410000[1].png"/>
          <p:cNvPicPr>
            <a:picLocks noChangeAspect="1" noChangeArrowheads="1"/>
          </p:cNvPicPr>
          <p:nvPr/>
        </p:nvPicPr>
        <p:blipFill>
          <a:blip r:embed="rId5" cstate="print"/>
          <a:srcRect/>
          <a:stretch>
            <a:fillRect/>
          </a:stretch>
        </p:blipFill>
        <p:spPr bwMode="auto">
          <a:xfrm flipH="1">
            <a:off x="228600" y="457200"/>
            <a:ext cx="1714500" cy="1714500"/>
          </a:xfrm>
          <a:prstGeom prst="rect">
            <a:avLst/>
          </a:prstGeom>
          <a:noFill/>
        </p:spPr>
      </p:pic>
      <p:sp>
        <p:nvSpPr>
          <p:cNvPr id="3" name="Rectangle 2"/>
          <p:cNvSpPr/>
          <p:nvPr/>
        </p:nvSpPr>
        <p:spPr>
          <a:xfrm>
            <a:off x="2438400" y="3276600"/>
            <a:ext cx="6172200" cy="2286000"/>
          </a:xfrm>
          <a:prstGeom prst="rect">
            <a:avLst/>
          </a:prstGeom>
          <a:blipFill>
            <a:blip r:embed="rId6" cstate="print"/>
            <a:stretch>
              <a:fillRect/>
            </a:stretch>
          </a:blipFill>
        </p:spPr>
        <p:style>
          <a:lnRef idx="1">
            <a:schemeClr val="accent4"/>
          </a:lnRef>
          <a:fillRef idx="2">
            <a:schemeClr val="accent4"/>
          </a:fillRef>
          <a:effectRef idx="1">
            <a:schemeClr val="accent4"/>
          </a:effectRef>
          <a:fontRef idx="minor">
            <a:schemeClr val="dk1"/>
          </a:fontRef>
        </p:style>
        <p:txBody>
          <a:bodyPr rtlCol="0" anchor="b" anchorCtr="0"/>
          <a:lstStyle/>
          <a:p>
            <a:pPr algn="ctr"/>
            <a:endParaRPr lang="en-US" dirty="0" smtClean="0"/>
          </a:p>
          <a:p>
            <a:pPr algn="ctr"/>
            <a:r>
              <a:rPr lang="en-US" dirty="0" smtClean="0"/>
              <a:t>Database Server</a:t>
            </a:r>
            <a:endParaRPr lang="en-US" dirty="0"/>
          </a:p>
        </p:txBody>
      </p:sp>
      <p:grpSp>
        <p:nvGrpSpPr>
          <p:cNvPr id="10" name="Group 17"/>
          <p:cNvGrpSpPr/>
          <p:nvPr/>
        </p:nvGrpSpPr>
        <p:grpSpPr>
          <a:xfrm>
            <a:off x="2971800" y="3657600"/>
            <a:ext cx="2514600" cy="1566672"/>
            <a:chOff x="382155" y="838201"/>
            <a:chExt cx="2514600" cy="1566672"/>
          </a:xfrm>
        </p:grpSpPr>
        <p:pic>
          <p:nvPicPr>
            <p:cNvPr id="16" name="Picture 15"/>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382155" y="838201"/>
              <a:ext cx="2514600" cy="1566672"/>
            </a:xfrm>
            <a:prstGeom prst="rect">
              <a:avLst/>
            </a:prstGeom>
          </p:spPr>
        </p:pic>
        <p:sp>
          <p:nvSpPr>
            <p:cNvPr id="4" name="TextBox 3"/>
            <p:cNvSpPr txBox="1"/>
            <p:nvPr/>
          </p:nvSpPr>
          <p:spPr>
            <a:xfrm>
              <a:off x="964462" y="1295401"/>
              <a:ext cx="1349985" cy="738664"/>
            </a:xfrm>
            <a:prstGeom prst="rect">
              <a:avLst/>
            </a:prstGeom>
            <a:solidFill>
              <a:schemeClr val="bg2">
                <a:alpha val="55000"/>
              </a:schemeClr>
            </a:solidFill>
          </p:spPr>
          <p:txBody>
            <a:bodyPr wrap="none" lIns="0" tIns="0" rIns="0" bIns="0" rtlCol="0">
              <a:spAutoFit/>
            </a:bodyPr>
            <a:lstStyle/>
            <a:p>
              <a:r>
                <a:rPr lang="en-US" sz="2400" dirty="0" smtClean="0">
                  <a:gradFill>
                    <a:gsLst>
                      <a:gs pos="0">
                        <a:schemeClr val="tx1"/>
                      </a:gs>
                      <a:gs pos="86000">
                        <a:schemeClr val="tx1"/>
                      </a:gs>
                    </a:gsLst>
                    <a:lin ang="5400000" scaled="0"/>
                  </a:gradFill>
                </a:rPr>
                <a:t>Reporting</a:t>
              </a:r>
            </a:p>
            <a:p>
              <a:r>
                <a:rPr lang="en-US" sz="2400" dirty="0" smtClean="0">
                  <a:gradFill>
                    <a:gsLst>
                      <a:gs pos="0">
                        <a:schemeClr val="tx1"/>
                      </a:gs>
                      <a:gs pos="86000">
                        <a:schemeClr val="tx1"/>
                      </a:gs>
                    </a:gsLst>
                    <a:lin ang="5400000" scaled="0"/>
                  </a:gradFill>
                </a:rPr>
                <a:t>DB</a:t>
              </a:r>
            </a:p>
          </p:txBody>
        </p:sp>
      </p:grpSp>
      <p:grpSp>
        <p:nvGrpSpPr>
          <p:cNvPr id="12" name="Group 12"/>
          <p:cNvGrpSpPr/>
          <p:nvPr/>
        </p:nvGrpSpPr>
        <p:grpSpPr>
          <a:xfrm>
            <a:off x="5562600" y="3657600"/>
            <a:ext cx="2514600" cy="1566672"/>
            <a:chOff x="355820" y="3102865"/>
            <a:chExt cx="2514600" cy="1566672"/>
          </a:xfrm>
        </p:grpSpPr>
        <p:pic>
          <p:nvPicPr>
            <p:cNvPr id="14" name="Picture 13"/>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355820" y="3102865"/>
              <a:ext cx="2514600" cy="1566672"/>
            </a:xfrm>
            <a:prstGeom prst="rect">
              <a:avLst/>
            </a:prstGeom>
          </p:spPr>
        </p:pic>
        <p:sp>
          <p:nvSpPr>
            <p:cNvPr id="17" name="TextBox 16"/>
            <p:cNvSpPr txBox="1"/>
            <p:nvPr/>
          </p:nvSpPr>
          <p:spPr>
            <a:xfrm>
              <a:off x="1117820" y="3560065"/>
              <a:ext cx="1322693" cy="738664"/>
            </a:xfrm>
            <a:prstGeom prst="rect">
              <a:avLst/>
            </a:prstGeom>
            <a:solidFill>
              <a:schemeClr val="bg2">
                <a:alpha val="55000"/>
              </a:schemeClr>
            </a:solidFill>
          </p:spPr>
          <p:txBody>
            <a:bodyPr wrap="square" lIns="0" tIns="0" rIns="0" bIns="0" rtlCol="0">
              <a:spAutoFit/>
            </a:bodyPr>
            <a:lstStyle/>
            <a:p>
              <a:r>
                <a:rPr lang="en-US" sz="2400" dirty="0" smtClean="0">
                  <a:gradFill>
                    <a:gsLst>
                      <a:gs pos="0">
                        <a:schemeClr val="tx1"/>
                      </a:gs>
                      <a:gs pos="86000">
                        <a:schemeClr val="tx1"/>
                      </a:gs>
                    </a:gsLst>
                    <a:lin ang="5400000" scaled="0"/>
                  </a:gradFill>
                </a:rPr>
                <a:t>Analysis</a:t>
              </a:r>
            </a:p>
            <a:p>
              <a:r>
                <a:rPr lang="en-US" sz="2400" dirty="0" smtClean="0">
                  <a:gradFill>
                    <a:gsLst>
                      <a:gs pos="0">
                        <a:schemeClr val="tx1"/>
                      </a:gs>
                      <a:gs pos="86000">
                        <a:schemeClr val="tx1"/>
                      </a:gs>
                    </a:gsLst>
                    <a:lin ang="5400000" scaled="0"/>
                  </a:gradFill>
                </a:rPr>
                <a:t>DB      </a:t>
              </a:r>
            </a:p>
          </p:txBody>
        </p:sp>
      </p:grpSp>
      <p:sp>
        <p:nvSpPr>
          <p:cNvPr id="20" name="Rectangle 19"/>
          <p:cNvSpPr/>
          <p:nvPr/>
        </p:nvSpPr>
        <p:spPr>
          <a:xfrm>
            <a:off x="6477000" y="914400"/>
            <a:ext cx="1790700" cy="1902814"/>
          </a:xfrm>
          <a:prstGeom prst="rect">
            <a:avLst/>
          </a:prstGeom>
        </p:spPr>
        <p:style>
          <a:lnRef idx="1">
            <a:schemeClr val="accent3"/>
          </a:lnRef>
          <a:fillRef idx="3">
            <a:schemeClr val="accent3"/>
          </a:fillRef>
          <a:effectRef idx="2">
            <a:schemeClr val="accent3"/>
          </a:effectRef>
          <a:fontRef idx="minor">
            <a:schemeClr val="lt1"/>
          </a:fontRef>
        </p:style>
        <p:txBody>
          <a:bodyPr rtlCol="0" anchor="t"/>
          <a:lstStyle/>
          <a:p>
            <a:pPr algn="ctr"/>
            <a:r>
              <a:rPr lang="en-US" sz="1600" dirty="0" smtClean="0">
                <a:solidFill>
                  <a:schemeClr val="bg1"/>
                </a:solidFill>
              </a:rPr>
              <a:t>Secure Store</a:t>
            </a:r>
            <a:endParaRPr lang="en-US" sz="1600" dirty="0">
              <a:solidFill>
                <a:schemeClr val="bg1"/>
              </a:solidFill>
            </a:endParaRPr>
          </a:p>
        </p:txBody>
      </p:sp>
      <p:sp>
        <p:nvSpPr>
          <p:cNvPr id="21" name="Rounded Rectangle 20"/>
          <p:cNvSpPr/>
          <p:nvPr/>
        </p:nvSpPr>
        <p:spPr>
          <a:xfrm>
            <a:off x="6579754" y="1481036"/>
            <a:ext cx="1562100" cy="107166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Application Profiles</a:t>
            </a:r>
            <a:endParaRPr lang="en-US" dirty="0">
              <a:solidFill>
                <a:schemeClr val="bg1"/>
              </a:solidFill>
            </a:endParaRPr>
          </a:p>
        </p:txBody>
      </p:sp>
      <p:sp>
        <p:nvSpPr>
          <p:cNvPr id="22" name="Right Arrow 21"/>
          <p:cNvSpPr/>
          <p:nvPr/>
        </p:nvSpPr>
        <p:spPr>
          <a:xfrm>
            <a:off x="6019800" y="1597767"/>
            <a:ext cx="685799" cy="381000"/>
          </a:xfrm>
          <a:prstGeom prst="rightArrow">
            <a:avLst/>
          </a:prstGeom>
          <a:gradFill>
            <a:gsLst>
              <a:gs pos="0">
                <a:srgbClr xmlns:mc="http://schemas.openxmlformats.org/markup-compatibility/2006" xmlns:a14="http://schemas.microsoft.com/office/drawing/2010/main" val="FF0000" mc:Ignorable=""/>
              </a:gs>
              <a:gs pos="72000">
                <a:srgbClr xmlns:mc="http://schemas.openxmlformats.org/markup-compatibility/2006" xmlns:a14="http://schemas.microsoft.com/office/drawing/2010/main" val="FF0000" mc:Ignorable=""/>
              </a:gs>
              <a:gs pos="100000">
                <a:schemeClr val="accent6">
                  <a:tint val="80000"/>
                  <a:satMod val="155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3" name="Right Arrow 22"/>
          <p:cNvSpPr/>
          <p:nvPr/>
        </p:nvSpPr>
        <p:spPr>
          <a:xfrm flipH="1">
            <a:off x="6019800" y="1978767"/>
            <a:ext cx="685799" cy="381000"/>
          </a:xfrm>
          <a:prstGeom prst="rightArrow">
            <a:avLst/>
          </a:prstGeom>
          <a:gradFill>
            <a:gsLst>
              <a:gs pos="0">
                <a:srgbClr xmlns:mc="http://schemas.openxmlformats.org/markup-compatibility/2006" xmlns:a14="http://schemas.microsoft.com/office/drawing/2010/main" val="FF0000" mc:Ignorable=""/>
              </a:gs>
              <a:gs pos="72000">
                <a:srgbClr xmlns:mc="http://schemas.openxmlformats.org/markup-compatibility/2006" xmlns:a14="http://schemas.microsoft.com/office/drawing/2010/main" val="FF0000" mc:Ignorable=""/>
              </a:gs>
              <a:gs pos="100000">
                <a:schemeClr val="accent6">
                  <a:tint val="80000"/>
                  <a:satMod val="155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5" name="Right Arrow 24"/>
          <p:cNvSpPr/>
          <p:nvPr/>
        </p:nvSpPr>
        <p:spPr>
          <a:xfrm flipH="1">
            <a:off x="4135511" y="1481036"/>
            <a:ext cx="969888" cy="347764"/>
          </a:xfrm>
          <a:prstGeom prst="rightArrow">
            <a:avLst/>
          </a:prstGeom>
          <a:gradFill>
            <a:gsLst>
              <a:gs pos="0">
                <a:srgbClr xmlns:mc="http://schemas.openxmlformats.org/markup-compatibility/2006" xmlns:a14="http://schemas.microsoft.com/office/drawing/2010/main" val="FF0000" mc:Ignorable=""/>
              </a:gs>
              <a:gs pos="72000">
                <a:srgbClr xmlns:mc="http://schemas.openxmlformats.org/markup-compatibility/2006" xmlns:a14="http://schemas.microsoft.com/office/drawing/2010/main" val="FF0000" mc:Ignorable=""/>
              </a:gs>
              <a:gs pos="100000">
                <a:schemeClr val="accent6">
                  <a:tint val="80000"/>
                  <a:satMod val="155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6" name="Right Arrow 25"/>
          <p:cNvSpPr/>
          <p:nvPr/>
        </p:nvSpPr>
        <p:spPr>
          <a:xfrm>
            <a:off x="2061340" y="1280852"/>
            <a:ext cx="910459" cy="381000"/>
          </a:xfrm>
          <a:prstGeom prst="rightArrow">
            <a:avLst/>
          </a:prstGeom>
          <a:gradFill>
            <a:gsLst>
              <a:gs pos="0">
                <a:srgbClr xmlns:mc="http://schemas.openxmlformats.org/markup-compatibility/2006" xmlns:a14="http://schemas.microsoft.com/office/drawing/2010/main" val="FF0000" mc:Ignorable=""/>
              </a:gs>
              <a:gs pos="72000">
                <a:srgbClr xmlns:mc="http://schemas.openxmlformats.org/markup-compatibility/2006" xmlns:a14="http://schemas.microsoft.com/office/drawing/2010/main" val="FF0000" mc:Ignorable=""/>
              </a:gs>
              <a:gs pos="100000">
                <a:schemeClr val="accent6">
                  <a:tint val="80000"/>
                  <a:satMod val="155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7" name="Right Arrow 26"/>
          <p:cNvSpPr/>
          <p:nvPr/>
        </p:nvSpPr>
        <p:spPr>
          <a:xfrm rot="19738503" flipH="1">
            <a:off x="1832044" y="1870308"/>
            <a:ext cx="1212712" cy="381000"/>
          </a:xfrm>
          <a:prstGeom prst="rightArrow">
            <a:avLst/>
          </a:prstGeom>
          <a:gradFill>
            <a:gsLst>
              <a:gs pos="0">
                <a:srgbClr xmlns:mc="http://schemas.openxmlformats.org/markup-compatibility/2006" xmlns:a14="http://schemas.microsoft.com/office/drawing/2010/main" val="FF0000" mc:Ignorable=""/>
              </a:gs>
              <a:gs pos="72000">
                <a:srgbClr xmlns:mc="http://schemas.openxmlformats.org/markup-compatibility/2006" xmlns:a14="http://schemas.microsoft.com/office/drawing/2010/main" val="FF0000" mc:Ignorable=""/>
              </a:gs>
              <a:gs pos="100000">
                <a:schemeClr val="accent6">
                  <a:tint val="80000"/>
                  <a:satMod val="155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8" name="Right Arrow 27"/>
          <p:cNvSpPr/>
          <p:nvPr/>
        </p:nvSpPr>
        <p:spPr>
          <a:xfrm rot="16200000">
            <a:off x="3211208" y="1724939"/>
            <a:ext cx="685799" cy="381000"/>
          </a:xfrm>
          <a:prstGeom prst="rightArrow">
            <a:avLst/>
          </a:prstGeom>
          <a:gradFill>
            <a:gsLst>
              <a:gs pos="0">
                <a:srgbClr xmlns:mc="http://schemas.openxmlformats.org/markup-compatibility/2006" xmlns:a14="http://schemas.microsoft.com/office/drawing/2010/main" val="FF0000" mc:Ignorable=""/>
              </a:gs>
              <a:gs pos="72000">
                <a:srgbClr xmlns:mc="http://schemas.openxmlformats.org/markup-compatibility/2006" xmlns:a14="http://schemas.microsoft.com/office/drawing/2010/main" val="FF0000" mc:Ignorable=""/>
              </a:gs>
              <a:gs pos="100000">
                <a:schemeClr val="accent6">
                  <a:tint val="80000"/>
                  <a:satMod val="155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4" name="Right Arrow 23"/>
          <p:cNvSpPr/>
          <p:nvPr/>
        </p:nvSpPr>
        <p:spPr>
          <a:xfrm rot="4309037" flipH="1">
            <a:off x="5401804" y="2984932"/>
            <a:ext cx="1490472" cy="381000"/>
          </a:xfrm>
          <a:prstGeom prst="rightArrow">
            <a:avLst/>
          </a:prstGeom>
          <a:gradFill>
            <a:gsLst>
              <a:gs pos="0">
                <a:srgbClr xmlns:mc="http://schemas.openxmlformats.org/markup-compatibility/2006" xmlns:a14="http://schemas.microsoft.com/office/drawing/2010/main" val="FF0000" mc:Ignorable=""/>
              </a:gs>
              <a:gs pos="72000">
                <a:srgbClr xmlns:mc="http://schemas.openxmlformats.org/markup-compatibility/2006" xmlns:a14="http://schemas.microsoft.com/office/drawing/2010/main" val="FF0000" mc:Ignorable=""/>
              </a:gs>
              <a:gs pos="100000">
                <a:schemeClr val="accent6">
                  <a:tint val="80000"/>
                  <a:satMod val="155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9" name="Right Arrow 28"/>
          <p:cNvSpPr/>
          <p:nvPr/>
        </p:nvSpPr>
        <p:spPr>
          <a:xfrm rot="6530850" flipH="1">
            <a:off x="4288383" y="2984932"/>
            <a:ext cx="1491793" cy="381000"/>
          </a:xfrm>
          <a:prstGeom prst="rightArrow">
            <a:avLst/>
          </a:prstGeom>
          <a:gradFill>
            <a:gsLst>
              <a:gs pos="0">
                <a:srgbClr xmlns:mc="http://schemas.openxmlformats.org/markup-compatibility/2006" xmlns:a14="http://schemas.microsoft.com/office/drawing/2010/main" val="FF0000" mc:Ignorable=""/>
              </a:gs>
              <a:gs pos="72000">
                <a:srgbClr xmlns:mc="http://schemas.openxmlformats.org/markup-compatibility/2006" xmlns:a14="http://schemas.microsoft.com/office/drawing/2010/main" val="FF0000" mc:Ignorable=""/>
              </a:gs>
              <a:gs pos="100000">
                <a:schemeClr val="accent6">
                  <a:tint val="80000"/>
                  <a:satMod val="155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30" name="Title 29"/>
          <p:cNvSpPr>
            <a:spLocks noGrp="1"/>
          </p:cNvSpPr>
          <p:nvPr>
            <p:ph type="title" idx="4294967295"/>
          </p:nvPr>
        </p:nvSpPr>
        <p:spPr>
          <a:xfrm>
            <a:off x="457200" y="5867401"/>
            <a:ext cx="8382000" cy="990600"/>
          </a:xfrm>
        </p:spPr>
        <p:txBody>
          <a:bodyPr/>
          <a:lstStyle/>
          <a:p>
            <a:r>
              <a:rPr lang="en-US" sz="3200" dirty="0"/>
              <a:t>Configure Excel Services and Secure Store </a:t>
            </a:r>
            <a:br>
              <a:rPr lang="en-US" sz="3200" dirty="0"/>
            </a:br>
            <a:r>
              <a:rPr lang="en-US" sz="3200" dirty="0"/>
              <a:t>Configure Relational and </a:t>
            </a:r>
            <a:r>
              <a:rPr lang="en-US" sz="3200" dirty="0" smtClean="0"/>
              <a:t>Analysis </a:t>
            </a:r>
            <a:r>
              <a:rPr lang="en-US" sz="3200" dirty="0"/>
              <a:t>DB </a:t>
            </a:r>
            <a:r>
              <a:rPr lang="en-US" sz="3200" dirty="0" smtClean="0"/>
              <a:t>access</a:t>
            </a:r>
            <a:r>
              <a:rPr lang="en-US" sz="3200" dirty="0"/>
              <a:t/>
            </a:r>
            <a:br>
              <a:rPr lang="en-US" sz="3200" dirty="0"/>
            </a:br>
            <a:endParaRPr lang="en-US" sz="3200" dirty="0"/>
          </a:p>
        </p:txBody>
      </p:sp>
    </p:spTree>
    <p:extLst>
      <p:ext uri="{BB962C8B-B14F-4D97-AF65-F5344CB8AC3E}">
        <p14:creationId xmlns:p14="http://schemas.microsoft.com/office/powerpoint/2010/main" val="183568728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subTnLst>
                                    <p:animClr clrSpc="rgb" dir="cw">
                                      <p:cBhvr override="childStyle">
                                        <p:cTn dur="1" fill="hold" display="0" masterRel="nextClick" afterEffect="1"/>
                                        <p:tgtEl>
                                          <p:spTgt spid="26"/>
                                        </p:tgtEl>
                                        <p:attrNameLst>
                                          <p:attrName>ppt_c</p:attrName>
                                        </p:attrNameLst>
                                      </p:cBhvr>
                                      <p:to>
                                        <a:schemeClr val="tx2"/>
                                      </p:to>
                                    </p:animClr>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500"/>
                                        <p:tgtEl>
                                          <p:spTgt spid="28"/>
                                        </p:tgtEl>
                                      </p:cBhvr>
                                    </p:animEffect>
                                  </p:childTnLst>
                                  <p:subTnLst>
                                    <p:animClr clrSpc="rgb" dir="cw">
                                      <p:cBhvr override="childStyle">
                                        <p:cTn dur="1" fill="hold" display="0" masterRel="nextClick" afterEffect="1"/>
                                        <p:tgtEl>
                                          <p:spTgt spid="28"/>
                                        </p:tgtEl>
                                        <p:attrNameLst>
                                          <p:attrName>ppt_c</p:attrName>
                                        </p:attrNameLst>
                                      </p:cBhvr>
                                      <p:to>
                                        <a:schemeClr val="tx2"/>
                                      </p:to>
                                    </p:animClr>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subTnLst>
                                    <p:animClr clrSpc="rgb" dir="cw">
                                      <p:cBhvr override="childStyle">
                                        <p:cTn dur="1" fill="hold" display="0" masterRel="nextClick" afterEffect="1"/>
                                        <p:tgtEl>
                                          <p:spTgt spid="9"/>
                                        </p:tgtEl>
                                        <p:attrNameLst>
                                          <p:attrName>ppt_c</p:attrName>
                                        </p:attrNameLst>
                                      </p:cBhvr>
                                      <p:to>
                                        <a:schemeClr val="tx2"/>
                                      </p:to>
                                    </p:animClr>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left)">
                                      <p:cBhvr>
                                        <p:cTn id="22" dur="500"/>
                                        <p:tgtEl>
                                          <p:spTgt spid="22"/>
                                        </p:tgtEl>
                                      </p:cBhvr>
                                    </p:animEffect>
                                  </p:childTnLst>
                                  <p:subTnLst>
                                    <p:animClr clrSpc="rgb" dir="cw">
                                      <p:cBhvr override="childStyle">
                                        <p:cTn dur="1" fill="hold" display="0" masterRel="nextClick" afterEffect="1"/>
                                        <p:tgtEl>
                                          <p:spTgt spid="22"/>
                                        </p:tgtEl>
                                        <p:attrNameLst>
                                          <p:attrName>ppt_c</p:attrName>
                                        </p:attrNameLst>
                                      </p:cBhvr>
                                      <p:to>
                                        <a:schemeClr val="tx2"/>
                                      </p:to>
                                    </p:animClr>
                                  </p:subTnLst>
                                </p:cTn>
                              </p:par>
                            </p:childTnLst>
                          </p:cTn>
                        </p:par>
                      </p:childTnLst>
                    </p:cTn>
                  </p:par>
                  <p:par>
                    <p:cTn id="23" fill="hold">
                      <p:stCondLst>
                        <p:cond delay="indefinite"/>
                      </p:stCondLst>
                      <p:childTnLst>
                        <p:par>
                          <p:cTn id="24" fill="hold">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right)">
                                      <p:cBhvr>
                                        <p:cTn id="27" dur="500"/>
                                        <p:tgtEl>
                                          <p:spTgt spid="23"/>
                                        </p:tgtEl>
                                      </p:cBhvr>
                                    </p:animEffect>
                                  </p:childTnLst>
                                  <p:subTnLst>
                                    <p:animClr clrSpc="rgb" dir="cw">
                                      <p:cBhvr override="childStyle">
                                        <p:cTn dur="1" fill="hold" display="0" masterRel="nextClick" afterEffect="1"/>
                                        <p:tgtEl>
                                          <p:spTgt spid="23"/>
                                        </p:tgtEl>
                                        <p:attrNameLst>
                                          <p:attrName>ppt_c</p:attrName>
                                        </p:attrNameLst>
                                      </p:cBhvr>
                                      <p:to>
                                        <a:schemeClr val="tx2"/>
                                      </p:to>
                                    </p:animClr>
                                  </p:subTnLst>
                                </p:cTn>
                              </p:par>
                            </p:childTnLst>
                          </p:cTn>
                        </p:par>
                      </p:childTnLst>
                    </p:cTn>
                  </p:par>
                  <p:par>
                    <p:cTn id="28" fill="hold">
                      <p:stCondLst>
                        <p:cond delay="indefinite"/>
                      </p:stCondLst>
                      <p:childTnLst>
                        <p:par>
                          <p:cTn id="29" fill="hold">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right)">
                                      <p:cBhvr>
                                        <p:cTn id="32" dur="500"/>
                                        <p:tgtEl>
                                          <p:spTgt spid="24"/>
                                        </p:tgtEl>
                                      </p:cBhvr>
                                    </p:animEffect>
                                  </p:childTnLst>
                                  <p:subTnLst>
                                    <p:animClr clrSpc="rgb" dir="cw">
                                      <p:cBhvr override="childStyle">
                                        <p:cTn dur="1" fill="hold" display="0" masterRel="nextClick" afterEffect="1"/>
                                        <p:tgtEl>
                                          <p:spTgt spid="24"/>
                                        </p:tgtEl>
                                        <p:attrNameLst>
                                          <p:attrName>ppt_c</p:attrName>
                                        </p:attrNameLst>
                                      </p:cBhvr>
                                      <p:to>
                                        <a:schemeClr val="tx2"/>
                                      </p:to>
                                    </p:animClr>
                                  </p:subTnLst>
                                </p:cTn>
                              </p:par>
                              <p:par>
                                <p:cTn id="33" presetID="22" presetClass="entr" presetSubtype="2"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right)">
                                      <p:cBhvr>
                                        <p:cTn id="35" dur="500"/>
                                        <p:tgtEl>
                                          <p:spTgt spid="29"/>
                                        </p:tgtEl>
                                      </p:cBhvr>
                                    </p:animEffect>
                                  </p:childTnLst>
                                  <p:subTnLst>
                                    <p:animClr clrSpc="rgb" dir="cw">
                                      <p:cBhvr override="childStyle">
                                        <p:cTn dur="1" fill="hold" display="0" masterRel="nextClick" afterEffect="1"/>
                                        <p:tgtEl>
                                          <p:spTgt spid="29"/>
                                        </p:tgtEl>
                                        <p:attrNameLst>
                                          <p:attrName>ppt_c</p:attrName>
                                        </p:attrNameLst>
                                      </p:cBhvr>
                                      <p:to>
                                        <a:schemeClr val="tx2"/>
                                      </p:to>
                                    </p:animClr>
                                  </p:subTnLst>
                                </p:cTn>
                              </p:par>
                            </p:childTnLst>
                          </p:cTn>
                        </p:par>
                      </p:childTnLst>
                    </p:cTn>
                  </p:par>
                  <p:par>
                    <p:cTn id="36" fill="hold">
                      <p:stCondLst>
                        <p:cond delay="indefinite"/>
                      </p:stCondLst>
                      <p:childTnLst>
                        <p:par>
                          <p:cTn id="37" fill="hold">
                            <p:stCondLst>
                              <p:cond delay="0"/>
                            </p:stCondLst>
                            <p:childTnLst>
                              <p:par>
                                <p:cTn id="38" presetID="22" presetClass="entr" presetSubtype="2"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wipe(right)">
                                      <p:cBhvr>
                                        <p:cTn id="40" dur="500"/>
                                        <p:tgtEl>
                                          <p:spTgt spid="25"/>
                                        </p:tgtEl>
                                      </p:cBhvr>
                                    </p:animEffect>
                                  </p:childTnLst>
                                  <p:subTnLst>
                                    <p:animClr clrSpc="rgb" dir="cw">
                                      <p:cBhvr override="childStyle">
                                        <p:cTn dur="1" fill="hold" display="0" masterRel="nextClick" afterEffect="1"/>
                                        <p:tgtEl>
                                          <p:spTgt spid="25"/>
                                        </p:tgtEl>
                                        <p:attrNameLst>
                                          <p:attrName>ppt_c</p:attrName>
                                        </p:attrNameLst>
                                      </p:cBhvr>
                                      <p:to>
                                        <a:schemeClr val="tx2"/>
                                      </p:to>
                                    </p:animClr>
                                  </p:sub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wipe(up)">
                                      <p:cBhvr>
                                        <p:cTn id="45" dur="500"/>
                                        <p:tgtEl>
                                          <p:spTgt spid="27"/>
                                        </p:tgtEl>
                                      </p:cBhvr>
                                    </p:animEffect>
                                  </p:childTnLst>
                                </p:cTn>
                              </p:par>
                              <p:par>
                                <p:cTn id="46" presetID="10" presetClass="entr" presetSubtype="0" fill="hold" nodeType="with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fade">
                                      <p:cBhvr>
                                        <p:cTn id="48" dur="500"/>
                                        <p:tgtEl>
                                          <p:spTgt spid="2"/>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2" grpId="0" animBg="1"/>
      <p:bldP spid="23" grpId="0" animBg="1"/>
      <p:bldP spid="25" grpId="0" animBg="1"/>
      <p:bldP spid="26" grpId="0" animBg="1"/>
      <p:bldP spid="27" grpId="0" animBg="1"/>
      <p:bldP spid="28" grpId="0" animBg="1"/>
      <p:bldP spid="24" grpId="0" animBg="1"/>
      <p:bldP spid="29" grpId="0" animBg="1"/>
      <p:bldP spid="3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Excel Services - Security Setup</a:t>
            </a:r>
            <a:endParaRPr lang="en-US" dirty="0"/>
          </a:p>
        </p:txBody>
      </p:sp>
      <p:sp>
        <p:nvSpPr>
          <p:cNvPr id="13" name="Content Placeholder 12"/>
          <p:cNvSpPr>
            <a:spLocks noGrp="1"/>
          </p:cNvSpPr>
          <p:nvPr>
            <p:ph sz="half" idx="2"/>
          </p:nvPr>
        </p:nvSpPr>
        <p:spPr>
          <a:xfrm>
            <a:off x="380999" y="3429000"/>
            <a:ext cx="4114800" cy="2895600"/>
          </a:xfrm>
        </p:spPr>
        <p:txBody>
          <a:bodyPr>
            <a:normAutofit fontScale="92500" lnSpcReduction="10000"/>
          </a:bodyPr>
          <a:lstStyle/>
          <a:p>
            <a:pPr>
              <a:lnSpc>
                <a:spcPct val="100000"/>
              </a:lnSpc>
            </a:pPr>
            <a:r>
              <a:rPr lang="en-US" sz="2400" dirty="0" smtClean="0"/>
              <a:t>Excel Client does not use Secure Store Service (SSS)</a:t>
            </a:r>
          </a:p>
          <a:p>
            <a:pPr>
              <a:lnSpc>
                <a:spcPct val="100000"/>
              </a:lnSpc>
            </a:pPr>
            <a:endParaRPr lang="en-US" sz="2400" dirty="0" smtClean="0"/>
          </a:p>
          <a:p>
            <a:pPr>
              <a:lnSpc>
                <a:spcPct val="100000"/>
              </a:lnSpc>
            </a:pPr>
            <a:r>
              <a:rPr lang="en-US" sz="2400" dirty="0" smtClean="0"/>
              <a:t>Requires direct authentication against SQL</a:t>
            </a:r>
          </a:p>
          <a:p>
            <a:pPr>
              <a:lnSpc>
                <a:spcPct val="100000"/>
              </a:lnSpc>
            </a:pPr>
            <a:endParaRPr lang="en-US" sz="2400" dirty="0" smtClean="0"/>
          </a:p>
          <a:p>
            <a:pPr>
              <a:lnSpc>
                <a:spcPct val="100000"/>
              </a:lnSpc>
            </a:pPr>
            <a:r>
              <a:rPr lang="en-US" sz="2400" dirty="0" smtClean="0"/>
              <a:t>Setup author group with </a:t>
            </a:r>
            <a:r>
              <a:rPr lang="en-US" sz="2400" dirty="0" err="1" smtClean="0"/>
              <a:t>db_datareader</a:t>
            </a:r>
            <a:r>
              <a:rPr lang="en-US" sz="2400" dirty="0" smtClean="0"/>
              <a:t> rights to RDB</a:t>
            </a:r>
            <a:endParaRPr lang="en-US" sz="2400" dirty="0"/>
          </a:p>
        </p:txBody>
      </p:sp>
      <p:sp>
        <p:nvSpPr>
          <p:cNvPr id="15" name="Content Placeholder 14"/>
          <p:cNvSpPr>
            <a:spLocks noGrp="1"/>
          </p:cNvSpPr>
          <p:nvPr>
            <p:ph sz="quarter" idx="4"/>
          </p:nvPr>
        </p:nvSpPr>
        <p:spPr>
          <a:xfrm>
            <a:off x="4645026" y="3429000"/>
            <a:ext cx="4117974" cy="3124200"/>
          </a:xfrm>
        </p:spPr>
        <p:txBody>
          <a:bodyPr>
            <a:normAutofit fontScale="92500" lnSpcReduction="20000"/>
          </a:bodyPr>
          <a:lstStyle/>
          <a:p>
            <a:pPr>
              <a:lnSpc>
                <a:spcPct val="110000"/>
              </a:lnSpc>
            </a:pPr>
            <a:r>
              <a:rPr lang="en-US" dirty="0" smtClean="0"/>
              <a:t>Excel Services uses Secure Store Service (SSS)</a:t>
            </a:r>
          </a:p>
          <a:p>
            <a:pPr>
              <a:lnSpc>
                <a:spcPct val="110000"/>
              </a:lnSpc>
            </a:pPr>
            <a:endParaRPr lang="en-US" dirty="0" smtClean="0"/>
          </a:p>
          <a:p>
            <a:pPr>
              <a:lnSpc>
                <a:spcPct val="110000"/>
              </a:lnSpc>
            </a:pPr>
            <a:r>
              <a:rPr lang="en-US" dirty="0" smtClean="0"/>
              <a:t>Setup app profile in SSS with service profile that has </a:t>
            </a:r>
            <a:r>
              <a:rPr lang="en-US" dirty="0" err="1" smtClean="0"/>
              <a:t>db_datareader</a:t>
            </a:r>
            <a:r>
              <a:rPr lang="en-US" dirty="0" smtClean="0"/>
              <a:t> rights</a:t>
            </a:r>
          </a:p>
          <a:p>
            <a:pPr>
              <a:lnSpc>
                <a:spcPct val="110000"/>
              </a:lnSpc>
            </a:pPr>
            <a:endParaRPr lang="en-US" dirty="0" smtClean="0"/>
          </a:p>
          <a:p>
            <a:pPr>
              <a:lnSpc>
                <a:spcPct val="110000"/>
              </a:lnSpc>
            </a:pPr>
            <a:r>
              <a:rPr lang="en-US" dirty="0" smtClean="0"/>
              <a:t>Authenticate the security group of users to use the profile</a:t>
            </a:r>
            <a:endParaRPr lang="en-US" dirty="0"/>
          </a:p>
        </p:txBody>
      </p:sp>
      <p:sp>
        <p:nvSpPr>
          <p:cNvPr id="11" name="Slide Number Placeholder 10"/>
          <p:cNvSpPr>
            <a:spLocks noGrp="1"/>
          </p:cNvSpPr>
          <p:nvPr>
            <p:ph type="sldNum" sz="quarter" idx="10"/>
          </p:nvPr>
        </p:nvSpPr>
        <p:spPr/>
        <p:txBody>
          <a:bodyPr/>
          <a:lstStyle/>
          <a:p>
            <a:fld id="{0D7CF977-003B-4382-9C11-15648BFA557C}" type="slidenum">
              <a:rPr lang="en-US" smtClean="0"/>
              <a:pPr/>
              <a:t>34</a:t>
            </a:fld>
            <a:endParaRPr lang="en-US"/>
          </a:p>
        </p:txBody>
      </p:sp>
      <p:grpSp>
        <p:nvGrpSpPr>
          <p:cNvPr id="7" name="Group 10"/>
          <p:cNvGrpSpPr/>
          <p:nvPr/>
        </p:nvGrpSpPr>
        <p:grpSpPr>
          <a:xfrm>
            <a:off x="5638800" y="1219200"/>
            <a:ext cx="1974899" cy="1714500"/>
            <a:chOff x="495300" y="1295400"/>
            <a:chExt cx="1974899" cy="1714500"/>
          </a:xfrm>
        </p:grpSpPr>
        <p:pic>
          <p:nvPicPr>
            <p:cNvPr id="3" name="Picture 2" descr="C:\Users\tgatte.REDMOND\AppData\Local\Microsoft\Windows\Temporary Internet Files\Content.IE5\JI61XOGB\MCj04339410000[1].png"/>
            <p:cNvPicPr>
              <a:picLocks noChangeAspect="1" noChangeArrowheads="1"/>
            </p:cNvPicPr>
            <p:nvPr/>
          </p:nvPicPr>
          <p:blipFill>
            <a:blip r:embed="rId3" cstate="print"/>
            <a:srcRect/>
            <a:stretch>
              <a:fillRect/>
            </a:stretch>
          </p:blipFill>
          <p:spPr bwMode="auto">
            <a:xfrm flipH="1">
              <a:off x="495300" y="1295400"/>
              <a:ext cx="1714500" cy="1714500"/>
            </a:xfrm>
            <a:prstGeom prst="rect">
              <a:avLst/>
            </a:prstGeom>
            <a:noFill/>
          </p:spPr>
        </p:pic>
        <p:sp>
          <p:nvSpPr>
            <p:cNvPr id="5" name="TextBox 4"/>
            <p:cNvSpPr txBox="1"/>
            <p:nvPr/>
          </p:nvSpPr>
          <p:spPr>
            <a:xfrm>
              <a:off x="685800" y="2542401"/>
              <a:ext cx="1784399" cy="276999"/>
            </a:xfrm>
            <a:prstGeom prst="rect">
              <a:avLst/>
            </a:prstGeom>
          </p:spPr>
          <p:style>
            <a:lnRef idx="1">
              <a:schemeClr val="accent3"/>
            </a:lnRef>
            <a:fillRef idx="3">
              <a:schemeClr val="accent3"/>
            </a:fillRef>
            <a:effectRef idx="2">
              <a:schemeClr val="accent3"/>
            </a:effectRef>
            <a:fontRef idx="minor">
              <a:schemeClr val="lt1"/>
            </a:fontRef>
          </p:style>
          <p:txBody>
            <a:bodyPr wrap="none" lIns="0" tIns="0" rIns="0" bIns="0" rtlCol="0">
              <a:spAutoFit/>
            </a:bodyPr>
            <a:lstStyle/>
            <a:p>
              <a:r>
                <a:rPr lang="en-US" dirty="0" smtClean="0">
                  <a:gradFill>
                    <a:gsLst>
                      <a:gs pos="0">
                        <a:schemeClr val="tx1"/>
                      </a:gs>
                      <a:gs pos="86000">
                        <a:schemeClr val="tx1"/>
                      </a:gs>
                    </a:gsLst>
                    <a:lin ang="5400000" scaled="0"/>
                  </a:gradFill>
                </a:rPr>
                <a:t>Report Consumer</a:t>
              </a:r>
            </a:p>
          </p:txBody>
        </p:sp>
      </p:grpSp>
      <p:grpSp>
        <p:nvGrpSpPr>
          <p:cNvPr id="8" name="Group 9"/>
          <p:cNvGrpSpPr/>
          <p:nvPr/>
        </p:nvGrpSpPr>
        <p:grpSpPr>
          <a:xfrm>
            <a:off x="990600" y="1219200"/>
            <a:ext cx="1714500" cy="1714500"/>
            <a:chOff x="495300" y="4114800"/>
            <a:chExt cx="1714500" cy="1714500"/>
          </a:xfrm>
        </p:grpSpPr>
        <p:pic>
          <p:nvPicPr>
            <p:cNvPr id="4" name="Picture 3" descr="C:\Users\tgatte.REDMOND\AppData\Local\Microsoft\Windows\Temporary Internet Files\Content.IE5\JI61XOGB\MCj04339410000[1].png"/>
            <p:cNvPicPr>
              <a:picLocks noChangeAspect="1" noChangeArrowheads="1"/>
            </p:cNvPicPr>
            <p:nvPr/>
          </p:nvPicPr>
          <p:blipFill>
            <a:blip r:embed="rId3" cstate="print"/>
            <a:srcRect/>
            <a:stretch>
              <a:fillRect/>
            </a:stretch>
          </p:blipFill>
          <p:spPr bwMode="auto">
            <a:xfrm flipH="1">
              <a:off x="495300" y="4114800"/>
              <a:ext cx="1714500" cy="1714500"/>
            </a:xfrm>
            <a:prstGeom prst="rect">
              <a:avLst/>
            </a:prstGeom>
            <a:noFill/>
          </p:spPr>
        </p:pic>
        <p:sp>
          <p:nvSpPr>
            <p:cNvPr id="6" name="TextBox 5"/>
            <p:cNvSpPr txBox="1"/>
            <p:nvPr/>
          </p:nvSpPr>
          <p:spPr>
            <a:xfrm>
              <a:off x="685800" y="5361801"/>
              <a:ext cx="1452577" cy="276999"/>
            </a:xfrm>
            <a:prstGeom prst="rect">
              <a:avLst/>
            </a:prstGeom>
          </p:spPr>
          <p:style>
            <a:lnRef idx="1">
              <a:schemeClr val="accent3"/>
            </a:lnRef>
            <a:fillRef idx="3">
              <a:schemeClr val="accent3"/>
            </a:fillRef>
            <a:effectRef idx="2">
              <a:schemeClr val="accent3"/>
            </a:effectRef>
            <a:fontRef idx="minor">
              <a:schemeClr val="lt1"/>
            </a:fontRef>
          </p:style>
          <p:txBody>
            <a:bodyPr wrap="none" lIns="0" tIns="0" rIns="0" bIns="0" rtlCol="0">
              <a:spAutoFit/>
            </a:bodyPr>
            <a:lstStyle/>
            <a:p>
              <a:r>
                <a:rPr lang="en-US" dirty="0" smtClean="0">
                  <a:gradFill>
                    <a:gsLst>
                      <a:gs pos="0">
                        <a:schemeClr val="tx1"/>
                      </a:gs>
                      <a:gs pos="86000">
                        <a:schemeClr val="tx1"/>
                      </a:gs>
                    </a:gsLst>
                    <a:lin ang="5400000" scaled="0"/>
                  </a:gradFill>
                </a:rPr>
                <a:t>Report Author</a:t>
              </a:r>
            </a:p>
          </p:txBody>
        </p:sp>
      </p:grpSp>
    </p:spTree>
    <p:extLst>
      <p:ext uri="{BB962C8B-B14F-4D97-AF65-F5344CB8AC3E}">
        <p14:creationId xmlns:p14="http://schemas.microsoft.com/office/powerpoint/2010/main" val="397350529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endParaRPr lang="en-US" dirty="0"/>
          </a:p>
        </p:txBody>
      </p:sp>
      <p:sp>
        <p:nvSpPr>
          <p:cNvPr id="6" name="Subtitle 5"/>
          <p:cNvSpPr>
            <a:spLocks noGrp="1"/>
          </p:cNvSpPr>
          <p:nvPr>
            <p:ph type="subTitle" idx="1"/>
          </p:nvPr>
        </p:nvSpPr>
        <p:spPr>
          <a:xfrm>
            <a:off x="1368955" y="5195601"/>
            <a:ext cx="7043208" cy="886397"/>
          </a:xfrm>
        </p:spPr>
        <p:txBody>
          <a:bodyPr/>
          <a:lstStyle/>
          <a:p>
            <a:r>
              <a:rPr lang="en-US" dirty="0" smtClean="0"/>
              <a:t>Excel Services</a:t>
            </a:r>
          </a:p>
          <a:p>
            <a:r>
              <a:rPr lang="en-US" dirty="0" smtClean="0"/>
              <a:t>Using REST</a:t>
            </a:r>
            <a:endParaRPr lang="en-US" dirty="0"/>
          </a:p>
        </p:txBody>
      </p:sp>
      <p:sp>
        <p:nvSpPr>
          <p:cNvPr id="7" name="Text Placeholder 6"/>
          <p:cNvSpPr>
            <a:spLocks noGrp="1"/>
          </p:cNvSpPr>
          <p:nvPr>
            <p:ph type="body" sz="quarter" idx="10"/>
          </p:nvPr>
        </p:nvSpPr>
        <p:spPr/>
        <p:txBody>
          <a:bodyPr/>
          <a:lstStyle/>
          <a:p>
            <a:r>
              <a:rPr lang="en-US" dirty="0" smtClean="0"/>
              <a:t>DEMO</a:t>
            </a:r>
            <a:endParaRPr lang="en-US" dirty="0"/>
          </a:p>
        </p:txBody>
      </p:sp>
      <p:sp>
        <p:nvSpPr>
          <p:cNvPr id="4" name="Slide Number Placeholder 3"/>
          <p:cNvSpPr>
            <a:spLocks noGrp="1"/>
          </p:cNvSpPr>
          <p:nvPr>
            <p:ph type="sldNum" sz="quarter" idx="4294967295"/>
          </p:nvPr>
        </p:nvSpPr>
        <p:spPr>
          <a:xfrm>
            <a:off x="0" y="6356350"/>
            <a:ext cx="2133600" cy="365125"/>
          </a:xfrm>
        </p:spPr>
        <p:txBody>
          <a:bodyPr/>
          <a:lstStyle/>
          <a:p>
            <a:fld id="{0D7CF977-003B-4382-9C11-15648BFA557C}" type="slidenum">
              <a:rPr lang="en-US" smtClean="0"/>
              <a:pPr/>
              <a:t>35</a:t>
            </a:fld>
            <a:endParaRPr lang="en-US"/>
          </a:p>
        </p:txBody>
      </p:sp>
    </p:spTree>
    <p:extLst>
      <p:ext uri="{BB962C8B-B14F-4D97-AF65-F5344CB8AC3E}">
        <p14:creationId xmlns:p14="http://schemas.microsoft.com/office/powerpoint/2010/main" val="686928407"/>
      </p:ext>
    </p:extLst>
  </p:cSld>
  <p:clrMapOvr>
    <a:masterClrMapping/>
  </p:clrMapOvr>
  <p:transition xmlns:p14="http://schemas.microsoft.com/office/powerpoint/2010/mai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solidFill>
                  <a:schemeClr val="accent1"/>
                </a:solidFill>
              </a:rPr>
              <a:t>&lt;Demo – Excel Services Setup&gt;</a:t>
            </a:r>
            <a:endParaRPr lang="en-US" dirty="0">
              <a:solidFill>
                <a:schemeClr val="accent1"/>
              </a:solidFill>
            </a:endParaRPr>
          </a:p>
        </p:txBody>
      </p:sp>
      <p:sp>
        <p:nvSpPr>
          <p:cNvPr id="7" name="Content Placeholder 6"/>
          <p:cNvSpPr>
            <a:spLocks noGrp="1"/>
          </p:cNvSpPr>
          <p:nvPr>
            <p:ph idx="1"/>
          </p:nvPr>
        </p:nvSpPr>
        <p:spPr>
          <a:xfrm>
            <a:off x="381000" y="1447799"/>
            <a:ext cx="8382000" cy="4724401"/>
          </a:xfrm>
        </p:spPr>
        <p:txBody>
          <a:bodyPr>
            <a:normAutofit/>
          </a:bodyPr>
          <a:lstStyle/>
          <a:p>
            <a:pPr lvl="1"/>
            <a:r>
              <a:rPr lang="en-US" dirty="0" smtClean="0">
                <a:solidFill>
                  <a:schemeClr val="tx1"/>
                </a:solidFill>
              </a:rPr>
              <a:t>Walk through the steps required to get Excel Services going with the built-in PWA reports and ODC’s. </a:t>
            </a:r>
          </a:p>
          <a:p>
            <a:pPr lvl="1"/>
            <a:r>
              <a:rPr lang="en-US" dirty="0" smtClean="0">
                <a:solidFill>
                  <a:schemeClr val="tx1"/>
                </a:solidFill>
              </a:rPr>
              <a:t>Explain how to create a dashboard with the OOB reports and ODC’s</a:t>
            </a:r>
          </a:p>
          <a:p>
            <a:pPr lvl="1"/>
            <a:r>
              <a:rPr lang="en-US" dirty="0" smtClean="0">
                <a:solidFill>
                  <a:schemeClr val="tx1"/>
                </a:solidFill>
              </a:rPr>
              <a:t>Explain how OOB and ODC’s are configured</a:t>
            </a:r>
          </a:p>
          <a:p>
            <a:pPr marL="0" indent="0">
              <a:buNone/>
            </a:pPr>
            <a:endParaRPr lang="en-US" dirty="0" smtClean="0">
              <a:solidFill>
                <a:srgbClr xmlns:mc="http://schemas.openxmlformats.org/markup-compatibility/2006" xmlns:a14="http://schemas.microsoft.com/office/drawing/2010/main" val="FF0000" mc:Ignorable=""/>
              </a:solidFill>
            </a:endParaRPr>
          </a:p>
        </p:txBody>
      </p:sp>
      <p:sp>
        <p:nvSpPr>
          <p:cNvPr id="5" name="Slide Number Placeholder 4"/>
          <p:cNvSpPr>
            <a:spLocks noGrp="1"/>
          </p:cNvSpPr>
          <p:nvPr>
            <p:ph type="sldNum" sz="quarter" idx="10"/>
          </p:nvPr>
        </p:nvSpPr>
        <p:spPr/>
        <p:txBody>
          <a:bodyPr/>
          <a:lstStyle/>
          <a:p>
            <a:fld id="{0D7CF977-003B-4382-9C11-15648BFA557C}" type="slidenum">
              <a:rPr lang="en-US" smtClean="0"/>
              <a:pPr/>
              <a:t>36</a:t>
            </a:fld>
            <a:endParaRPr lang="en-US"/>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22313" y="4406900"/>
            <a:ext cx="7772400" cy="553998"/>
          </a:xfrm>
        </p:spPr>
        <p:txBody>
          <a:bodyPr/>
          <a:lstStyle/>
          <a:p>
            <a:r>
              <a:rPr lang="en-US" dirty="0" smtClean="0"/>
              <a:t>Multiple OLAP Databases</a:t>
            </a:r>
            <a:endParaRPr lang="en-US" dirty="0"/>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0D7CF977-003B-4382-9C11-15648BFA557C}" type="slidenum">
              <a:rPr lang="en-US" smtClean="0"/>
              <a:pPr/>
              <a:t>37</a:t>
            </a:fld>
            <a:endParaRPr lang="en-US"/>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1000" y="228600"/>
            <a:ext cx="8382000" cy="609398"/>
          </a:xfrm>
        </p:spPr>
        <p:txBody>
          <a:bodyPr/>
          <a:lstStyle/>
          <a:p>
            <a:r>
              <a:rPr lang="en-US" sz="4400" dirty="0" smtClean="0"/>
              <a:t>The Progression of Analytic Data</a:t>
            </a:r>
            <a:endParaRPr lang="en-US" sz="4400"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762546537"/>
              </p:ext>
            </p:extLst>
          </p:nvPr>
        </p:nvGraphicFramePr>
        <p:xfrm>
          <a:off x="381000" y="1981199"/>
          <a:ext cx="8305800" cy="3124201"/>
        </p:xfrm>
        <a:graphic>
          <a:graphicData uri="http://schemas.openxmlformats.org/drawingml/2006/table">
            <a:tbl>
              <a:tblPr firstRow="1" bandRow="1">
                <a:tableStyleId>{2D5ABB26-0587-4C30-8999-92F81FD0307C}</a:tableStyleId>
              </a:tblPr>
              <a:tblGrid>
                <a:gridCol w="3581400"/>
                <a:gridCol w="1447800"/>
                <a:gridCol w="1752600"/>
                <a:gridCol w="1524000"/>
              </a:tblGrid>
              <a:tr h="1227221">
                <a:tc>
                  <a:txBody>
                    <a:bodyPr/>
                    <a:lstStyle/>
                    <a:p>
                      <a:endParaRPr lang="en-US" sz="2400" dirty="0">
                        <a:solidFill>
                          <a:schemeClr val="tx1"/>
                        </a:solidFill>
                      </a:endParaRPr>
                    </a:p>
                  </a:txBody>
                  <a:tcPr anchor="ctr">
                    <a:blipFill>
                      <a:blip r:embed="rId3"/>
                      <a:stretch>
                        <a:fillRect/>
                      </a:stretch>
                    </a:blipFill>
                  </a:tcPr>
                </a:tc>
                <a:tc>
                  <a:txBody>
                    <a:bodyPr/>
                    <a:lstStyle/>
                    <a:p>
                      <a:pPr algn="ctr"/>
                      <a:r>
                        <a:rPr lang="en-US" sz="2400" dirty="0" smtClean="0"/>
                        <a:t>Project 2003</a:t>
                      </a:r>
                      <a:endParaRPr lang="en-US" sz="2400" dirty="0">
                        <a:solidFill>
                          <a:schemeClr val="tx1"/>
                        </a:solidFill>
                      </a:endParaRPr>
                    </a:p>
                  </a:txBody>
                  <a:tcPr anchor="ctr">
                    <a:blipFill>
                      <a:blip r:embed="rId3"/>
                      <a:stretch>
                        <a:fillRect/>
                      </a:stretch>
                    </a:blipFill>
                  </a:tcPr>
                </a:tc>
                <a:tc>
                  <a:txBody>
                    <a:bodyPr/>
                    <a:lstStyle/>
                    <a:p>
                      <a:pPr algn="ctr"/>
                      <a:r>
                        <a:rPr lang="en-US" sz="2400" dirty="0" smtClean="0"/>
                        <a:t>Project 2007</a:t>
                      </a:r>
                      <a:endParaRPr lang="en-US" sz="2400" dirty="0">
                        <a:solidFill>
                          <a:schemeClr val="tx1"/>
                        </a:solidFill>
                      </a:endParaRPr>
                    </a:p>
                  </a:txBody>
                  <a:tcPr anchor="ctr">
                    <a:blipFill>
                      <a:blip r:embed="rId3"/>
                      <a:stretch>
                        <a:fillRect/>
                      </a:stretch>
                    </a:blipFill>
                  </a:tcPr>
                </a:tc>
                <a:tc>
                  <a:txBody>
                    <a:bodyPr/>
                    <a:lstStyle/>
                    <a:p>
                      <a:pPr algn="ctr"/>
                      <a:r>
                        <a:rPr lang="en-US" sz="2400" dirty="0" smtClean="0"/>
                        <a:t>Project 2010</a:t>
                      </a:r>
                      <a:endParaRPr lang="en-US" sz="2400" dirty="0">
                        <a:solidFill>
                          <a:schemeClr val="tx1"/>
                        </a:solidFill>
                      </a:endParaRPr>
                    </a:p>
                  </a:txBody>
                  <a:tcPr anchor="ctr">
                    <a:blipFill>
                      <a:blip r:embed="rId3"/>
                      <a:stretch>
                        <a:fillRect/>
                      </a:stretch>
                    </a:blipFill>
                  </a:tcPr>
                </a:tc>
              </a:tr>
              <a:tr h="982580">
                <a:tc>
                  <a:txBody>
                    <a:bodyPr/>
                    <a:lstStyle/>
                    <a:p>
                      <a:r>
                        <a:rPr lang="en-US" sz="2400" dirty="0" smtClean="0"/>
                        <a:t>OLAP Analysis Databases</a:t>
                      </a:r>
                      <a:endParaRPr lang="en-US" sz="2400" dirty="0">
                        <a:solidFill>
                          <a:schemeClr val="tx1"/>
                        </a:solidFill>
                      </a:endParaRPr>
                    </a:p>
                  </a:txBody>
                  <a:tcPr marL="182880" marR="182880" marT="91440" marB="91440" anchor="ctr">
                    <a:blipFill>
                      <a:blip r:embed="rId4"/>
                      <a:stretch>
                        <a:fillRect/>
                      </a:stretch>
                    </a:blipFill>
                  </a:tcPr>
                </a:tc>
                <a:tc>
                  <a:txBody>
                    <a:bodyPr/>
                    <a:lstStyle/>
                    <a:p>
                      <a:pPr algn="ctr"/>
                      <a:r>
                        <a:rPr lang="en-US" sz="2400" dirty="0" smtClean="0"/>
                        <a:t>1</a:t>
                      </a:r>
                      <a:endParaRPr lang="en-US" sz="2400" dirty="0">
                        <a:solidFill>
                          <a:schemeClr val="tx1"/>
                        </a:solidFill>
                      </a:endParaRPr>
                    </a:p>
                  </a:txBody>
                  <a:tcPr anchor="ctr">
                    <a:blipFill>
                      <a:blip r:embed="rId4"/>
                      <a:stretch>
                        <a:fillRect/>
                      </a:stretch>
                    </a:blipFill>
                  </a:tcPr>
                </a:tc>
                <a:tc>
                  <a:txBody>
                    <a:bodyPr/>
                    <a:lstStyle/>
                    <a:p>
                      <a:pPr algn="ctr"/>
                      <a:r>
                        <a:rPr lang="en-US" sz="2400" dirty="0" smtClean="0"/>
                        <a:t>1</a:t>
                      </a:r>
                      <a:endParaRPr lang="en-US" sz="2400" dirty="0">
                        <a:solidFill>
                          <a:schemeClr val="tx1"/>
                        </a:solidFill>
                      </a:endParaRPr>
                    </a:p>
                  </a:txBody>
                  <a:tcPr anchor="ctr">
                    <a:blipFill>
                      <a:blip r:embed="rId4"/>
                      <a:stretch>
                        <a:fillRect/>
                      </a:stretch>
                    </a:blipFill>
                  </a:tcPr>
                </a:tc>
                <a:tc>
                  <a:txBody>
                    <a:bodyPr/>
                    <a:lstStyle/>
                    <a:p>
                      <a:pPr algn="ctr"/>
                      <a:r>
                        <a:rPr lang="en-US" sz="2400" dirty="0" smtClean="0"/>
                        <a:t>Many</a:t>
                      </a:r>
                      <a:endParaRPr lang="en-US" sz="2400" b="1" dirty="0">
                        <a:solidFill>
                          <a:schemeClr val="tx1"/>
                        </a:solidFill>
                      </a:endParaRPr>
                    </a:p>
                  </a:txBody>
                  <a:tcPr anchor="ctr">
                    <a:blipFill>
                      <a:blip r:embed="rId5"/>
                      <a:stretch>
                        <a:fillRect/>
                      </a:stretch>
                    </a:blipFill>
                  </a:tcPr>
                </a:tc>
              </a:tr>
              <a:tr h="681790">
                <a:tc>
                  <a:txBody>
                    <a:bodyPr/>
                    <a:lstStyle/>
                    <a:p>
                      <a:r>
                        <a:rPr lang="en-US" sz="2400" dirty="0" smtClean="0"/>
                        <a:t>Cubes</a:t>
                      </a:r>
                      <a:r>
                        <a:rPr lang="en-US" sz="2400" baseline="0" dirty="0" smtClean="0"/>
                        <a:t> within the Analysis Database</a:t>
                      </a:r>
                      <a:endParaRPr lang="en-US" sz="2400" dirty="0">
                        <a:solidFill>
                          <a:schemeClr val="tx1"/>
                        </a:solidFill>
                      </a:endParaRPr>
                    </a:p>
                  </a:txBody>
                  <a:tcPr marL="182880" marR="182880" marT="91440" marB="91440" anchor="ctr">
                    <a:blipFill>
                      <a:blip r:embed="rId4"/>
                      <a:stretch>
                        <a:fillRect/>
                      </a:stretch>
                    </a:blipFill>
                  </a:tcPr>
                </a:tc>
                <a:tc>
                  <a:txBody>
                    <a:bodyPr/>
                    <a:lstStyle/>
                    <a:p>
                      <a:pPr algn="ctr"/>
                      <a:r>
                        <a:rPr lang="en-US" sz="2400" dirty="0" smtClean="0"/>
                        <a:t>1</a:t>
                      </a:r>
                      <a:endParaRPr lang="en-US" sz="2400" dirty="0">
                        <a:solidFill>
                          <a:schemeClr val="tx1"/>
                        </a:solidFill>
                      </a:endParaRPr>
                    </a:p>
                  </a:txBody>
                  <a:tcPr anchor="ctr">
                    <a:blipFill>
                      <a:blip r:embed="rId4"/>
                      <a:stretch>
                        <a:fillRect/>
                      </a:stretch>
                    </a:blipFill>
                  </a:tcPr>
                </a:tc>
                <a:tc>
                  <a:txBody>
                    <a:bodyPr/>
                    <a:lstStyle/>
                    <a:p>
                      <a:pPr algn="ctr"/>
                      <a:r>
                        <a:rPr lang="en-US" sz="2400" dirty="0" smtClean="0"/>
                        <a:t>14</a:t>
                      </a:r>
                      <a:endParaRPr lang="en-US" sz="2400" b="1" dirty="0">
                        <a:solidFill>
                          <a:schemeClr val="tx1"/>
                        </a:solidFill>
                      </a:endParaRPr>
                    </a:p>
                  </a:txBody>
                  <a:tcPr anchor="ctr">
                    <a:blipFill>
                      <a:blip r:embed="rId5"/>
                      <a:stretch>
                        <a:fillRect/>
                      </a:stretch>
                    </a:blipFill>
                  </a:tcPr>
                </a:tc>
                <a:tc>
                  <a:txBody>
                    <a:bodyPr/>
                    <a:lstStyle/>
                    <a:p>
                      <a:pPr algn="ctr"/>
                      <a:r>
                        <a:rPr lang="en-US" sz="2400" dirty="0" smtClean="0"/>
                        <a:t>14</a:t>
                      </a:r>
                      <a:endParaRPr lang="en-US" sz="2400" dirty="0">
                        <a:solidFill>
                          <a:schemeClr val="tx1"/>
                        </a:solidFill>
                      </a:endParaRPr>
                    </a:p>
                  </a:txBody>
                  <a:tcPr anchor="ctr">
                    <a:blipFill>
                      <a:blip r:embed="rId4"/>
                      <a:stretch>
                        <a:fillRect/>
                      </a:stretch>
                    </a:blipFill>
                  </a:tcPr>
                </a:tc>
              </a:tr>
            </a:tbl>
          </a:graphicData>
        </a:graphic>
      </p:graphicFrame>
      <p:grpSp>
        <p:nvGrpSpPr>
          <p:cNvPr id="4" name="Group 3"/>
          <p:cNvGrpSpPr/>
          <p:nvPr/>
        </p:nvGrpSpPr>
        <p:grpSpPr>
          <a:xfrm>
            <a:off x="533401" y="4165600"/>
            <a:ext cx="6504708" cy="1537732"/>
            <a:chOff x="533401" y="4165600"/>
            <a:chExt cx="6504708" cy="1537732"/>
          </a:xfrm>
        </p:grpSpPr>
        <p:sp>
          <p:nvSpPr>
            <p:cNvPr id="2" name="Freeform 1"/>
            <p:cNvSpPr/>
            <p:nvPr/>
          </p:nvSpPr>
          <p:spPr>
            <a:xfrm>
              <a:off x="5540766" y="4165600"/>
              <a:ext cx="1497343" cy="1071418"/>
            </a:xfrm>
            <a:custGeom>
              <a:avLst/>
              <a:gdLst>
                <a:gd name="connsiteX0" fmla="*/ 998579 w 1497343"/>
                <a:gd name="connsiteY0" fmla="*/ 0 h 1071418"/>
                <a:gd name="connsiteX1" fmla="*/ 758434 w 1497343"/>
                <a:gd name="connsiteY1" fmla="*/ 18473 h 1071418"/>
                <a:gd name="connsiteX2" fmla="*/ 675307 w 1497343"/>
                <a:gd name="connsiteY2" fmla="*/ 36945 h 1071418"/>
                <a:gd name="connsiteX3" fmla="*/ 601416 w 1497343"/>
                <a:gd name="connsiteY3" fmla="*/ 46182 h 1071418"/>
                <a:gd name="connsiteX4" fmla="*/ 527525 w 1497343"/>
                <a:gd name="connsiteY4" fmla="*/ 64655 h 1071418"/>
                <a:gd name="connsiteX5" fmla="*/ 462870 w 1497343"/>
                <a:gd name="connsiteY5" fmla="*/ 83127 h 1071418"/>
                <a:gd name="connsiteX6" fmla="*/ 425925 w 1497343"/>
                <a:gd name="connsiteY6" fmla="*/ 92364 h 1071418"/>
                <a:gd name="connsiteX7" fmla="*/ 370507 w 1497343"/>
                <a:gd name="connsiteY7" fmla="*/ 110836 h 1071418"/>
                <a:gd name="connsiteX8" fmla="*/ 342798 w 1497343"/>
                <a:gd name="connsiteY8" fmla="*/ 129309 h 1071418"/>
                <a:gd name="connsiteX9" fmla="*/ 287379 w 1497343"/>
                <a:gd name="connsiteY9" fmla="*/ 147782 h 1071418"/>
                <a:gd name="connsiteX10" fmla="*/ 259670 w 1497343"/>
                <a:gd name="connsiteY10" fmla="*/ 157018 h 1071418"/>
                <a:gd name="connsiteX11" fmla="*/ 185779 w 1497343"/>
                <a:gd name="connsiteY11" fmla="*/ 193964 h 1071418"/>
                <a:gd name="connsiteX12" fmla="*/ 130361 w 1497343"/>
                <a:gd name="connsiteY12" fmla="*/ 212436 h 1071418"/>
                <a:gd name="connsiteX13" fmla="*/ 102652 w 1497343"/>
                <a:gd name="connsiteY13" fmla="*/ 240145 h 1071418"/>
                <a:gd name="connsiteX14" fmla="*/ 74943 w 1497343"/>
                <a:gd name="connsiteY14" fmla="*/ 258618 h 1071418"/>
                <a:gd name="connsiteX15" fmla="*/ 37998 w 1497343"/>
                <a:gd name="connsiteY15" fmla="*/ 314036 h 1071418"/>
                <a:gd name="connsiteX16" fmla="*/ 19525 w 1497343"/>
                <a:gd name="connsiteY16" fmla="*/ 341745 h 1071418"/>
                <a:gd name="connsiteX17" fmla="*/ 1052 w 1497343"/>
                <a:gd name="connsiteY17" fmla="*/ 397164 h 1071418"/>
                <a:gd name="connsiteX18" fmla="*/ 19525 w 1497343"/>
                <a:gd name="connsiteY18" fmla="*/ 628073 h 1071418"/>
                <a:gd name="connsiteX19" fmla="*/ 56470 w 1497343"/>
                <a:gd name="connsiteY19" fmla="*/ 692727 h 1071418"/>
                <a:gd name="connsiteX20" fmla="*/ 65707 w 1497343"/>
                <a:gd name="connsiteY20" fmla="*/ 720436 h 1071418"/>
                <a:gd name="connsiteX21" fmla="*/ 84179 w 1497343"/>
                <a:gd name="connsiteY21" fmla="*/ 748145 h 1071418"/>
                <a:gd name="connsiteX22" fmla="*/ 139598 w 1497343"/>
                <a:gd name="connsiteY22" fmla="*/ 812800 h 1071418"/>
                <a:gd name="connsiteX23" fmla="*/ 176543 w 1497343"/>
                <a:gd name="connsiteY23" fmla="*/ 831273 h 1071418"/>
                <a:gd name="connsiteX24" fmla="*/ 195016 w 1497343"/>
                <a:gd name="connsiteY24" fmla="*/ 858982 h 1071418"/>
                <a:gd name="connsiteX25" fmla="*/ 287379 w 1497343"/>
                <a:gd name="connsiteY25" fmla="*/ 905164 h 1071418"/>
                <a:gd name="connsiteX26" fmla="*/ 361270 w 1497343"/>
                <a:gd name="connsiteY26" fmla="*/ 942109 h 1071418"/>
                <a:gd name="connsiteX27" fmla="*/ 398216 w 1497343"/>
                <a:gd name="connsiteY27" fmla="*/ 960582 h 1071418"/>
                <a:gd name="connsiteX28" fmla="*/ 490579 w 1497343"/>
                <a:gd name="connsiteY28" fmla="*/ 988291 h 1071418"/>
                <a:gd name="connsiteX29" fmla="*/ 592179 w 1497343"/>
                <a:gd name="connsiteY29" fmla="*/ 1016000 h 1071418"/>
                <a:gd name="connsiteX30" fmla="*/ 638361 w 1497343"/>
                <a:gd name="connsiteY30" fmla="*/ 1025236 h 1071418"/>
                <a:gd name="connsiteX31" fmla="*/ 675307 w 1497343"/>
                <a:gd name="connsiteY31" fmla="*/ 1034473 h 1071418"/>
                <a:gd name="connsiteX32" fmla="*/ 739961 w 1497343"/>
                <a:gd name="connsiteY32" fmla="*/ 1043709 h 1071418"/>
                <a:gd name="connsiteX33" fmla="*/ 786143 w 1497343"/>
                <a:gd name="connsiteY33" fmla="*/ 1052945 h 1071418"/>
                <a:gd name="connsiteX34" fmla="*/ 896979 w 1497343"/>
                <a:gd name="connsiteY34" fmla="*/ 1071418 h 1071418"/>
                <a:gd name="connsiteX35" fmla="*/ 1146361 w 1497343"/>
                <a:gd name="connsiteY35" fmla="*/ 1062182 h 1071418"/>
                <a:gd name="connsiteX36" fmla="*/ 1220252 w 1497343"/>
                <a:gd name="connsiteY36" fmla="*/ 1034473 h 1071418"/>
                <a:gd name="connsiteX37" fmla="*/ 1275670 w 1497343"/>
                <a:gd name="connsiteY37" fmla="*/ 997527 h 1071418"/>
                <a:gd name="connsiteX38" fmla="*/ 1303379 w 1497343"/>
                <a:gd name="connsiteY38" fmla="*/ 988291 h 1071418"/>
                <a:gd name="connsiteX39" fmla="*/ 1312616 w 1497343"/>
                <a:gd name="connsiteY39" fmla="*/ 960582 h 1071418"/>
                <a:gd name="connsiteX40" fmla="*/ 1368034 w 1497343"/>
                <a:gd name="connsiteY40" fmla="*/ 923636 h 1071418"/>
                <a:gd name="connsiteX41" fmla="*/ 1377270 w 1497343"/>
                <a:gd name="connsiteY41" fmla="*/ 886691 h 1071418"/>
                <a:gd name="connsiteX42" fmla="*/ 1395743 w 1497343"/>
                <a:gd name="connsiteY42" fmla="*/ 858982 h 1071418"/>
                <a:gd name="connsiteX43" fmla="*/ 1451161 w 1497343"/>
                <a:gd name="connsiteY43" fmla="*/ 794327 h 1071418"/>
                <a:gd name="connsiteX44" fmla="*/ 1478870 w 1497343"/>
                <a:gd name="connsiteY44" fmla="*/ 711200 h 1071418"/>
                <a:gd name="connsiteX45" fmla="*/ 1488107 w 1497343"/>
                <a:gd name="connsiteY45" fmla="*/ 674255 h 1071418"/>
                <a:gd name="connsiteX46" fmla="*/ 1497343 w 1497343"/>
                <a:gd name="connsiteY46" fmla="*/ 646545 h 1071418"/>
                <a:gd name="connsiteX47" fmla="*/ 1488107 w 1497343"/>
                <a:gd name="connsiteY47" fmla="*/ 415636 h 1071418"/>
                <a:gd name="connsiteX48" fmla="*/ 1469634 w 1497343"/>
                <a:gd name="connsiteY48" fmla="*/ 378691 h 1071418"/>
                <a:gd name="connsiteX49" fmla="*/ 1441925 w 1497343"/>
                <a:gd name="connsiteY49" fmla="*/ 360218 h 1071418"/>
                <a:gd name="connsiteX50" fmla="*/ 1423452 w 1497343"/>
                <a:gd name="connsiteY50" fmla="*/ 332509 h 1071418"/>
                <a:gd name="connsiteX51" fmla="*/ 1358798 w 1497343"/>
                <a:gd name="connsiteY51" fmla="*/ 304800 h 1071418"/>
                <a:gd name="connsiteX52" fmla="*/ 1331089 w 1497343"/>
                <a:gd name="connsiteY52" fmla="*/ 286327 h 1071418"/>
                <a:gd name="connsiteX53" fmla="*/ 1294143 w 1497343"/>
                <a:gd name="connsiteY53" fmla="*/ 258618 h 1071418"/>
                <a:gd name="connsiteX54" fmla="*/ 1174070 w 1497343"/>
                <a:gd name="connsiteY54" fmla="*/ 221673 h 1071418"/>
                <a:gd name="connsiteX55" fmla="*/ 1146361 w 1497343"/>
                <a:gd name="connsiteY55" fmla="*/ 212436 h 1071418"/>
                <a:gd name="connsiteX56" fmla="*/ 1090943 w 1497343"/>
                <a:gd name="connsiteY56" fmla="*/ 184727 h 1071418"/>
                <a:gd name="connsiteX57" fmla="*/ 980107 w 1497343"/>
                <a:gd name="connsiteY57" fmla="*/ 166255 h 1071418"/>
                <a:gd name="connsiteX58" fmla="*/ 943161 w 1497343"/>
                <a:gd name="connsiteY58" fmla="*/ 157018 h 1071418"/>
                <a:gd name="connsiteX59" fmla="*/ 878507 w 1497343"/>
                <a:gd name="connsiteY59" fmla="*/ 147782 h 1071418"/>
                <a:gd name="connsiteX60" fmla="*/ 813852 w 1497343"/>
                <a:gd name="connsiteY60" fmla="*/ 129309 h 1071418"/>
                <a:gd name="connsiteX61" fmla="*/ 767670 w 1497343"/>
                <a:gd name="connsiteY61" fmla="*/ 120073 h 1071418"/>
                <a:gd name="connsiteX62" fmla="*/ 739961 w 1497343"/>
                <a:gd name="connsiteY62" fmla="*/ 110836 h 1071418"/>
                <a:gd name="connsiteX63" fmla="*/ 703016 w 1497343"/>
                <a:gd name="connsiteY63" fmla="*/ 101600 h 1071418"/>
                <a:gd name="connsiteX64" fmla="*/ 675307 w 1497343"/>
                <a:gd name="connsiteY64" fmla="*/ 92364 h 1071418"/>
                <a:gd name="connsiteX65" fmla="*/ 610652 w 1497343"/>
                <a:gd name="connsiteY65" fmla="*/ 83127 h 1071418"/>
                <a:gd name="connsiteX66" fmla="*/ 462870 w 1497343"/>
                <a:gd name="connsiteY66" fmla="*/ 73891 h 107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497343" h="1071418">
                  <a:moveTo>
                    <a:pt x="998579" y="0"/>
                  </a:moveTo>
                  <a:lnTo>
                    <a:pt x="758434" y="18473"/>
                  </a:lnTo>
                  <a:cubicBezTo>
                    <a:pt x="688609" y="26688"/>
                    <a:pt x="736535" y="26740"/>
                    <a:pt x="675307" y="36945"/>
                  </a:cubicBezTo>
                  <a:cubicBezTo>
                    <a:pt x="650823" y="41026"/>
                    <a:pt x="626046" y="43103"/>
                    <a:pt x="601416" y="46182"/>
                  </a:cubicBezTo>
                  <a:cubicBezTo>
                    <a:pt x="551904" y="62685"/>
                    <a:pt x="594395" y="49795"/>
                    <a:pt x="527525" y="64655"/>
                  </a:cubicBezTo>
                  <a:cubicBezTo>
                    <a:pt x="462562" y="79091"/>
                    <a:pt x="516865" y="67699"/>
                    <a:pt x="462870" y="83127"/>
                  </a:cubicBezTo>
                  <a:cubicBezTo>
                    <a:pt x="450664" y="86614"/>
                    <a:pt x="438084" y="88716"/>
                    <a:pt x="425925" y="92364"/>
                  </a:cubicBezTo>
                  <a:cubicBezTo>
                    <a:pt x="407274" y="97959"/>
                    <a:pt x="370507" y="110836"/>
                    <a:pt x="370507" y="110836"/>
                  </a:cubicBezTo>
                  <a:cubicBezTo>
                    <a:pt x="361271" y="116994"/>
                    <a:pt x="352942" y="124801"/>
                    <a:pt x="342798" y="129309"/>
                  </a:cubicBezTo>
                  <a:cubicBezTo>
                    <a:pt x="325004" y="137217"/>
                    <a:pt x="305852" y="141624"/>
                    <a:pt x="287379" y="147782"/>
                  </a:cubicBezTo>
                  <a:cubicBezTo>
                    <a:pt x="278143" y="150861"/>
                    <a:pt x="268378" y="152664"/>
                    <a:pt x="259670" y="157018"/>
                  </a:cubicBezTo>
                  <a:cubicBezTo>
                    <a:pt x="235040" y="169333"/>
                    <a:pt x="211904" y="185256"/>
                    <a:pt x="185779" y="193964"/>
                  </a:cubicBezTo>
                  <a:lnTo>
                    <a:pt x="130361" y="212436"/>
                  </a:lnTo>
                  <a:cubicBezTo>
                    <a:pt x="121125" y="221672"/>
                    <a:pt x="112687" y="231783"/>
                    <a:pt x="102652" y="240145"/>
                  </a:cubicBezTo>
                  <a:cubicBezTo>
                    <a:pt x="94124" y="247252"/>
                    <a:pt x="82253" y="250264"/>
                    <a:pt x="74943" y="258618"/>
                  </a:cubicBezTo>
                  <a:cubicBezTo>
                    <a:pt x="60323" y="275326"/>
                    <a:pt x="50313" y="295563"/>
                    <a:pt x="37998" y="314036"/>
                  </a:cubicBezTo>
                  <a:lnTo>
                    <a:pt x="19525" y="341745"/>
                  </a:lnTo>
                  <a:cubicBezTo>
                    <a:pt x="13367" y="360218"/>
                    <a:pt x="168" y="377712"/>
                    <a:pt x="1052" y="397164"/>
                  </a:cubicBezTo>
                  <a:cubicBezTo>
                    <a:pt x="3487" y="450736"/>
                    <a:pt x="-10111" y="558922"/>
                    <a:pt x="19525" y="628073"/>
                  </a:cubicBezTo>
                  <a:cubicBezTo>
                    <a:pt x="68095" y="741402"/>
                    <a:pt x="10098" y="599984"/>
                    <a:pt x="56470" y="692727"/>
                  </a:cubicBezTo>
                  <a:cubicBezTo>
                    <a:pt x="60824" y="701435"/>
                    <a:pt x="61353" y="711728"/>
                    <a:pt x="65707" y="720436"/>
                  </a:cubicBezTo>
                  <a:cubicBezTo>
                    <a:pt x="70671" y="730365"/>
                    <a:pt x="77727" y="739112"/>
                    <a:pt x="84179" y="748145"/>
                  </a:cubicBezTo>
                  <a:cubicBezTo>
                    <a:pt x="97317" y="766539"/>
                    <a:pt x="120018" y="798814"/>
                    <a:pt x="139598" y="812800"/>
                  </a:cubicBezTo>
                  <a:cubicBezTo>
                    <a:pt x="150802" y="820803"/>
                    <a:pt x="164228" y="825115"/>
                    <a:pt x="176543" y="831273"/>
                  </a:cubicBezTo>
                  <a:cubicBezTo>
                    <a:pt x="182701" y="840509"/>
                    <a:pt x="186662" y="851672"/>
                    <a:pt x="195016" y="858982"/>
                  </a:cubicBezTo>
                  <a:cubicBezTo>
                    <a:pt x="239002" y="897469"/>
                    <a:pt x="241471" y="893686"/>
                    <a:pt x="287379" y="905164"/>
                  </a:cubicBezTo>
                  <a:cubicBezTo>
                    <a:pt x="355453" y="956219"/>
                    <a:pt x="292096" y="916169"/>
                    <a:pt x="361270" y="942109"/>
                  </a:cubicBezTo>
                  <a:cubicBezTo>
                    <a:pt x="374162" y="946944"/>
                    <a:pt x="385432" y="955468"/>
                    <a:pt x="398216" y="960582"/>
                  </a:cubicBezTo>
                  <a:cubicBezTo>
                    <a:pt x="435697" y="975575"/>
                    <a:pt x="454287" y="979218"/>
                    <a:pt x="490579" y="988291"/>
                  </a:cubicBezTo>
                  <a:cubicBezTo>
                    <a:pt x="550533" y="1018268"/>
                    <a:pt x="508303" y="1002021"/>
                    <a:pt x="592179" y="1016000"/>
                  </a:cubicBezTo>
                  <a:cubicBezTo>
                    <a:pt x="607664" y="1018581"/>
                    <a:pt x="623036" y="1021830"/>
                    <a:pt x="638361" y="1025236"/>
                  </a:cubicBezTo>
                  <a:cubicBezTo>
                    <a:pt x="650753" y="1027990"/>
                    <a:pt x="662817" y="1032202"/>
                    <a:pt x="675307" y="1034473"/>
                  </a:cubicBezTo>
                  <a:cubicBezTo>
                    <a:pt x="696726" y="1038367"/>
                    <a:pt x="718487" y="1040130"/>
                    <a:pt x="739961" y="1043709"/>
                  </a:cubicBezTo>
                  <a:cubicBezTo>
                    <a:pt x="755446" y="1046290"/>
                    <a:pt x="770683" y="1050217"/>
                    <a:pt x="786143" y="1052945"/>
                  </a:cubicBezTo>
                  <a:lnTo>
                    <a:pt x="896979" y="1071418"/>
                  </a:lnTo>
                  <a:cubicBezTo>
                    <a:pt x="980106" y="1068339"/>
                    <a:pt x="1063349" y="1067538"/>
                    <a:pt x="1146361" y="1062182"/>
                  </a:cubicBezTo>
                  <a:cubicBezTo>
                    <a:pt x="1170921" y="1060597"/>
                    <a:pt x="1199874" y="1046700"/>
                    <a:pt x="1220252" y="1034473"/>
                  </a:cubicBezTo>
                  <a:cubicBezTo>
                    <a:pt x="1239290" y="1023050"/>
                    <a:pt x="1254608" y="1004548"/>
                    <a:pt x="1275670" y="997527"/>
                  </a:cubicBezTo>
                  <a:lnTo>
                    <a:pt x="1303379" y="988291"/>
                  </a:lnTo>
                  <a:cubicBezTo>
                    <a:pt x="1306458" y="979055"/>
                    <a:pt x="1305732" y="967466"/>
                    <a:pt x="1312616" y="960582"/>
                  </a:cubicBezTo>
                  <a:cubicBezTo>
                    <a:pt x="1328315" y="944883"/>
                    <a:pt x="1368034" y="923636"/>
                    <a:pt x="1368034" y="923636"/>
                  </a:cubicBezTo>
                  <a:cubicBezTo>
                    <a:pt x="1371113" y="911321"/>
                    <a:pt x="1372270" y="898359"/>
                    <a:pt x="1377270" y="886691"/>
                  </a:cubicBezTo>
                  <a:cubicBezTo>
                    <a:pt x="1381643" y="876488"/>
                    <a:pt x="1389291" y="868015"/>
                    <a:pt x="1395743" y="858982"/>
                  </a:cubicBezTo>
                  <a:cubicBezTo>
                    <a:pt x="1425367" y="817509"/>
                    <a:pt x="1417592" y="827896"/>
                    <a:pt x="1451161" y="794327"/>
                  </a:cubicBezTo>
                  <a:cubicBezTo>
                    <a:pt x="1471403" y="693122"/>
                    <a:pt x="1446094" y="798603"/>
                    <a:pt x="1478870" y="711200"/>
                  </a:cubicBezTo>
                  <a:cubicBezTo>
                    <a:pt x="1483327" y="699314"/>
                    <a:pt x="1484620" y="686461"/>
                    <a:pt x="1488107" y="674255"/>
                  </a:cubicBezTo>
                  <a:cubicBezTo>
                    <a:pt x="1490782" y="664893"/>
                    <a:pt x="1494264" y="655782"/>
                    <a:pt x="1497343" y="646545"/>
                  </a:cubicBezTo>
                  <a:cubicBezTo>
                    <a:pt x="1494264" y="569575"/>
                    <a:pt x="1496033" y="492258"/>
                    <a:pt x="1488107" y="415636"/>
                  </a:cubicBezTo>
                  <a:cubicBezTo>
                    <a:pt x="1486690" y="401940"/>
                    <a:pt x="1478449" y="389268"/>
                    <a:pt x="1469634" y="378691"/>
                  </a:cubicBezTo>
                  <a:cubicBezTo>
                    <a:pt x="1462527" y="370163"/>
                    <a:pt x="1451161" y="366376"/>
                    <a:pt x="1441925" y="360218"/>
                  </a:cubicBezTo>
                  <a:cubicBezTo>
                    <a:pt x="1435767" y="350982"/>
                    <a:pt x="1431301" y="340358"/>
                    <a:pt x="1423452" y="332509"/>
                  </a:cubicBezTo>
                  <a:cubicBezTo>
                    <a:pt x="1402190" y="311247"/>
                    <a:pt x="1387063" y="311866"/>
                    <a:pt x="1358798" y="304800"/>
                  </a:cubicBezTo>
                  <a:cubicBezTo>
                    <a:pt x="1349562" y="298642"/>
                    <a:pt x="1340122" y="292779"/>
                    <a:pt x="1331089" y="286327"/>
                  </a:cubicBezTo>
                  <a:cubicBezTo>
                    <a:pt x="1318562" y="277379"/>
                    <a:pt x="1307600" y="266094"/>
                    <a:pt x="1294143" y="258618"/>
                  </a:cubicBezTo>
                  <a:cubicBezTo>
                    <a:pt x="1251174" y="234746"/>
                    <a:pt x="1223030" y="237994"/>
                    <a:pt x="1174070" y="221673"/>
                  </a:cubicBezTo>
                  <a:cubicBezTo>
                    <a:pt x="1164834" y="218594"/>
                    <a:pt x="1155069" y="216790"/>
                    <a:pt x="1146361" y="212436"/>
                  </a:cubicBezTo>
                  <a:cubicBezTo>
                    <a:pt x="1101218" y="189864"/>
                    <a:pt x="1137369" y="196334"/>
                    <a:pt x="1090943" y="184727"/>
                  </a:cubicBezTo>
                  <a:cubicBezTo>
                    <a:pt x="1039895" y="171965"/>
                    <a:pt x="1037447" y="176681"/>
                    <a:pt x="980107" y="166255"/>
                  </a:cubicBezTo>
                  <a:cubicBezTo>
                    <a:pt x="967617" y="163984"/>
                    <a:pt x="955651" y="159289"/>
                    <a:pt x="943161" y="157018"/>
                  </a:cubicBezTo>
                  <a:cubicBezTo>
                    <a:pt x="921742" y="153124"/>
                    <a:pt x="899926" y="151676"/>
                    <a:pt x="878507" y="147782"/>
                  </a:cubicBezTo>
                  <a:cubicBezTo>
                    <a:pt x="815163" y="136265"/>
                    <a:pt x="866606" y="142497"/>
                    <a:pt x="813852" y="129309"/>
                  </a:cubicBezTo>
                  <a:cubicBezTo>
                    <a:pt x="798622" y="125502"/>
                    <a:pt x="782900" y="123881"/>
                    <a:pt x="767670" y="120073"/>
                  </a:cubicBezTo>
                  <a:cubicBezTo>
                    <a:pt x="758225" y="117712"/>
                    <a:pt x="749322" y="113511"/>
                    <a:pt x="739961" y="110836"/>
                  </a:cubicBezTo>
                  <a:cubicBezTo>
                    <a:pt x="727755" y="107349"/>
                    <a:pt x="715222" y="105087"/>
                    <a:pt x="703016" y="101600"/>
                  </a:cubicBezTo>
                  <a:cubicBezTo>
                    <a:pt x="693655" y="98925"/>
                    <a:pt x="684854" y="94273"/>
                    <a:pt x="675307" y="92364"/>
                  </a:cubicBezTo>
                  <a:cubicBezTo>
                    <a:pt x="653959" y="88094"/>
                    <a:pt x="632273" y="85671"/>
                    <a:pt x="610652" y="83127"/>
                  </a:cubicBezTo>
                  <a:cubicBezTo>
                    <a:pt x="516524" y="72053"/>
                    <a:pt x="539310" y="73891"/>
                    <a:pt x="462870" y="73891"/>
                  </a:cubicBezTo>
                </a:path>
              </a:pathLst>
            </a:custGeom>
            <a:ln w="50800">
              <a:solidFill>
                <a:srgbClr xmlns:mc="http://schemas.openxmlformats.org/markup-compatibility/2006" xmlns:a14="http://schemas.microsoft.com/office/drawing/2010/main" val="FF0000" mc:Ignorabl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p:cNvSpPr txBox="1"/>
            <p:nvPr/>
          </p:nvSpPr>
          <p:spPr>
            <a:xfrm>
              <a:off x="533401" y="5334000"/>
              <a:ext cx="6349495" cy="369332"/>
            </a:xfrm>
            <a:prstGeom prst="rect">
              <a:avLst/>
            </a:prstGeom>
            <a:noFill/>
          </p:spPr>
          <p:txBody>
            <a:bodyPr wrap="none" lIns="0" tIns="0" rIns="0" bIns="0" rtlCol="0">
              <a:spAutoFit/>
            </a:bodyPr>
            <a:lstStyle/>
            <a:p>
              <a:r>
                <a:rPr lang="en-US" sz="2400" dirty="0" smtClean="0">
                  <a:gradFill>
                    <a:gsLst>
                      <a:gs pos="0">
                        <a:schemeClr val="tx1"/>
                      </a:gs>
                      <a:gs pos="86000">
                        <a:schemeClr val="tx1"/>
                      </a:gs>
                    </a:gsLst>
                    <a:lin ang="5400000" scaled="0"/>
                  </a:gradFill>
                </a:rPr>
                <a:t>Multiple cubes provide richer views of the data</a:t>
              </a:r>
            </a:p>
          </p:txBody>
        </p:sp>
      </p:grpSp>
      <p:grpSp>
        <p:nvGrpSpPr>
          <p:cNvPr id="9" name="Group 8"/>
          <p:cNvGrpSpPr/>
          <p:nvPr/>
        </p:nvGrpSpPr>
        <p:grpSpPr>
          <a:xfrm>
            <a:off x="533400" y="3094182"/>
            <a:ext cx="8534400" cy="2978482"/>
            <a:chOff x="533400" y="3094182"/>
            <a:chExt cx="8534400" cy="2978482"/>
          </a:xfrm>
        </p:grpSpPr>
        <p:sp>
          <p:nvSpPr>
            <p:cNvPr id="6" name="Freeform 5"/>
            <p:cNvSpPr/>
            <p:nvPr/>
          </p:nvSpPr>
          <p:spPr>
            <a:xfrm>
              <a:off x="7072745" y="3094182"/>
              <a:ext cx="1497343" cy="1071418"/>
            </a:xfrm>
            <a:custGeom>
              <a:avLst/>
              <a:gdLst>
                <a:gd name="connsiteX0" fmla="*/ 998579 w 1497343"/>
                <a:gd name="connsiteY0" fmla="*/ 0 h 1071418"/>
                <a:gd name="connsiteX1" fmla="*/ 758434 w 1497343"/>
                <a:gd name="connsiteY1" fmla="*/ 18473 h 1071418"/>
                <a:gd name="connsiteX2" fmla="*/ 675307 w 1497343"/>
                <a:gd name="connsiteY2" fmla="*/ 36945 h 1071418"/>
                <a:gd name="connsiteX3" fmla="*/ 601416 w 1497343"/>
                <a:gd name="connsiteY3" fmla="*/ 46182 h 1071418"/>
                <a:gd name="connsiteX4" fmla="*/ 527525 w 1497343"/>
                <a:gd name="connsiteY4" fmla="*/ 64655 h 1071418"/>
                <a:gd name="connsiteX5" fmla="*/ 462870 w 1497343"/>
                <a:gd name="connsiteY5" fmla="*/ 83127 h 1071418"/>
                <a:gd name="connsiteX6" fmla="*/ 425925 w 1497343"/>
                <a:gd name="connsiteY6" fmla="*/ 92364 h 1071418"/>
                <a:gd name="connsiteX7" fmla="*/ 370507 w 1497343"/>
                <a:gd name="connsiteY7" fmla="*/ 110836 h 1071418"/>
                <a:gd name="connsiteX8" fmla="*/ 342798 w 1497343"/>
                <a:gd name="connsiteY8" fmla="*/ 129309 h 1071418"/>
                <a:gd name="connsiteX9" fmla="*/ 287379 w 1497343"/>
                <a:gd name="connsiteY9" fmla="*/ 147782 h 1071418"/>
                <a:gd name="connsiteX10" fmla="*/ 259670 w 1497343"/>
                <a:gd name="connsiteY10" fmla="*/ 157018 h 1071418"/>
                <a:gd name="connsiteX11" fmla="*/ 185779 w 1497343"/>
                <a:gd name="connsiteY11" fmla="*/ 193964 h 1071418"/>
                <a:gd name="connsiteX12" fmla="*/ 130361 w 1497343"/>
                <a:gd name="connsiteY12" fmla="*/ 212436 h 1071418"/>
                <a:gd name="connsiteX13" fmla="*/ 102652 w 1497343"/>
                <a:gd name="connsiteY13" fmla="*/ 240145 h 1071418"/>
                <a:gd name="connsiteX14" fmla="*/ 74943 w 1497343"/>
                <a:gd name="connsiteY14" fmla="*/ 258618 h 1071418"/>
                <a:gd name="connsiteX15" fmla="*/ 37998 w 1497343"/>
                <a:gd name="connsiteY15" fmla="*/ 314036 h 1071418"/>
                <a:gd name="connsiteX16" fmla="*/ 19525 w 1497343"/>
                <a:gd name="connsiteY16" fmla="*/ 341745 h 1071418"/>
                <a:gd name="connsiteX17" fmla="*/ 1052 w 1497343"/>
                <a:gd name="connsiteY17" fmla="*/ 397164 h 1071418"/>
                <a:gd name="connsiteX18" fmla="*/ 19525 w 1497343"/>
                <a:gd name="connsiteY18" fmla="*/ 628073 h 1071418"/>
                <a:gd name="connsiteX19" fmla="*/ 56470 w 1497343"/>
                <a:gd name="connsiteY19" fmla="*/ 692727 h 1071418"/>
                <a:gd name="connsiteX20" fmla="*/ 65707 w 1497343"/>
                <a:gd name="connsiteY20" fmla="*/ 720436 h 1071418"/>
                <a:gd name="connsiteX21" fmla="*/ 84179 w 1497343"/>
                <a:gd name="connsiteY21" fmla="*/ 748145 h 1071418"/>
                <a:gd name="connsiteX22" fmla="*/ 139598 w 1497343"/>
                <a:gd name="connsiteY22" fmla="*/ 812800 h 1071418"/>
                <a:gd name="connsiteX23" fmla="*/ 176543 w 1497343"/>
                <a:gd name="connsiteY23" fmla="*/ 831273 h 1071418"/>
                <a:gd name="connsiteX24" fmla="*/ 195016 w 1497343"/>
                <a:gd name="connsiteY24" fmla="*/ 858982 h 1071418"/>
                <a:gd name="connsiteX25" fmla="*/ 287379 w 1497343"/>
                <a:gd name="connsiteY25" fmla="*/ 905164 h 1071418"/>
                <a:gd name="connsiteX26" fmla="*/ 361270 w 1497343"/>
                <a:gd name="connsiteY26" fmla="*/ 942109 h 1071418"/>
                <a:gd name="connsiteX27" fmla="*/ 398216 w 1497343"/>
                <a:gd name="connsiteY27" fmla="*/ 960582 h 1071418"/>
                <a:gd name="connsiteX28" fmla="*/ 490579 w 1497343"/>
                <a:gd name="connsiteY28" fmla="*/ 988291 h 1071418"/>
                <a:gd name="connsiteX29" fmla="*/ 592179 w 1497343"/>
                <a:gd name="connsiteY29" fmla="*/ 1016000 h 1071418"/>
                <a:gd name="connsiteX30" fmla="*/ 638361 w 1497343"/>
                <a:gd name="connsiteY30" fmla="*/ 1025236 h 1071418"/>
                <a:gd name="connsiteX31" fmla="*/ 675307 w 1497343"/>
                <a:gd name="connsiteY31" fmla="*/ 1034473 h 1071418"/>
                <a:gd name="connsiteX32" fmla="*/ 739961 w 1497343"/>
                <a:gd name="connsiteY32" fmla="*/ 1043709 h 1071418"/>
                <a:gd name="connsiteX33" fmla="*/ 786143 w 1497343"/>
                <a:gd name="connsiteY33" fmla="*/ 1052945 h 1071418"/>
                <a:gd name="connsiteX34" fmla="*/ 896979 w 1497343"/>
                <a:gd name="connsiteY34" fmla="*/ 1071418 h 1071418"/>
                <a:gd name="connsiteX35" fmla="*/ 1146361 w 1497343"/>
                <a:gd name="connsiteY35" fmla="*/ 1062182 h 1071418"/>
                <a:gd name="connsiteX36" fmla="*/ 1220252 w 1497343"/>
                <a:gd name="connsiteY36" fmla="*/ 1034473 h 1071418"/>
                <a:gd name="connsiteX37" fmla="*/ 1275670 w 1497343"/>
                <a:gd name="connsiteY37" fmla="*/ 997527 h 1071418"/>
                <a:gd name="connsiteX38" fmla="*/ 1303379 w 1497343"/>
                <a:gd name="connsiteY38" fmla="*/ 988291 h 1071418"/>
                <a:gd name="connsiteX39" fmla="*/ 1312616 w 1497343"/>
                <a:gd name="connsiteY39" fmla="*/ 960582 h 1071418"/>
                <a:gd name="connsiteX40" fmla="*/ 1368034 w 1497343"/>
                <a:gd name="connsiteY40" fmla="*/ 923636 h 1071418"/>
                <a:gd name="connsiteX41" fmla="*/ 1377270 w 1497343"/>
                <a:gd name="connsiteY41" fmla="*/ 886691 h 1071418"/>
                <a:gd name="connsiteX42" fmla="*/ 1395743 w 1497343"/>
                <a:gd name="connsiteY42" fmla="*/ 858982 h 1071418"/>
                <a:gd name="connsiteX43" fmla="*/ 1451161 w 1497343"/>
                <a:gd name="connsiteY43" fmla="*/ 794327 h 1071418"/>
                <a:gd name="connsiteX44" fmla="*/ 1478870 w 1497343"/>
                <a:gd name="connsiteY44" fmla="*/ 711200 h 1071418"/>
                <a:gd name="connsiteX45" fmla="*/ 1488107 w 1497343"/>
                <a:gd name="connsiteY45" fmla="*/ 674255 h 1071418"/>
                <a:gd name="connsiteX46" fmla="*/ 1497343 w 1497343"/>
                <a:gd name="connsiteY46" fmla="*/ 646545 h 1071418"/>
                <a:gd name="connsiteX47" fmla="*/ 1488107 w 1497343"/>
                <a:gd name="connsiteY47" fmla="*/ 415636 h 1071418"/>
                <a:gd name="connsiteX48" fmla="*/ 1469634 w 1497343"/>
                <a:gd name="connsiteY48" fmla="*/ 378691 h 1071418"/>
                <a:gd name="connsiteX49" fmla="*/ 1441925 w 1497343"/>
                <a:gd name="connsiteY49" fmla="*/ 360218 h 1071418"/>
                <a:gd name="connsiteX50" fmla="*/ 1423452 w 1497343"/>
                <a:gd name="connsiteY50" fmla="*/ 332509 h 1071418"/>
                <a:gd name="connsiteX51" fmla="*/ 1358798 w 1497343"/>
                <a:gd name="connsiteY51" fmla="*/ 304800 h 1071418"/>
                <a:gd name="connsiteX52" fmla="*/ 1331089 w 1497343"/>
                <a:gd name="connsiteY52" fmla="*/ 286327 h 1071418"/>
                <a:gd name="connsiteX53" fmla="*/ 1294143 w 1497343"/>
                <a:gd name="connsiteY53" fmla="*/ 258618 h 1071418"/>
                <a:gd name="connsiteX54" fmla="*/ 1174070 w 1497343"/>
                <a:gd name="connsiteY54" fmla="*/ 221673 h 1071418"/>
                <a:gd name="connsiteX55" fmla="*/ 1146361 w 1497343"/>
                <a:gd name="connsiteY55" fmla="*/ 212436 h 1071418"/>
                <a:gd name="connsiteX56" fmla="*/ 1090943 w 1497343"/>
                <a:gd name="connsiteY56" fmla="*/ 184727 h 1071418"/>
                <a:gd name="connsiteX57" fmla="*/ 980107 w 1497343"/>
                <a:gd name="connsiteY57" fmla="*/ 166255 h 1071418"/>
                <a:gd name="connsiteX58" fmla="*/ 943161 w 1497343"/>
                <a:gd name="connsiteY58" fmla="*/ 157018 h 1071418"/>
                <a:gd name="connsiteX59" fmla="*/ 878507 w 1497343"/>
                <a:gd name="connsiteY59" fmla="*/ 147782 h 1071418"/>
                <a:gd name="connsiteX60" fmla="*/ 813852 w 1497343"/>
                <a:gd name="connsiteY60" fmla="*/ 129309 h 1071418"/>
                <a:gd name="connsiteX61" fmla="*/ 767670 w 1497343"/>
                <a:gd name="connsiteY61" fmla="*/ 120073 h 1071418"/>
                <a:gd name="connsiteX62" fmla="*/ 739961 w 1497343"/>
                <a:gd name="connsiteY62" fmla="*/ 110836 h 1071418"/>
                <a:gd name="connsiteX63" fmla="*/ 703016 w 1497343"/>
                <a:gd name="connsiteY63" fmla="*/ 101600 h 1071418"/>
                <a:gd name="connsiteX64" fmla="*/ 675307 w 1497343"/>
                <a:gd name="connsiteY64" fmla="*/ 92364 h 1071418"/>
                <a:gd name="connsiteX65" fmla="*/ 610652 w 1497343"/>
                <a:gd name="connsiteY65" fmla="*/ 83127 h 1071418"/>
                <a:gd name="connsiteX66" fmla="*/ 462870 w 1497343"/>
                <a:gd name="connsiteY66" fmla="*/ 73891 h 107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497343" h="1071418">
                  <a:moveTo>
                    <a:pt x="998579" y="0"/>
                  </a:moveTo>
                  <a:lnTo>
                    <a:pt x="758434" y="18473"/>
                  </a:lnTo>
                  <a:cubicBezTo>
                    <a:pt x="688609" y="26688"/>
                    <a:pt x="736535" y="26740"/>
                    <a:pt x="675307" y="36945"/>
                  </a:cubicBezTo>
                  <a:cubicBezTo>
                    <a:pt x="650823" y="41026"/>
                    <a:pt x="626046" y="43103"/>
                    <a:pt x="601416" y="46182"/>
                  </a:cubicBezTo>
                  <a:cubicBezTo>
                    <a:pt x="551904" y="62685"/>
                    <a:pt x="594395" y="49795"/>
                    <a:pt x="527525" y="64655"/>
                  </a:cubicBezTo>
                  <a:cubicBezTo>
                    <a:pt x="462562" y="79091"/>
                    <a:pt x="516865" y="67699"/>
                    <a:pt x="462870" y="83127"/>
                  </a:cubicBezTo>
                  <a:cubicBezTo>
                    <a:pt x="450664" y="86614"/>
                    <a:pt x="438084" y="88716"/>
                    <a:pt x="425925" y="92364"/>
                  </a:cubicBezTo>
                  <a:cubicBezTo>
                    <a:pt x="407274" y="97959"/>
                    <a:pt x="370507" y="110836"/>
                    <a:pt x="370507" y="110836"/>
                  </a:cubicBezTo>
                  <a:cubicBezTo>
                    <a:pt x="361271" y="116994"/>
                    <a:pt x="352942" y="124801"/>
                    <a:pt x="342798" y="129309"/>
                  </a:cubicBezTo>
                  <a:cubicBezTo>
                    <a:pt x="325004" y="137217"/>
                    <a:pt x="305852" y="141624"/>
                    <a:pt x="287379" y="147782"/>
                  </a:cubicBezTo>
                  <a:cubicBezTo>
                    <a:pt x="278143" y="150861"/>
                    <a:pt x="268378" y="152664"/>
                    <a:pt x="259670" y="157018"/>
                  </a:cubicBezTo>
                  <a:cubicBezTo>
                    <a:pt x="235040" y="169333"/>
                    <a:pt x="211904" y="185256"/>
                    <a:pt x="185779" y="193964"/>
                  </a:cubicBezTo>
                  <a:lnTo>
                    <a:pt x="130361" y="212436"/>
                  </a:lnTo>
                  <a:cubicBezTo>
                    <a:pt x="121125" y="221672"/>
                    <a:pt x="112687" y="231783"/>
                    <a:pt x="102652" y="240145"/>
                  </a:cubicBezTo>
                  <a:cubicBezTo>
                    <a:pt x="94124" y="247252"/>
                    <a:pt x="82253" y="250264"/>
                    <a:pt x="74943" y="258618"/>
                  </a:cubicBezTo>
                  <a:cubicBezTo>
                    <a:pt x="60323" y="275326"/>
                    <a:pt x="50313" y="295563"/>
                    <a:pt x="37998" y="314036"/>
                  </a:cubicBezTo>
                  <a:lnTo>
                    <a:pt x="19525" y="341745"/>
                  </a:lnTo>
                  <a:cubicBezTo>
                    <a:pt x="13367" y="360218"/>
                    <a:pt x="168" y="377712"/>
                    <a:pt x="1052" y="397164"/>
                  </a:cubicBezTo>
                  <a:cubicBezTo>
                    <a:pt x="3487" y="450736"/>
                    <a:pt x="-10111" y="558922"/>
                    <a:pt x="19525" y="628073"/>
                  </a:cubicBezTo>
                  <a:cubicBezTo>
                    <a:pt x="68095" y="741402"/>
                    <a:pt x="10098" y="599984"/>
                    <a:pt x="56470" y="692727"/>
                  </a:cubicBezTo>
                  <a:cubicBezTo>
                    <a:pt x="60824" y="701435"/>
                    <a:pt x="61353" y="711728"/>
                    <a:pt x="65707" y="720436"/>
                  </a:cubicBezTo>
                  <a:cubicBezTo>
                    <a:pt x="70671" y="730365"/>
                    <a:pt x="77727" y="739112"/>
                    <a:pt x="84179" y="748145"/>
                  </a:cubicBezTo>
                  <a:cubicBezTo>
                    <a:pt x="97317" y="766539"/>
                    <a:pt x="120018" y="798814"/>
                    <a:pt x="139598" y="812800"/>
                  </a:cubicBezTo>
                  <a:cubicBezTo>
                    <a:pt x="150802" y="820803"/>
                    <a:pt x="164228" y="825115"/>
                    <a:pt x="176543" y="831273"/>
                  </a:cubicBezTo>
                  <a:cubicBezTo>
                    <a:pt x="182701" y="840509"/>
                    <a:pt x="186662" y="851672"/>
                    <a:pt x="195016" y="858982"/>
                  </a:cubicBezTo>
                  <a:cubicBezTo>
                    <a:pt x="239002" y="897469"/>
                    <a:pt x="241471" y="893686"/>
                    <a:pt x="287379" y="905164"/>
                  </a:cubicBezTo>
                  <a:cubicBezTo>
                    <a:pt x="355453" y="956219"/>
                    <a:pt x="292096" y="916169"/>
                    <a:pt x="361270" y="942109"/>
                  </a:cubicBezTo>
                  <a:cubicBezTo>
                    <a:pt x="374162" y="946944"/>
                    <a:pt x="385432" y="955468"/>
                    <a:pt x="398216" y="960582"/>
                  </a:cubicBezTo>
                  <a:cubicBezTo>
                    <a:pt x="435697" y="975575"/>
                    <a:pt x="454287" y="979218"/>
                    <a:pt x="490579" y="988291"/>
                  </a:cubicBezTo>
                  <a:cubicBezTo>
                    <a:pt x="550533" y="1018268"/>
                    <a:pt x="508303" y="1002021"/>
                    <a:pt x="592179" y="1016000"/>
                  </a:cubicBezTo>
                  <a:cubicBezTo>
                    <a:pt x="607664" y="1018581"/>
                    <a:pt x="623036" y="1021830"/>
                    <a:pt x="638361" y="1025236"/>
                  </a:cubicBezTo>
                  <a:cubicBezTo>
                    <a:pt x="650753" y="1027990"/>
                    <a:pt x="662817" y="1032202"/>
                    <a:pt x="675307" y="1034473"/>
                  </a:cubicBezTo>
                  <a:cubicBezTo>
                    <a:pt x="696726" y="1038367"/>
                    <a:pt x="718487" y="1040130"/>
                    <a:pt x="739961" y="1043709"/>
                  </a:cubicBezTo>
                  <a:cubicBezTo>
                    <a:pt x="755446" y="1046290"/>
                    <a:pt x="770683" y="1050217"/>
                    <a:pt x="786143" y="1052945"/>
                  </a:cubicBezTo>
                  <a:lnTo>
                    <a:pt x="896979" y="1071418"/>
                  </a:lnTo>
                  <a:cubicBezTo>
                    <a:pt x="980106" y="1068339"/>
                    <a:pt x="1063349" y="1067538"/>
                    <a:pt x="1146361" y="1062182"/>
                  </a:cubicBezTo>
                  <a:cubicBezTo>
                    <a:pt x="1170921" y="1060597"/>
                    <a:pt x="1199874" y="1046700"/>
                    <a:pt x="1220252" y="1034473"/>
                  </a:cubicBezTo>
                  <a:cubicBezTo>
                    <a:pt x="1239290" y="1023050"/>
                    <a:pt x="1254608" y="1004548"/>
                    <a:pt x="1275670" y="997527"/>
                  </a:cubicBezTo>
                  <a:lnTo>
                    <a:pt x="1303379" y="988291"/>
                  </a:lnTo>
                  <a:cubicBezTo>
                    <a:pt x="1306458" y="979055"/>
                    <a:pt x="1305732" y="967466"/>
                    <a:pt x="1312616" y="960582"/>
                  </a:cubicBezTo>
                  <a:cubicBezTo>
                    <a:pt x="1328315" y="944883"/>
                    <a:pt x="1368034" y="923636"/>
                    <a:pt x="1368034" y="923636"/>
                  </a:cubicBezTo>
                  <a:cubicBezTo>
                    <a:pt x="1371113" y="911321"/>
                    <a:pt x="1372270" y="898359"/>
                    <a:pt x="1377270" y="886691"/>
                  </a:cubicBezTo>
                  <a:cubicBezTo>
                    <a:pt x="1381643" y="876488"/>
                    <a:pt x="1389291" y="868015"/>
                    <a:pt x="1395743" y="858982"/>
                  </a:cubicBezTo>
                  <a:cubicBezTo>
                    <a:pt x="1425367" y="817509"/>
                    <a:pt x="1417592" y="827896"/>
                    <a:pt x="1451161" y="794327"/>
                  </a:cubicBezTo>
                  <a:cubicBezTo>
                    <a:pt x="1471403" y="693122"/>
                    <a:pt x="1446094" y="798603"/>
                    <a:pt x="1478870" y="711200"/>
                  </a:cubicBezTo>
                  <a:cubicBezTo>
                    <a:pt x="1483327" y="699314"/>
                    <a:pt x="1484620" y="686461"/>
                    <a:pt x="1488107" y="674255"/>
                  </a:cubicBezTo>
                  <a:cubicBezTo>
                    <a:pt x="1490782" y="664893"/>
                    <a:pt x="1494264" y="655782"/>
                    <a:pt x="1497343" y="646545"/>
                  </a:cubicBezTo>
                  <a:cubicBezTo>
                    <a:pt x="1494264" y="569575"/>
                    <a:pt x="1496033" y="492258"/>
                    <a:pt x="1488107" y="415636"/>
                  </a:cubicBezTo>
                  <a:cubicBezTo>
                    <a:pt x="1486690" y="401940"/>
                    <a:pt x="1478449" y="389268"/>
                    <a:pt x="1469634" y="378691"/>
                  </a:cubicBezTo>
                  <a:cubicBezTo>
                    <a:pt x="1462527" y="370163"/>
                    <a:pt x="1451161" y="366376"/>
                    <a:pt x="1441925" y="360218"/>
                  </a:cubicBezTo>
                  <a:cubicBezTo>
                    <a:pt x="1435767" y="350982"/>
                    <a:pt x="1431301" y="340358"/>
                    <a:pt x="1423452" y="332509"/>
                  </a:cubicBezTo>
                  <a:cubicBezTo>
                    <a:pt x="1402190" y="311247"/>
                    <a:pt x="1387063" y="311866"/>
                    <a:pt x="1358798" y="304800"/>
                  </a:cubicBezTo>
                  <a:cubicBezTo>
                    <a:pt x="1349562" y="298642"/>
                    <a:pt x="1340122" y="292779"/>
                    <a:pt x="1331089" y="286327"/>
                  </a:cubicBezTo>
                  <a:cubicBezTo>
                    <a:pt x="1318562" y="277379"/>
                    <a:pt x="1307600" y="266094"/>
                    <a:pt x="1294143" y="258618"/>
                  </a:cubicBezTo>
                  <a:cubicBezTo>
                    <a:pt x="1251174" y="234746"/>
                    <a:pt x="1223030" y="237994"/>
                    <a:pt x="1174070" y="221673"/>
                  </a:cubicBezTo>
                  <a:cubicBezTo>
                    <a:pt x="1164834" y="218594"/>
                    <a:pt x="1155069" y="216790"/>
                    <a:pt x="1146361" y="212436"/>
                  </a:cubicBezTo>
                  <a:cubicBezTo>
                    <a:pt x="1101218" y="189864"/>
                    <a:pt x="1137369" y="196334"/>
                    <a:pt x="1090943" y="184727"/>
                  </a:cubicBezTo>
                  <a:cubicBezTo>
                    <a:pt x="1039895" y="171965"/>
                    <a:pt x="1037447" y="176681"/>
                    <a:pt x="980107" y="166255"/>
                  </a:cubicBezTo>
                  <a:cubicBezTo>
                    <a:pt x="967617" y="163984"/>
                    <a:pt x="955651" y="159289"/>
                    <a:pt x="943161" y="157018"/>
                  </a:cubicBezTo>
                  <a:cubicBezTo>
                    <a:pt x="921742" y="153124"/>
                    <a:pt x="899926" y="151676"/>
                    <a:pt x="878507" y="147782"/>
                  </a:cubicBezTo>
                  <a:cubicBezTo>
                    <a:pt x="815163" y="136265"/>
                    <a:pt x="866606" y="142497"/>
                    <a:pt x="813852" y="129309"/>
                  </a:cubicBezTo>
                  <a:cubicBezTo>
                    <a:pt x="798622" y="125502"/>
                    <a:pt x="782900" y="123881"/>
                    <a:pt x="767670" y="120073"/>
                  </a:cubicBezTo>
                  <a:cubicBezTo>
                    <a:pt x="758225" y="117712"/>
                    <a:pt x="749322" y="113511"/>
                    <a:pt x="739961" y="110836"/>
                  </a:cubicBezTo>
                  <a:cubicBezTo>
                    <a:pt x="727755" y="107349"/>
                    <a:pt x="715222" y="105087"/>
                    <a:pt x="703016" y="101600"/>
                  </a:cubicBezTo>
                  <a:cubicBezTo>
                    <a:pt x="693655" y="98925"/>
                    <a:pt x="684854" y="94273"/>
                    <a:pt x="675307" y="92364"/>
                  </a:cubicBezTo>
                  <a:cubicBezTo>
                    <a:pt x="653959" y="88094"/>
                    <a:pt x="632273" y="85671"/>
                    <a:pt x="610652" y="83127"/>
                  </a:cubicBezTo>
                  <a:cubicBezTo>
                    <a:pt x="516524" y="72053"/>
                    <a:pt x="539310" y="73891"/>
                    <a:pt x="462870" y="73891"/>
                  </a:cubicBezTo>
                </a:path>
              </a:pathLst>
            </a:custGeom>
            <a:ln w="50800">
              <a:solidFill>
                <a:srgbClr xmlns:mc="http://schemas.openxmlformats.org/markup-compatibility/2006" xmlns:a14="http://schemas.microsoft.com/office/drawing/2010/main" val="FF0000" mc:Ignorabl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533400" y="5334000"/>
              <a:ext cx="8534400" cy="738664"/>
            </a:xfrm>
            <a:prstGeom prst="rect">
              <a:avLst/>
            </a:prstGeom>
            <a:noFill/>
          </p:spPr>
          <p:txBody>
            <a:bodyPr wrap="square" lIns="0" tIns="0" rIns="0" bIns="0" rtlCol="0">
              <a:spAutoFit/>
            </a:bodyPr>
            <a:lstStyle/>
            <a:p>
              <a:r>
                <a:rPr lang="en-US" sz="2400" dirty="0" smtClean="0">
                  <a:gradFill>
                    <a:gsLst>
                      <a:gs pos="0">
                        <a:schemeClr val="tx1"/>
                      </a:gs>
                      <a:gs pos="86000">
                        <a:schemeClr val="tx1"/>
                      </a:gs>
                    </a:gsLst>
                    <a:lin ang="5400000" scaled="0"/>
                  </a:gradFill>
                </a:rPr>
                <a:t>Multiple databases provide better support of non-Project users in other departments. </a:t>
              </a:r>
            </a:p>
          </p:txBody>
        </p:sp>
      </p:grpSp>
    </p:spTree>
    <p:extLst>
      <p:ext uri="{BB962C8B-B14F-4D97-AF65-F5344CB8AC3E}">
        <p14:creationId xmlns:p14="http://schemas.microsoft.com/office/powerpoint/2010/main" val="3298644927"/>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1218795"/>
          </a:xfrm>
        </p:spPr>
        <p:txBody>
          <a:bodyPr/>
          <a:lstStyle/>
          <a:p>
            <a:r>
              <a:rPr lang="en-US" dirty="0" smtClean="0"/>
              <a:t>Multiple OLAP Databases</a:t>
            </a:r>
            <a:br>
              <a:rPr lang="en-US" dirty="0" smtClean="0"/>
            </a:br>
            <a:r>
              <a:rPr lang="en-US" sz="4000" dirty="0" smtClean="0">
                <a:solidFill>
                  <a:srgbClr xmlns:mc="http://schemas.openxmlformats.org/markup-compatibility/2006" xmlns:a14="http://schemas.microsoft.com/office/drawing/2010/main" val="FFC000" mc:Ignorable=""/>
                </a:solidFill>
              </a:rPr>
              <a:t>Overview</a:t>
            </a:r>
            <a:endParaRPr lang="en-US" sz="4000" dirty="0">
              <a:solidFill>
                <a:srgbClr xmlns:mc="http://schemas.openxmlformats.org/markup-compatibility/2006" xmlns:a14="http://schemas.microsoft.com/office/drawing/2010/main" val="FFC000" mc:Ignorable=""/>
              </a:solidFill>
            </a:endParaRPr>
          </a:p>
        </p:txBody>
      </p:sp>
      <p:sp>
        <p:nvSpPr>
          <p:cNvPr id="3" name="Content Placeholder 2"/>
          <p:cNvSpPr>
            <a:spLocks noGrp="1"/>
          </p:cNvSpPr>
          <p:nvPr>
            <p:ph idx="1"/>
          </p:nvPr>
        </p:nvSpPr>
        <p:spPr>
          <a:xfrm>
            <a:off x="381000" y="1828799"/>
            <a:ext cx="8229600" cy="4572001"/>
          </a:xfrm>
        </p:spPr>
        <p:txBody>
          <a:bodyPr>
            <a:normAutofit fontScale="92500" lnSpcReduction="20000"/>
          </a:bodyPr>
          <a:lstStyle/>
          <a:p>
            <a:pPr>
              <a:lnSpc>
                <a:spcPct val="120000"/>
              </a:lnSpc>
            </a:pPr>
            <a:r>
              <a:rPr lang="en-US" dirty="0" smtClean="0"/>
              <a:t>Breaks down the EPM cube build process into different chunks</a:t>
            </a:r>
          </a:p>
          <a:p>
            <a:pPr>
              <a:lnSpc>
                <a:spcPct val="120000"/>
              </a:lnSpc>
            </a:pPr>
            <a:r>
              <a:rPr lang="en-US" dirty="0" smtClean="0"/>
              <a:t>Departmental filtering</a:t>
            </a:r>
          </a:p>
          <a:p>
            <a:pPr>
              <a:lnSpc>
                <a:spcPct val="120000"/>
              </a:lnSpc>
            </a:pPr>
            <a:r>
              <a:rPr lang="en-US" dirty="0"/>
              <a:t>More Admin control</a:t>
            </a:r>
          </a:p>
          <a:p>
            <a:pPr lvl="1">
              <a:lnSpc>
                <a:spcPct val="120000"/>
              </a:lnSpc>
            </a:pPr>
            <a:r>
              <a:rPr lang="en-US" dirty="0"/>
              <a:t>Departmental filtering of cubes</a:t>
            </a:r>
          </a:p>
          <a:p>
            <a:pPr lvl="1">
              <a:lnSpc>
                <a:spcPct val="120000"/>
              </a:lnSpc>
            </a:pPr>
            <a:r>
              <a:rPr lang="en-US" dirty="0"/>
              <a:t>Control over </a:t>
            </a:r>
            <a:r>
              <a:rPr lang="en-US" dirty="0" smtClean="0"/>
              <a:t>intrinsic (out-of-the-box) </a:t>
            </a:r>
            <a:r>
              <a:rPr lang="en-US" dirty="0"/>
              <a:t>fields included in cube </a:t>
            </a:r>
            <a:r>
              <a:rPr lang="en-US" dirty="0" smtClean="0"/>
              <a:t>builds</a:t>
            </a:r>
            <a:endParaRPr lang="en-US" dirty="0"/>
          </a:p>
          <a:p>
            <a:pPr>
              <a:lnSpc>
                <a:spcPct val="120000"/>
              </a:lnSpc>
            </a:pPr>
            <a:r>
              <a:rPr lang="en-US" dirty="0"/>
              <a:t>Multi-Language </a:t>
            </a:r>
            <a:r>
              <a:rPr lang="en-US" dirty="0" smtClean="0"/>
              <a:t>Support</a:t>
            </a:r>
          </a:p>
          <a:p>
            <a:pPr lvl="1">
              <a:lnSpc>
                <a:spcPct val="120000"/>
              </a:lnSpc>
            </a:pPr>
            <a:r>
              <a:rPr lang="en-US" dirty="0" smtClean="0"/>
              <a:t>Based on the Language Packs installed</a:t>
            </a:r>
          </a:p>
        </p:txBody>
      </p:sp>
      <p:sp>
        <p:nvSpPr>
          <p:cNvPr id="5" name="Slide Number Placeholder 4"/>
          <p:cNvSpPr>
            <a:spLocks noGrp="1"/>
          </p:cNvSpPr>
          <p:nvPr>
            <p:ph type="sldNum" sz="quarter" idx="10"/>
          </p:nvPr>
        </p:nvSpPr>
        <p:spPr/>
        <p:txBody>
          <a:bodyPr/>
          <a:lstStyle/>
          <a:p>
            <a:fld id="{0D7CF977-003B-4382-9C11-15648BFA557C}" type="slidenum">
              <a:rPr lang="en-US" smtClean="0"/>
              <a:pPr/>
              <a:t>39</a:t>
            </a:fld>
            <a:endParaRPr lang="en-US"/>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686800" cy="1329595"/>
          </a:xfrm>
        </p:spPr>
        <p:txBody>
          <a:bodyPr/>
          <a:lstStyle/>
          <a:p>
            <a:r>
              <a:rPr lang="en-US" dirty="0" smtClean="0"/>
              <a:t>Expectations for reporting in 2010</a:t>
            </a:r>
            <a:endParaRPr lang="en-US" dirty="0"/>
          </a:p>
        </p:txBody>
      </p:sp>
      <p:sp>
        <p:nvSpPr>
          <p:cNvPr id="3" name="Text Placeholder 2"/>
          <p:cNvSpPr>
            <a:spLocks noGrp="1"/>
          </p:cNvSpPr>
          <p:nvPr>
            <p:ph type="body" sz="quarter" idx="10"/>
          </p:nvPr>
        </p:nvSpPr>
        <p:spPr>
          <a:xfrm>
            <a:off x="381000" y="1447799"/>
            <a:ext cx="8382000" cy="5570756"/>
          </a:xfrm>
        </p:spPr>
        <p:txBody>
          <a:bodyPr/>
          <a:lstStyle/>
          <a:p>
            <a:r>
              <a:rPr lang="en-US" dirty="0" smtClean="0"/>
              <a:t>Reporting database</a:t>
            </a:r>
          </a:p>
          <a:p>
            <a:r>
              <a:rPr lang="en-US" dirty="0" smtClean="0"/>
              <a:t>OLAP Cubes</a:t>
            </a:r>
          </a:p>
          <a:p>
            <a:endParaRPr lang="en-US" dirty="0" smtClean="0"/>
          </a:p>
          <a:p>
            <a:r>
              <a:rPr lang="en-US" dirty="0" smtClean="0"/>
              <a:t>SharePoint Server 2010 Platform</a:t>
            </a:r>
          </a:p>
          <a:p>
            <a:pPr lvl="1"/>
            <a:r>
              <a:rPr lang="en-US" dirty="0" smtClean="0"/>
              <a:t>BI Center</a:t>
            </a:r>
          </a:p>
          <a:p>
            <a:pPr lvl="1"/>
            <a:r>
              <a:rPr lang="en-US" dirty="0" smtClean="0"/>
              <a:t>Excel Services, Visio Services, Performance Point Services…</a:t>
            </a:r>
          </a:p>
          <a:p>
            <a:r>
              <a:rPr lang="en-US" dirty="0" smtClean="0"/>
              <a:t>“Traditional” SQL Server Reporting services</a:t>
            </a:r>
          </a:p>
          <a:p>
            <a:pPr marL="0" indent="0">
              <a:buNone/>
            </a:pPr>
            <a:endParaRPr lang="en-US" dirty="0" smtClean="0"/>
          </a:p>
          <a:p>
            <a:r>
              <a:rPr lang="en-US" dirty="0" smtClean="0"/>
              <a:t>No Office Web Components (OWA)</a:t>
            </a:r>
          </a:p>
          <a:p>
            <a:endParaRPr lang="en-US" dirty="0"/>
          </a:p>
        </p:txBody>
      </p:sp>
      <p:sp>
        <p:nvSpPr>
          <p:cNvPr id="4" name="Slide Number Placeholder 3"/>
          <p:cNvSpPr>
            <a:spLocks noGrp="1"/>
          </p:cNvSpPr>
          <p:nvPr>
            <p:ph type="sldNum" sz="quarter" idx="11"/>
          </p:nvPr>
        </p:nvSpPr>
        <p:spPr/>
        <p:txBody>
          <a:bodyPr/>
          <a:lstStyle/>
          <a:p>
            <a:fld id="{0D7CF977-003B-4382-9C11-15648BFA557C}" type="slidenum">
              <a:rPr lang="en-US" smtClean="0"/>
              <a:pPr/>
              <a:t>4</a:t>
            </a:fld>
            <a:endParaRPr lang="en-US"/>
          </a:p>
        </p:txBody>
      </p:sp>
    </p:spTree>
    <p:extLst>
      <p:ext uri="{BB962C8B-B14F-4D97-AF65-F5344CB8AC3E}">
        <p14:creationId xmlns:p14="http://schemas.microsoft.com/office/powerpoint/2010/main" val="40139132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dirty="0" smtClean="0"/>
              <a:t>Multiple OLAP Databases</a:t>
            </a:r>
            <a:endParaRPr lang="en-US" dirty="0"/>
          </a:p>
        </p:txBody>
      </p:sp>
      <p:sp>
        <p:nvSpPr>
          <p:cNvPr id="3" name="Content Placeholder 2"/>
          <p:cNvSpPr>
            <a:spLocks noGrp="1"/>
          </p:cNvSpPr>
          <p:nvPr>
            <p:ph idx="1"/>
          </p:nvPr>
        </p:nvSpPr>
        <p:spPr>
          <a:xfrm>
            <a:off x="457200" y="1143000"/>
            <a:ext cx="8229600" cy="914400"/>
          </a:xfrm>
        </p:spPr>
        <p:txBody>
          <a:bodyPr>
            <a:normAutofit lnSpcReduction="10000"/>
          </a:bodyPr>
          <a:lstStyle/>
          <a:p>
            <a:pPr>
              <a:lnSpc>
                <a:spcPct val="100000"/>
              </a:lnSpc>
            </a:pPr>
            <a:r>
              <a:rPr lang="en-US" dirty="0" smtClean="0"/>
              <a:t>Project Web Access -&gt; Server Settings -&gt; OLAP Database Management</a:t>
            </a:r>
            <a:endParaRPr lang="en-US" dirty="0"/>
          </a:p>
        </p:txBody>
      </p:sp>
      <p:sp>
        <p:nvSpPr>
          <p:cNvPr id="5" name="Slide Number Placeholder 4"/>
          <p:cNvSpPr>
            <a:spLocks noGrp="1"/>
          </p:cNvSpPr>
          <p:nvPr>
            <p:ph type="sldNum" sz="quarter" idx="10"/>
          </p:nvPr>
        </p:nvSpPr>
        <p:spPr/>
        <p:txBody>
          <a:bodyPr/>
          <a:lstStyle/>
          <a:p>
            <a:fld id="{0D7CF977-003B-4382-9C11-15648BFA557C}" type="slidenum">
              <a:rPr lang="en-US" smtClean="0"/>
              <a:pPr/>
              <a:t>40</a:t>
            </a:fld>
            <a:endParaRPr lang="en-US"/>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 y="2286000"/>
            <a:ext cx="8913235" cy="1647825"/>
          </a:xfrm>
          <a:prstGeom prst="rect">
            <a:avLst/>
          </a:prstGeom>
          <a:ln>
            <a:noFill/>
          </a:ln>
          <a:effectLst>
            <a:outerShdw blurRad="292100" dist="139700" dir="2700000" algn="tl" rotWithShape="0">
              <a:srgbClr xmlns:mc="http://schemas.openxmlformats.org/markup-compatibility/2006" xmlns:a14="http://schemas.microsoft.com/office/drawing/2010/main" val="333333" mc:Ignorable="">
                <a:alpha val="65000"/>
              </a:srgbClr>
            </a:outerShdw>
          </a:effectLst>
          <a:extLs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7332264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Multiple OLAP Databases</a:t>
            </a:r>
          </a:p>
        </p:txBody>
      </p:sp>
      <p:sp>
        <p:nvSpPr>
          <p:cNvPr id="3" name="Content Placeholder 2"/>
          <p:cNvSpPr>
            <a:spLocks noGrp="1"/>
          </p:cNvSpPr>
          <p:nvPr>
            <p:ph type="body" sz="quarter" idx="10"/>
          </p:nvPr>
        </p:nvSpPr>
        <p:spPr>
          <a:xfrm>
            <a:off x="381000" y="1447799"/>
            <a:ext cx="8382000" cy="1295401"/>
          </a:xfrm>
        </p:spPr>
        <p:txBody>
          <a:bodyPr>
            <a:normAutofit fontScale="85000" lnSpcReduction="10000"/>
          </a:bodyPr>
          <a:lstStyle/>
          <a:p>
            <a:pPr>
              <a:lnSpc>
                <a:spcPct val="120000"/>
              </a:lnSpc>
            </a:pPr>
            <a:r>
              <a:rPr lang="en-US" dirty="0" smtClean="0"/>
              <a:t>Cubes may be trimmed by Project Departments</a:t>
            </a:r>
          </a:p>
          <a:p>
            <a:pPr>
              <a:lnSpc>
                <a:spcPct val="120000"/>
              </a:lnSpc>
            </a:pPr>
            <a:r>
              <a:rPr lang="en-US" dirty="0"/>
              <a:t>Cubes may be trimmed by Resource Departments</a:t>
            </a:r>
          </a:p>
          <a:p>
            <a:pPr>
              <a:lnSpc>
                <a:spcPct val="120000"/>
              </a:lnSpc>
            </a:pPr>
            <a:endParaRPr lang="en-US" dirty="0"/>
          </a:p>
        </p:txBody>
      </p:sp>
      <p:sp>
        <p:nvSpPr>
          <p:cNvPr id="5" name="Slide Number Placeholder 4"/>
          <p:cNvSpPr>
            <a:spLocks noGrp="1"/>
          </p:cNvSpPr>
          <p:nvPr>
            <p:ph type="sldNum" sz="quarter" idx="11"/>
          </p:nvPr>
        </p:nvSpPr>
        <p:spPr/>
        <p:txBody>
          <a:bodyPr/>
          <a:lstStyle/>
          <a:p>
            <a:fld id="{0D7CF977-003B-4382-9C11-15648BFA557C}" type="slidenum">
              <a:rPr lang="en-US" smtClean="0"/>
              <a:pPr/>
              <a:t>41</a:t>
            </a:fld>
            <a:endParaRPr lang="en-US"/>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2743200"/>
            <a:ext cx="5035958" cy="2971800"/>
          </a:xfrm>
          <a:prstGeom prst="roundRect">
            <a:avLst>
              <a:gd name="adj" fmla="val 8594"/>
            </a:avLst>
          </a:prstGeom>
          <a:solidFill>
            <a:srgbClr xmlns:mc="http://schemas.openxmlformats.org/markup-compatibility/2006" xmlns:a14="http://schemas.microsoft.com/office/drawing/2010/main" val="FFFFFF" mc:Ignorable="">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spTree>
    <p:extLst>
      <p:ext uri="{BB962C8B-B14F-4D97-AF65-F5344CB8AC3E}">
        <p14:creationId xmlns:p14="http://schemas.microsoft.com/office/powerpoint/2010/main" val="6581180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Multiple OLAP Databases</a:t>
            </a:r>
          </a:p>
        </p:txBody>
      </p:sp>
      <p:sp>
        <p:nvSpPr>
          <p:cNvPr id="3" name="Content Placeholder 2"/>
          <p:cNvSpPr>
            <a:spLocks noGrp="1"/>
          </p:cNvSpPr>
          <p:nvPr>
            <p:ph type="body" sz="quarter" idx="10"/>
          </p:nvPr>
        </p:nvSpPr>
        <p:spPr>
          <a:xfrm>
            <a:off x="304800" y="1143000"/>
            <a:ext cx="8382000" cy="685801"/>
          </a:xfrm>
        </p:spPr>
        <p:txBody>
          <a:bodyPr>
            <a:normAutofit fontScale="77500" lnSpcReduction="20000"/>
          </a:bodyPr>
          <a:lstStyle/>
          <a:p>
            <a:pPr>
              <a:lnSpc>
                <a:spcPct val="120000"/>
              </a:lnSpc>
            </a:pPr>
            <a:r>
              <a:rPr lang="en-US" dirty="0" smtClean="0"/>
              <a:t>Cubes may be trimmed by Dimensions and Measures</a:t>
            </a:r>
            <a:endParaRPr lang="en-US" dirty="0"/>
          </a:p>
        </p:txBody>
      </p:sp>
      <p:sp>
        <p:nvSpPr>
          <p:cNvPr id="5" name="Slide Number Placeholder 4"/>
          <p:cNvSpPr>
            <a:spLocks noGrp="1"/>
          </p:cNvSpPr>
          <p:nvPr>
            <p:ph type="sldNum" sz="quarter" idx="11"/>
          </p:nvPr>
        </p:nvSpPr>
        <p:spPr/>
        <p:txBody>
          <a:bodyPr/>
          <a:lstStyle/>
          <a:p>
            <a:fld id="{0D7CF977-003B-4382-9C11-15648BFA557C}" type="slidenum">
              <a:rPr lang="en-US" smtClean="0"/>
              <a:pPr/>
              <a:t>42</a:t>
            </a:fld>
            <a:endParaRPr lang="en-US"/>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1676400"/>
            <a:ext cx="6338455" cy="4357688"/>
          </a:xfrm>
          <a:prstGeom prst="roundRect">
            <a:avLst>
              <a:gd name="adj" fmla="val 8594"/>
            </a:avLst>
          </a:prstGeom>
          <a:solidFill>
            <a:srgbClr xmlns:mc="http://schemas.openxmlformats.org/markup-compatibility/2006" xmlns:a14="http://schemas.microsoft.com/office/drawing/2010/main" val="FFFFFF" mc:Ignorable="">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spTree>
    <p:extLst>
      <p:ext uri="{BB962C8B-B14F-4D97-AF65-F5344CB8AC3E}">
        <p14:creationId xmlns:p14="http://schemas.microsoft.com/office/powerpoint/2010/main" val="25139072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1218795"/>
          </a:xfrm>
        </p:spPr>
        <p:txBody>
          <a:bodyPr/>
          <a:lstStyle/>
          <a:p>
            <a:r>
              <a:rPr lang="en-US" dirty="0"/>
              <a:t>Multiple OLAP Databases</a:t>
            </a:r>
            <a:br>
              <a:rPr lang="en-US" dirty="0"/>
            </a:br>
            <a:r>
              <a:rPr lang="en-US" sz="4000" dirty="0" smtClean="0">
                <a:solidFill>
                  <a:srgbClr xmlns:mc="http://schemas.openxmlformats.org/markup-compatibility/2006" xmlns:a14="http://schemas.microsoft.com/office/drawing/2010/main" val="FFC000" mc:Ignorable=""/>
                </a:solidFill>
              </a:rPr>
              <a:t>Departments</a:t>
            </a:r>
            <a:endParaRPr lang="en-US" dirty="0"/>
          </a:p>
        </p:txBody>
      </p:sp>
      <p:sp>
        <p:nvSpPr>
          <p:cNvPr id="3" name="Content Placeholder 2"/>
          <p:cNvSpPr>
            <a:spLocks noGrp="1"/>
          </p:cNvSpPr>
          <p:nvPr>
            <p:ph idx="1"/>
          </p:nvPr>
        </p:nvSpPr>
        <p:spPr>
          <a:xfrm>
            <a:off x="304800" y="1523999"/>
            <a:ext cx="8534400" cy="4495801"/>
          </a:xfrm>
        </p:spPr>
        <p:txBody>
          <a:bodyPr>
            <a:normAutofit fontScale="92500" lnSpcReduction="20000"/>
          </a:bodyPr>
          <a:lstStyle/>
          <a:p>
            <a:pPr>
              <a:lnSpc>
                <a:spcPct val="110000"/>
              </a:lnSpc>
            </a:pPr>
            <a:r>
              <a:rPr lang="en-US" dirty="0" smtClean="0"/>
              <a:t>Departments may be associated with Projects, Resources</a:t>
            </a:r>
          </a:p>
          <a:p>
            <a:pPr marL="0" indent="0">
              <a:lnSpc>
                <a:spcPct val="110000"/>
              </a:lnSpc>
              <a:buNone/>
            </a:pPr>
            <a:endParaRPr lang="en-US" dirty="0" smtClean="0"/>
          </a:p>
          <a:p>
            <a:pPr>
              <a:lnSpc>
                <a:spcPct val="110000"/>
              </a:lnSpc>
            </a:pPr>
            <a:r>
              <a:rPr lang="en-US" dirty="0" smtClean="0"/>
              <a:t>A cube could only include projects and resources that are associated with one or more Departments</a:t>
            </a:r>
          </a:p>
          <a:p>
            <a:pPr>
              <a:lnSpc>
                <a:spcPct val="110000"/>
              </a:lnSpc>
            </a:pPr>
            <a:endParaRPr lang="en-US" dirty="0" smtClean="0"/>
          </a:p>
          <a:p>
            <a:pPr>
              <a:lnSpc>
                <a:spcPct val="110000"/>
              </a:lnSpc>
            </a:pPr>
            <a:r>
              <a:rPr lang="en-US" dirty="0" smtClean="0"/>
              <a:t>Project and Resource departments may also be added into the cubes as dimension data for reporting purposes</a:t>
            </a:r>
            <a:endParaRPr lang="en-US" dirty="0"/>
          </a:p>
        </p:txBody>
      </p:sp>
      <p:sp>
        <p:nvSpPr>
          <p:cNvPr id="4" name="Slide Number Placeholder 3"/>
          <p:cNvSpPr>
            <a:spLocks noGrp="1"/>
          </p:cNvSpPr>
          <p:nvPr>
            <p:ph type="sldNum" sz="quarter" idx="10"/>
          </p:nvPr>
        </p:nvSpPr>
        <p:spPr/>
        <p:txBody>
          <a:bodyPr/>
          <a:lstStyle/>
          <a:p>
            <a:fld id="{0D7CF977-003B-4382-9C11-15648BFA557C}" type="slidenum">
              <a:rPr lang="en-US" smtClean="0"/>
              <a:pPr/>
              <a:t>43</a:t>
            </a:fld>
            <a:endParaRPr lang="en-US"/>
          </a:p>
        </p:txBody>
      </p:sp>
    </p:spTree>
  </p:cSld>
  <p:clrMapOvr>
    <a:masterClrMapping/>
  </p:clrMapOvr>
  <p:transition xmlns:p14="http://schemas.microsoft.com/office/powerpoint/2010/mai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Departments and OLAP</a:t>
            </a:r>
            <a:endParaRPr lang="en-US" dirty="0"/>
          </a:p>
        </p:txBody>
      </p:sp>
      <p:pic>
        <p:nvPicPr>
          <p:cNvPr id="4" name="Picture 3" descr="14olapwhichfiltered.png"/>
          <p:cNvPicPr/>
          <p:nvPr/>
        </p:nvPicPr>
        <p:blipFill>
          <a:blip r:embed="rId3" cstate="print"/>
          <a:stretch>
            <a:fillRect/>
          </a:stretch>
        </p:blipFill>
        <p:spPr>
          <a:xfrm>
            <a:off x="381000" y="914400"/>
            <a:ext cx="8305800" cy="5592024"/>
          </a:xfrm>
          <a:prstGeom prst="rect">
            <a:avLst/>
          </a:prstGeom>
        </p:spPr>
      </p:pic>
      <p:sp>
        <p:nvSpPr>
          <p:cNvPr id="5" name="Slide Number Placeholder 4"/>
          <p:cNvSpPr>
            <a:spLocks noGrp="1"/>
          </p:cNvSpPr>
          <p:nvPr>
            <p:ph type="sldNum" sz="quarter" idx="11"/>
          </p:nvPr>
        </p:nvSpPr>
        <p:spPr/>
        <p:txBody>
          <a:bodyPr/>
          <a:lstStyle/>
          <a:p>
            <a:fld id="{1DC70519-3D27-4D5B-A312-0DC52B8ED593}" type="slidenum">
              <a:rPr lang="en-US" smtClean="0"/>
              <a:pPr/>
              <a:t>44</a:t>
            </a:fld>
            <a:endParaRPr lang="en-US" dirty="0"/>
          </a:p>
        </p:txBody>
      </p:sp>
    </p:spTree>
    <p:extLst>
      <p:ext uri="{BB962C8B-B14F-4D97-AF65-F5344CB8AC3E}">
        <p14:creationId xmlns:p14="http://schemas.microsoft.com/office/powerpoint/2010/main" val="3762420898"/>
      </p:ext>
    </p:extLst>
  </p:cSld>
  <p:clrMapOvr>
    <a:masterClrMapping/>
  </p:clrMapOvr>
  <p:transition xmlns:p14="http://schemas.microsoft.com/office/powerpoint/2010/mai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81000" y="1600200"/>
            <a:ext cx="8534400" cy="5105400"/>
          </a:xfrm>
        </p:spPr>
        <p:txBody>
          <a:bodyPr>
            <a:normAutofit fontScale="92500" lnSpcReduction="20000"/>
          </a:bodyPr>
          <a:lstStyle/>
          <a:p>
            <a:pPr>
              <a:lnSpc>
                <a:spcPct val="100000"/>
              </a:lnSpc>
            </a:pPr>
            <a:r>
              <a:rPr lang="en-US" dirty="0" smtClean="0"/>
              <a:t>Better end user experience</a:t>
            </a:r>
          </a:p>
          <a:p>
            <a:pPr>
              <a:lnSpc>
                <a:spcPct val="100000"/>
              </a:lnSpc>
            </a:pPr>
            <a:r>
              <a:rPr lang="en-US" dirty="0" smtClean="0"/>
              <a:t>Fields that EPM Administrators may choose to add/remove from OLAP cube builds if they are not required:</a:t>
            </a:r>
          </a:p>
          <a:p>
            <a:pPr lvl="1">
              <a:lnSpc>
                <a:spcPct val="100000"/>
              </a:lnSpc>
            </a:pPr>
            <a:r>
              <a:rPr lang="en-US" dirty="0" smtClean="0"/>
              <a:t>Baseline ( Work and Cost )</a:t>
            </a:r>
          </a:p>
          <a:p>
            <a:pPr lvl="1">
              <a:lnSpc>
                <a:spcPct val="100000"/>
              </a:lnSpc>
            </a:pPr>
            <a:r>
              <a:rPr lang="en-US" dirty="0" smtClean="0"/>
              <a:t>Costs</a:t>
            </a:r>
          </a:p>
          <a:p>
            <a:pPr lvl="1">
              <a:lnSpc>
                <a:spcPct val="100000"/>
              </a:lnSpc>
            </a:pPr>
            <a:r>
              <a:rPr lang="en-US" dirty="0" smtClean="0"/>
              <a:t>Work</a:t>
            </a:r>
          </a:p>
          <a:p>
            <a:pPr lvl="1">
              <a:lnSpc>
                <a:spcPct val="100000"/>
              </a:lnSpc>
            </a:pPr>
            <a:r>
              <a:rPr lang="en-US" dirty="0" smtClean="0"/>
              <a:t>Earned Value</a:t>
            </a:r>
          </a:p>
          <a:p>
            <a:pPr lvl="1">
              <a:lnSpc>
                <a:spcPct val="100000"/>
              </a:lnSpc>
            </a:pPr>
            <a:r>
              <a:rPr lang="en-US" dirty="0" smtClean="0"/>
              <a:t>Inactive Tasks</a:t>
            </a:r>
          </a:p>
          <a:p>
            <a:pPr>
              <a:lnSpc>
                <a:spcPct val="100000"/>
              </a:lnSpc>
            </a:pPr>
            <a:r>
              <a:rPr lang="en-US" dirty="0" smtClean="0"/>
              <a:t>PWA -&gt; Server Settings -&gt; OLAP Database Management ( under the “OLAP Database” heading )</a:t>
            </a:r>
          </a:p>
        </p:txBody>
      </p:sp>
      <p:sp>
        <p:nvSpPr>
          <p:cNvPr id="4" name="Slide Number Placeholder 3"/>
          <p:cNvSpPr>
            <a:spLocks noGrp="1"/>
          </p:cNvSpPr>
          <p:nvPr>
            <p:ph type="sldNum" sz="quarter" idx="11"/>
          </p:nvPr>
        </p:nvSpPr>
        <p:spPr/>
        <p:txBody>
          <a:bodyPr/>
          <a:lstStyle/>
          <a:p>
            <a:fld id="{0D7CF977-003B-4382-9C11-15648BFA557C}" type="slidenum">
              <a:rPr lang="en-US" smtClean="0"/>
              <a:pPr/>
              <a:t>45</a:t>
            </a:fld>
            <a:endParaRPr lang="en-US"/>
          </a:p>
        </p:txBody>
      </p:sp>
      <p:sp>
        <p:nvSpPr>
          <p:cNvPr id="6" name="Title 1"/>
          <p:cNvSpPr>
            <a:spLocks noGrp="1"/>
          </p:cNvSpPr>
          <p:nvPr>
            <p:ph type="title"/>
          </p:nvPr>
        </p:nvSpPr>
        <p:spPr>
          <a:xfrm>
            <a:off x="381000" y="228600"/>
            <a:ext cx="8382000" cy="1218795"/>
          </a:xfrm>
        </p:spPr>
        <p:txBody>
          <a:bodyPr/>
          <a:lstStyle/>
          <a:p>
            <a:r>
              <a:rPr lang="en-US" dirty="0"/>
              <a:t>Multiple OLAP Databases</a:t>
            </a:r>
            <a:br>
              <a:rPr lang="en-US" dirty="0"/>
            </a:br>
            <a:r>
              <a:rPr lang="en-US" sz="4000" smtClean="0">
                <a:solidFill>
                  <a:srgbClr xmlns:mc="http://schemas.openxmlformats.org/markup-compatibility/2006" xmlns:a14="http://schemas.microsoft.com/office/drawing/2010/main" val="FFC000" mc:Ignorable=""/>
                </a:solidFill>
              </a:rPr>
              <a:t>More information</a:t>
            </a:r>
            <a:endParaRPr lang="en-US" dirty="0"/>
          </a:p>
        </p:txBody>
      </p:sp>
    </p:spTree>
  </p:cSld>
  <p:clrMapOvr>
    <a:masterClrMapping/>
  </p:clrMapOvr>
  <p:transition xmlns:p14="http://schemas.microsoft.com/office/powerpoint/2010/main">
    <p:fad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Multiple OLAP Databases</a:t>
            </a:r>
            <a:endParaRPr lang="en-US" dirty="0"/>
          </a:p>
        </p:txBody>
      </p:sp>
      <p:sp>
        <p:nvSpPr>
          <p:cNvPr id="3" name="Content Placeholder 2"/>
          <p:cNvSpPr>
            <a:spLocks noGrp="1"/>
          </p:cNvSpPr>
          <p:nvPr>
            <p:ph type="body" sz="quarter" idx="10"/>
          </p:nvPr>
        </p:nvSpPr>
        <p:spPr>
          <a:xfrm>
            <a:off x="381000" y="1143000"/>
            <a:ext cx="8382000" cy="4495801"/>
          </a:xfrm>
        </p:spPr>
        <p:txBody>
          <a:bodyPr>
            <a:normAutofit fontScale="85000" lnSpcReduction="20000"/>
          </a:bodyPr>
          <a:lstStyle/>
          <a:p>
            <a:pPr>
              <a:lnSpc>
                <a:spcPct val="120000"/>
              </a:lnSpc>
            </a:pPr>
            <a:r>
              <a:rPr lang="en-US" dirty="0" smtClean="0"/>
              <a:t>Cubes may be processed simultaneously or separately</a:t>
            </a:r>
          </a:p>
          <a:p>
            <a:pPr lvl="1">
              <a:lnSpc>
                <a:spcPct val="120000"/>
              </a:lnSpc>
            </a:pPr>
            <a:r>
              <a:rPr lang="en-US" dirty="0" smtClean="0"/>
              <a:t>Recommend </a:t>
            </a:r>
            <a:r>
              <a:rPr lang="en-US" dirty="0"/>
              <a:t>staggered cube </a:t>
            </a:r>
            <a:r>
              <a:rPr lang="en-US" dirty="0" smtClean="0"/>
              <a:t>builds</a:t>
            </a:r>
          </a:p>
          <a:p>
            <a:pPr>
              <a:lnSpc>
                <a:spcPct val="120000"/>
              </a:lnSpc>
            </a:pPr>
            <a:r>
              <a:rPr lang="en-US" dirty="0"/>
              <a:t>Individual Cube build status dialogs provide detailed build </a:t>
            </a:r>
            <a:r>
              <a:rPr lang="en-US" dirty="0" smtClean="0"/>
              <a:t>status</a:t>
            </a:r>
          </a:p>
          <a:p>
            <a:pPr>
              <a:lnSpc>
                <a:spcPct val="120000"/>
              </a:lnSpc>
            </a:pPr>
            <a:r>
              <a:rPr lang="en-US" dirty="0"/>
              <a:t>P</a:t>
            </a:r>
            <a:r>
              <a:rPr lang="en-US" dirty="0" smtClean="0"/>
              <a:t>rovide </a:t>
            </a:r>
            <a:r>
              <a:rPr lang="en-US" dirty="0"/>
              <a:t>EPM Administrators with:</a:t>
            </a:r>
          </a:p>
          <a:p>
            <a:pPr lvl="1">
              <a:lnSpc>
                <a:spcPct val="120000"/>
              </a:lnSpc>
            </a:pPr>
            <a:r>
              <a:rPr lang="en-US" dirty="0"/>
              <a:t>Targeted reporting OLAP cubes for different audiences</a:t>
            </a:r>
          </a:p>
          <a:p>
            <a:pPr lvl="1">
              <a:lnSpc>
                <a:spcPct val="120000"/>
              </a:lnSpc>
            </a:pPr>
            <a:r>
              <a:rPr lang="en-US" dirty="0"/>
              <a:t>Tool for managing OLAP cube build times to meet business </a:t>
            </a:r>
            <a:r>
              <a:rPr lang="en-US" dirty="0" smtClean="0"/>
              <a:t>requirements (e.g. by removing intrinsic fields that are not needed)</a:t>
            </a:r>
            <a:endParaRPr lang="en-US" dirty="0"/>
          </a:p>
        </p:txBody>
      </p:sp>
      <p:sp>
        <p:nvSpPr>
          <p:cNvPr id="5" name="Slide Number Placeholder 4"/>
          <p:cNvSpPr>
            <a:spLocks noGrp="1"/>
          </p:cNvSpPr>
          <p:nvPr>
            <p:ph type="sldNum" sz="quarter" idx="11"/>
          </p:nvPr>
        </p:nvSpPr>
        <p:spPr/>
        <p:txBody>
          <a:bodyPr/>
          <a:lstStyle/>
          <a:p>
            <a:fld id="{0D7CF977-003B-4382-9C11-15648BFA557C}" type="slidenum">
              <a:rPr lang="en-US" smtClean="0"/>
              <a:pPr/>
              <a:t>46</a:t>
            </a:fld>
            <a:endParaRPr lang="en-US"/>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endParaRPr lang="en-US" dirty="0"/>
          </a:p>
        </p:txBody>
      </p:sp>
      <p:sp>
        <p:nvSpPr>
          <p:cNvPr id="6" name="Subtitle 5"/>
          <p:cNvSpPr>
            <a:spLocks noGrp="1"/>
          </p:cNvSpPr>
          <p:nvPr>
            <p:ph type="subTitle" idx="1"/>
          </p:nvPr>
        </p:nvSpPr>
        <p:spPr/>
        <p:txBody>
          <a:bodyPr/>
          <a:lstStyle/>
          <a:p>
            <a:r>
              <a:rPr lang="en-US" dirty="0" smtClean="0"/>
              <a:t>Multi OLAP Databases</a:t>
            </a:r>
            <a:endParaRPr lang="en-US" dirty="0"/>
          </a:p>
        </p:txBody>
      </p:sp>
      <p:sp>
        <p:nvSpPr>
          <p:cNvPr id="7" name="Text Placeholder 6"/>
          <p:cNvSpPr>
            <a:spLocks noGrp="1"/>
          </p:cNvSpPr>
          <p:nvPr>
            <p:ph type="body" sz="quarter" idx="10"/>
          </p:nvPr>
        </p:nvSpPr>
        <p:spPr/>
        <p:txBody>
          <a:bodyPr/>
          <a:lstStyle/>
          <a:p>
            <a:r>
              <a:rPr lang="en-US" dirty="0" smtClean="0"/>
              <a:t>DEMO</a:t>
            </a:r>
            <a:endParaRPr lang="en-US" dirty="0"/>
          </a:p>
        </p:txBody>
      </p:sp>
      <p:sp>
        <p:nvSpPr>
          <p:cNvPr id="4" name="Slide Number Placeholder 3"/>
          <p:cNvSpPr>
            <a:spLocks noGrp="1"/>
          </p:cNvSpPr>
          <p:nvPr>
            <p:ph type="sldNum" sz="quarter" idx="4294967295"/>
          </p:nvPr>
        </p:nvSpPr>
        <p:spPr>
          <a:xfrm>
            <a:off x="0" y="6356350"/>
            <a:ext cx="2133600" cy="365125"/>
          </a:xfrm>
        </p:spPr>
        <p:txBody>
          <a:bodyPr/>
          <a:lstStyle/>
          <a:p>
            <a:fld id="{0D7CF977-003B-4382-9C11-15648BFA557C}" type="slidenum">
              <a:rPr lang="en-US" smtClean="0"/>
              <a:pPr/>
              <a:t>47</a:t>
            </a:fld>
            <a:endParaRPr lang="en-US"/>
          </a:p>
        </p:txBody>
      </p:sp>
    </p:spTree>
    <p:extLst>
      <p:ext uri="{BB962C8B-B14F-4D97-AF65-F5344CB8AC3E}">
        <p14:creationId xmlns:p14="http://schemas.microsoft.com/office/powerpoint/2010/main" val="686928407"/>
      </p:ext>
    </p:extLst>
  </p:cSld>
  <p:clrMapOvr>
    <a:masterClrMapping/>
  </p:clrMapOvr>
  <p:transition xmlns:p14="http://schemas.microsoft.com/office/powerpoint/2010/main">
    <p:fad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solidFill>
                  <a:schemeClr val="accent1"/>
                </a:solidFill>
              </a:rPr>
              <a:t>&lt;Demo – Multi-Cube&gt;</a:t>
            </a:r>
            <a:endParaRPr lang="en-US" dirty="0">
              <a:solidFill>
                <a:schemeClr val="accent1"/>
              </a:solidFill>
            </a:endParaRPr>
          </a:p>
        </p:txBody>
      </p:sp>
      <p:sp>
        <p:nvSpPr>
          <p:cNvPr id="7" name="Content Placeholder 6"/>
          <p:cNvSpPr>
            <a:spLocks noGrp="1"/>
          </p:cNvSpPr>
          <p:nvPr>
            <p:ph idx="1"/>
          </p:nvPr>
        </p:nvSpPr>
        <p:spPr>
          <a:xfrm>
            <a:off x="381000" y="1752600"/>
            <a:ext cx="8382000" cy="4343401"/>
          </a:xfrm>
        </p:spPr>
        <p:txBody>
          <a:bodyPr>
            <a:normAutofit/>
          </a:bodyPr>
          <a:lstStyle/>
          <a:p>
            <a:r>
              <a:rPr lang="en-US" dirty="0" smtClean="0">
                <a:solidFill>
                  <a:schemeClr val="tx1"/>
                </a:solidFill>
              </a:rPr>
              <a:t>Quick walk through of where Multi-Cubes are managed</a:t>
            </a:r>
          </a:p>
          <a:p>
            <a:pPr lvl="1"/>
            <a:r>
              <a:rPr lang="en-US" dirty="0" smtClean="0">
                <a:solidFill>
                  <a:schemeClr val="tx1"/>
                </a:solidFill>
              </a:rPr>
              <a:t>Can leverage departments created in prior demo</a:t>
            </a:r>
          </a:p>
          <a:p>
            <a:pPr lvl="1"/>
            <a:r>
              <a:rPr lang="en-US" dirty="0" smtClean="0">
                <a:solidFill>
                  <a:schemeClr val="tx1"/>
                </a:solidFill>
              </a:rPr>
              <a:t>Show how info in cube can be managed</a:t>
            </a:r>
          </a:p>
          <a:p>
            <a:pPr lvl="1"/>
            <a:r>
              <a:rPr lang="en-US" dirty="0" smtClean="0">
                <a:solidFill>
                  <a:schemeClr val="tx1"/>
                </a:solidFill>
              </a:rPr>
              <a:t>Show how multiple cubes can be built ( have multiple cubes built already so show how that looks in the admin UI )</a:t>
            </a:r>
          </a:p>
        </p:txBody>
      </p:sp>
      <p:sp>
        <p:nvSpPr>
          <p:cNvPr id="5" name="Slide Number Placeholder 4"/>
          <p:cNvSpPr>
            <a:spLocks noGrp="1"/>
          </p:cNvSpPr>
          <p:nvPr>
            <p:ph type="sldNum" sz="quarter" idx="10"/>
          </p:nvPr>
        </p:nvSpPr>
        <p:spPr/>
        <p:txBody>
          <a:bodyPr/>
          <a:lstStyle/>
          <a:p>
            <a:fld id="{0D7CF977-003B-4382-9C11-15648BFA557C}" type="slidenum">
              <a:rPr lang="en-US" smtClean="0"/>
              <a:pPr/>
              <a:t>48</a:t>
            </a:fld>
            <a:endParaRPr lang="en-US"/>
          </a:p>
        </p:txBody>
      </p:sp>
    </p:spTree>
  </p:cSld>
  <p:clrMapOvr>
    <a:masterClrMapping/>
  </p:clrMapOvr>
  <p:transition xmlns:p14="http://schemas.microsoft.com/office/powerpoint/2010/mai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4406900"/>
            <a:ext cx="8001000" cy="553998"/>
          </a:xfrm>
        </p:spPr>
        <p:txBody>
          <a:bodyPr/>
          <a:lstStyle/>
          <a:p>
            <a:r>
              <a:rPr lang="en-US" dirty="0" smtClean="0"/>
              <a:t>PERFORMANCE POINT SERVICES</a:t>
            </a:r>
            <a:endParaRPr lang="en-US" dirty="0"/>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0D7CF977-003B-4382-9C11-15648BFA557C}" type="slidenum">
              <a:rPr lang="en-US" smtClean="0"/>
              <a:pPr/>
              <a:t>49</a:t>
            </a:fld>
            <a:endParaRPr lang="en-US"/>
          </a:p>
        </p:txBody>
      </p:sp>
    </p:spTree>
  </p:cSld>
  <p:clrMapOvr>
    <a:masterClrMapping/>
  </p:clrMapOvr>
  <p:transition xmlns:p14="http://schemas.microsoft.com/office/powerpoint/2010/mai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04800" y="0"/>
            <a:ext cx="8839200" cy="1329595"/>
          </a:xfrm>
        </p:spPr>
        <p:txBody>
          <a:bodyPr vert="horz" wrap="square" lIns="0" tIns="0" rIns="0" bIns="0" rtlCol="0" anchor="t">
            <a:spAutoFit/>
          </a:bodyPr>
          <a:lstStyle/>
          <a:p>
            <a:r>
              <a:rPr lang="en-US" dirty="0"/>
              <a:t>Project Server Database Architecture</a:t>
            </a:r>
          </a:p>
        </p:txBody>
      </p:sp>
      <p:grpSp>
        <p:nvGrpSpPr>
          <p:cNvPr id="49" name="Group 48"/>
          <p:cNvGrpSpPr/>
          <p:nvPr/>
        </p:nvGrpSpPr>
        <p:grpSpPr>
          <a:xfrm>
            <a:off x="304800" y="1295400"/>
            <a:ext cx="8475031" cy="4998614"/>
            <a:chOff x="228600" y="960014"/>
            <a:chExt cx="8551231" cy="5334000"/>
          </a:xfrm>
        </p:grpSpPr>
        <p:sp>
          <p:nvSpPr>
            <p:cNvPr id="19" name="Rectangle 18"/>
            <p:cNvSpPr/>
            <p:nvPr/>
          </p:nvSpPr>
          <p:spPr>
            <a:xfrm>
              <a:off x="5274631" y="960014"/>
              <a:ext cx="3200400" cy="5334000"/>
            </a:xfrm>
            <a:prstGeom prst="rect">
              <a:avLst/>
            </a:prstGeom>
            <a:solidFill>
              <a:schemeClr val="accent1">
                <a:lumMod val="20000"/>
                <a:lumOff val="80000"/>
              </a:schemeClr>
            </a:solidFill>
          </p:spPr>
          <p:style>
            <a:lnRef idx="0">
              <a:schemeClr val="accent4"/>
            </a:lnRef>
            <a:fillRef idx="3">
              <a:schemeClr val="accent4"/>
            </a:fillRef>
            <a:effectRef idx="3">
              <a:schemeClr val="accent4"/>
            </a:effectRef>
            <a:fontRef idx="minor">
              <a:schemeClr val="lt1"/>
            </a:fontRef>
          </p:style>
          <p:txBody>
            <a:bodyPr vert="vert270" rtlCol="0" anchor="b"/>
            <a:lstStyle/>
            <a:p>
              <a:r>
                <a:rPr lang="en-US" sz="2800" dirty="0" smtClean="0">
                  <a:solidFill>
                    <a:schemeClr val="bg1"/>
                  </a:solidFill>
                </a:rPr>
                <a:t>Reporting</a:t>
              </a:r>
              <a:endParaRPr lang="en-US" sz="2800" dirty="0">
                <a:solidFill>
                  <a:schemeClr val="bg1"/>
                </a:solidFill>
              </a:endParaRPr>
            </a:p>
          </p:txBody>
        </p:sp>
        <p:grpSp>
          <p:nvGrpSpPr>
            <p:cNvPr id="4" name="Group 7"/>
            <p:cNvGrpSpPr>
              <a:grpSpLocks noChangeAspect="1"/>
            </p:cNvGrpSpPr>
            <p:nvPr/>
          </p:nvGrpSpPr>
          <p:grpSpPr>
            <a:xfrm>
              <a:off x="5198431" y="986225"/>
              <a:ext cx="1885950" cy="1175004"/>
              <a:chOff x="8839200" y="1219200"/>
              <a:chExt cx="2514600" cy="1566672"/>
            </a:xfrm>
          </p:grpSpPr>
          <p:pic>
            <p:nvPicPr>
              <p:cNvPr id="20" name="Picture 19"/>
              <p:cNvPicPr>
                <a:picLocks/>
              </p:cNvPicPr>
              <p:nvPr/>
            </p:nvPicPr>
            <p:blipFill>
              <a:blip r:embed="rId4" cstate="print">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8839200" y="1219200"/>
                <a:ext cx="2514600" cy="1566672"/>
              </a:xfrm>
              <a:prstGeom prst="rect">
                <a:avLst/>
              </a:prstGeom>
            </p:spPr>
          </p:pic>
          <p:sp>
            <p:nvSpPr>
              <p:cNvPr id="27" name="TextBox 26"/>
              <p:cNvSpPr txBox="1"/>
              <p:nvPr/>
            </p:nvSpPr>
            <p:spPr>
              <a:xfrm>
                <a:off x="9319173" y="1732273"/>
                <a:ext cx="1573695" cy="744435"/>
              </a:xfrm>
              <a:prstGeom prst="rect">
                <a:avLst/>
              </a:prstGeom>
              <a:solidFill>
                <a:schemeClr val="bg2">
                  <a:alpha val="60000"/>
                </a:schemeClr>
              </a:solidFill>
            </p:spPr>
            <p:txBody>
              <a:bodyPr wrap="square" rtlCol="0">
                <a:spAutoFit/>
              </a:bodyPr>
              <a:lstStyle/>
              <a:p>
                <a:r>
                  <a:rPr lang="en-US" sz="1400" b="1" dirty="0" smtClean="0"/>
                  <a:t>IT</a:t>
                </a:r>
              </a:p>
              <a:p>
                <a:r>
                  <a:rPr lang="en-US" sz="1400" b="1" dirty="0" smtClean="0"/>
                  <a:t>Decisional</a:t>
                </a:r>
                <a:endParaRPr lang="en-US" sz="1400" b="1" dirty="0"/>
              </a:p>
            </p:txBody>
          </p:sp>
        </p:grpSp>
        <p:sp>
          <p:nvSpPr>
            <p:cNvPr id="2" name="Rectangle 1"/>
            <p:cNvSpPr/>
            <p:nvPr/>
          </p:nvSpPr>
          <p:spPr>
            <a:xfrm>
              <a:off x="474031" y="960014"/>
              <a:ext cx="4114800" cy="5334000"/>
            </a:xfrm>
            <a:prstGeom prst="rect">
              <a:avLst/>
            </a:prstGeom>
            <a:solidFill>
              <a:schemeClr val="accent1">
                <a:lumMod val="20000"/>
                <a:lumOff val="80000"/>
              </a:schemeClr>
            </a:solidFill>
          </p:spPr>
          <p:style>
            <a:lnRef idx="0">
              <a:schemeClr val="accent6"/>
            </a:lnRef>
            <a:fillRef idx="3">
              <a:schemeClr val="accent6"/>
            </a:fillRef>
            <a:effectRef idx="3">
              <a:schemeClr val="accent6"/>
            </a:effectRef>
            <a:fontRef idx="minor">
              <a:schemeClr val="lt1"/>
            </a:fontRef>
          </p:style>
          <p:txBody>
            <a:bodyPr vert="vert270" rtlCol="0" anchor="t" anchorCtr="0"/>
            <a:lstStyle/>
            <a:p>
              <a:r>
                <a:rPr lang="en-US" sz="2800" dirty="0" smtClean="0">
                  <a:solidFill>
                    <a:schemeClr val="bg1"/>
                  </a:solidFill>
                </a:rPr>
                <a:t>Transaction</a:t>
              </a:r>
              <a:endParaRPr lang="en-US" sz="1600" dirty="0">
                <a:solidFill>
                  <a:schemeClr val="bg1"/>
                </a:solidFill>
              </a:endParaRPr>
            </a:p>
          </p:txBody>
        </p:sp>
        <p:grpSp>
          <p:nvGrpSpPr>
            <p:cNvPr id="6" name="Group 6"/>
            <p:cNvGrpSpPr/>
            <p:nvPr/>
          </p:nvGrpSpPr>
          <p:grpSpPr>
            <a:xfrm>
              <a:off x="228600" y="1143000"/>
              <a:ext cx="1885950" cy="1175004"/>
              <a:chOff x="1219200" y="5029200"/>
              <a:chExt cx="1885950" cy="1175004"/>
            </a:xfrm>
          </p:grpSpPr>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19200" y="5029200"/>
                <a:ext cx="1885950" cy="1175004"/>
              </a:xfrm>
              <a:prstGeom prst="rect">
                <a:avLst/>
              </a:prstGeom>
            </p:spPr>
          </p:pic>
          <p:sp>
            <p:nvSpPr>
              <p:cNvPr id="26" name="TextBox 25"/>
              <p:cNvSpPr txBox="1"/>
              <p:nvPr/>
            </p:nvSpPr>
            <p:spPr>
              <a:xfrm>
                <a:off x="1579178" y="5366658"/>
                <a:ext cx="829217" cy="558326"/>
              </a:xfrm>
              <a:prstGeom prst="rect">
                <a:avLst/>
              </a:prstGeom>
              <a:solidFill>
                <a:schemeClr val="bg2">
                  <a:alpha val="60000"/>
                </a:schemeClr>
              </a:solidFill>
            </p:spPr>
            <p:txBody>
              <a:bodyPr wrap="none" rtlCol="0">
                <a:spAutoFit/>
              </a:bodyPr>
              <a:lstStyle/>
              <a:p>
                <a:r>
                  <a:rPr lang="en-US" sz="1400" b="1" dirty="0" smtClean="0"/>
                  <a:t>Archive</a:t>
                </a:r>
              </a:p>
              <a:p>
                <a:endParaRPr lang="en-US" sz="1400" b="1" dirty="0"/>
              </a:p>
            </p:txBody>
          </p:sp>
        </p:grpSp>
        <p:grpSp>
          <p:nvGrpSpPr>
            <p:cNvPr id="7" name="Group 21"/>
            <p:cNvGrpSpPr>
              <a:grpSpLocks noChangeAspect="1"/>
            </p:cNvGrpSpPr>
            <p:nvPr/>
          </p:nvGrpSpPr>
          <p:grpSpPr>
            <a:xfrm>
              <a:off x="6045741" y="1264814"/>
              <a:ext cx="1885950" cy="1175004"/>
              <a:chOff x="8839200" y="1219200"/>
              <a:chExt cx="2514600" cy="1566672"/>
            </a:xfrm>
          </p:grpSpPr>
          <p:pic>
            <p:nvPicPr>
              <p:cNvPr id="28" name="Picture 27"/>
              <p:cNvPicPr>
                <a:picLocks/>
              </p:cNvPicPr>
              <p:nvPr/>
            </p:nvPicPr>
            <p:blipFill>
              <a:blip r:embed="rId4" cstate="print">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8839200" y="1219200"/>
                <a:ext cx="2514600" cy="1566672"/>
              </a:xfrm>
              <a:prstGeom prst="rect">
                <a:avLst/>
              </a:prstGeom>
            </p:spPr>
          </p:pic>
          <p:sp>
            <p:nvSpPr>
              <p:cNvPr id="29" name="TextBox 28"/>
              <p:cNvSpPr txBox="1"/>
              <p:nvPr/>
            </p:nvSpPr>
            <p:spPr>
              <a:xfrm>
                <a:off x="9319173" y="1732273"/>
                <a:ext cx="1573695" cy="744435"/>
              </a:xfrm>
              <a:prstGeom prst="rect">
                <a:avLst/>
              </a:prstGeom>
              <a:solidFill>
                <a:schemeClr val="bg2">
                  <a:alpha val="60000"/>
                </a:schemeClr>
              </a:solidFill>
            </p:spPr>
            <p:txBody>
              <a:bodyPr wrap="square" rtlCol="0">
                <a:spAutoFit/>
              </a:bodyPr>
              <a:lstStyle/>
              <a:p>
                <a:r>
                  <a:rPr lang="en-US" sz="1400" b="1" dirty="0" smtClean="0"/>
                  <a:t>HR</a:t>
                </a:r>
              </a:p>
              <a:p>
                <a:r>
                  <a:rPr lang="en-US" sz="1400" b="1" dirty="0" smtClean="0"/>
                  <a:t>Decisional</a:t>
                </a:r>
                <a:endParaRPr lang="en-US" sz="1400" b="1" dirty="0"/>
              </a:p>
            </p:txBody>
          </p:sp>
        </p:grpSp>
        <p:grpSp>
          <p:nvGrpSpPr>
            <p:cNvPr id="8" name="Group 29"/>
            <p:cNvGrpSpPr>
              <a:grpSpLocks noChangeAspect="1"/>
            </p:cNvGrpSpPr>
            <p:nvPr/>
          </p:nvGrpSpPr>
          <p:grpSpPr>
            <a:xfrm>
              <a:off x="6893881" y="1613810"/>
              <a:ext cx="1885950" cy="1175004"/>
              <a:chOff x="8839200" y="1219200"/>
              <a:chExt cx="2514600" cy="1566672"/>
            </a:xfrm>
          </p:grpSpPr>
          <p:pic>
            <p:nvPicPr>
              <p:cNvPr id="34" name="Picture 33"/>
              <p:cNvPicPr>
                <a:picLocks/>
              </p:cNvPicPr>
              <p:nvPr/>
            </p:nvPicPr>
            <p:blipFill>
              <a:blip r:embed="rId4" cstate="print">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8839200" y="1219200"/>
                <a:ext cx="2514600" cy="1566672"/>
              </a:xfrm>
              <a:prstGeom prst="rect">
                <a:avLst/>
              </a:prstGeom>
            </p:spPr>
          </p:pic>
          <p:sp>
            <p:nvSpPr>
              <p:cNvPr id="35" name="TextBox 34"/>
              <p:cNvSpPr txBox="1"/>
              <p:nvPr/>
            </p:nvSpPr>
            <p:spPr>
              <a:xfrm>
                <a:off x="9319172" y="1732274"/>
                <a:ext cx="1573695" cy="744435"/>
              </a:xfrm>
              <a:prstGeom prst="rect">
                <a:avLst/>
              </a:prstGeom>
              <a:solidFill>
                <a:schemeClr val="bg2">
                  <a:alpha val="60000"/>
                </a:schemeClr>
              </a:solidFill>
            </p:spPr>
            <p:txBody>
              <a:bodyPr wrap="square" rtlCol="0">
                <a:spAutoFit/>
              </a:bodyPr>
              <a:lstStyle/>
              <a:p>
                <a:r>
                  <a:rPr lang="en-US" sz="1400" b="1" dirty="0" smtClean="0"/>
                  <a:t>Marketing</a:t>
                </a:r>
              </a:p>
              <a:p>
                <a:r>
                  <a:rPr lang="en-US" sz="1400" b="1" dirty="0" smtClean="0"/>
                  <a:t>Decisional</a:t>
                </a:r>
                <a:endParaRPr lang="en-US" sz="1400" b="1" dirty="0"/>
              </a:p>
            </p:txBody>
          </p:sp>
        </p:grpSp>
        <p:grpSp>
          <p:nvGrpSpPr>
            <p:cNvPr id="14" name="Group 14"/>
            <p:cNvGrpSpPr/>
            <p:nvPr/>
          </p:nvGrpSpPr>
          <p:grpSpPr>
            <a:xfrm>
              <a:off x="5350831" y="2017711"/>
              <a:ext cx="2662266" cy="2839974"/>
              <a:chOff x="5715000" y="2353097"/>
              <a:chExt cx="2662266" cy="2839974"/>
            </a:xfrm>
          </p:grpSpPr>
          <p:sp>
            <p:nvSpPr>
              <p:cNvPr id="16" name="Down Arrow 15"/>
              <p:cNvSpPr/>
              <p:nvPr/>
            </p:nvSpPr>
            <p:spPr>
              <a:xfrm flipV="1">
                <a:off x="7067550" y="2667000"/>
                <a:ext cx="381000" cy="2400300"/>
              </a:xfrm>
              <a:prstGeom prst="downArrow">
                <a:avLst/>
              </a:prstGeom>
              <a:solidFill>
                <a:schemeClr val="bg2"/>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1600"/>
              </a:p>
            </p:txBody>
          </p:sp>
          <p:sp>
            <p:nvSpPr>
              <p:cNvPr id="39" name="Down Arrow 38"/>
              <p:cNvSpPr/>
              <p:nvPr/>
            </p:nvSpPr>
            <p:spPr>
              <a:xfrm rot="1091120" flipV="1">
                <a:off x="7434634" y="2781791"/>
                <a:ext cx="381000" cy="2400300"/>
              </a:xfrm>
              <a:prstGeom prst="downArrow">
                <a:avLst/>
              </a:prstGeom>
              <a:solidFill>
                <a:schemeClr val="bg2"/>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1600"/>
              </a:p>
            </p:txBody>
          </p:sp>
          <p:sp>
            <p:nvSpPr>
              <p:cNvPr id="40" name="Down Arrow 39"/>
              <p:cNvSpPr/>
              <p:nvPr/>
            </p:nvSpPr>
            <p:spPr>
              <a:xfrm rot="20508880" flipH="1" flipV="1">
                <a:off x="6652949" y="2353097"/>
                <a:ext cx="381000" cy="2839974"/>
              </a:xfrm>
              <a:prstGeom prst="downArrow">
                <a:avLst/>
              </a:prstGeom>
              <a:solidFill>
                <a:schemeClr val="bg2"/>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1600" dirty="0"/>
              </a:p>
            </p:txBody>
          </p:sp>
          <p:sp>
            <p:nvSpPr>
              <p:cNvPr id="9" name="TextBox 8"/>
              <p:cNvSpPr txBox="1"/>
              <p:nvPr/>
            </p:nvSpPr>
            <p:spPr>
              <a:xfrm>
                <a:off x="5715000" y="4038600"/>
                <a:ext cx="2662266" cy="229899"/>
              </a:xfrm>
              <a:prstGeom prst="rect">
                <a:avLst/>
              </a:prstGeom>
            </p:spPr>
            <p:style>
              <a:lnRef idx="0">
                <a:schemeClr val="dk1"/>
              </a:lnRef>
              <a:fillRef idx="3">
                <a:schemeClr val="dk1"/>
              </a:fillRef>
              <a:effectRef idx="3">
                <a:schemeClr val="dk1"/>
              </a:effectRef>
              <a:fontRef idx="minor">
                <a:schemeClr val="lt1"/>
              </a:fontRef>
            </p:style>
            <p:txBody>
              <a:bodyPr wrap="none" lIns="0" tIns="0" rIns="0" bIns="0" rtlCol="0">
                <a:spAutoFit/>
              </a:bodyPr>
              <a:lstStyle/>
              <a:p>
                <a:r>
                  <a:rPr lang="en-US" sz="1400" dirty="0" smtClean="0">
                    <a:gradFill>
                      <a:gsLst>
                        <a:gs pos="0">
                          <a:schemeClr val="tx1"/>
                        </a:gs>
                        <a:gs pos="86000">
                          <a:schemeClr val="tx1"/>
                        </a:gs>
                      </a:gsLst>
                      <a:lin ang="5400000" scaled="0"/>
                    </a:gradFill>
                  </a:rPr>
                  <a:t>Analysis Services Databases Build</a:t>
                </a:r>
              </a:p>
            </p:txBody>
          </p:sp>
        </p:grpSp>
        <p:sp>
          <p:nvSpPr>
            <p:cNvPr id="41" name="Down Arrow 40"/>
            <p:cNvSpPr/>
            <p:nvPr/>
          </p:nvSpPr>
          <p:spPr>
            <a:xfrm rot="16200000">
              <a:off x="4791666" y="4058447"/>
              <a:ext cx="381000" cy="2870934"/>
            </a:xfrm>
            <a:prstGeom prst="downArrow">
              <a:avLst/>
            </a:prstGeom>
            <a:solidFill>
              <a:srgbClr xmlns:mc="http://schemas.openxmlformats.org/markup-compatibility/2006" xmlns:a14="http://schemas.microsoft.com/office/drawing/2010/main" val="FF0000" mc:Ignorable=""/>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1600"/>
            </a:p>
          </p:txBody>
        </p:sp>
        <p:sp>
          <p:nvSpPr>
            <p:cNvPr id="10" name="Bent Arrow 9"/>
            <p:cNvSpPr/>
            <p:nvPr/>
          </p:nvSpPr>
          <p:spPr bwMode="auto">
            <a:xfrm flipV="1">
              <a:off x="2836231" y="4160414"/>
              <a:ext cx="3581400" cy="1066800"/>
            </a:xfrm>
            <a:prstGeom prst="bentArrow">
              <a:avLst>
                <a:gd name="adj1" fmla="val 17387"/>
                <a:gd name="adj2" fmla="val 19492"/>
                <a:gd name="adj3" fmla="val 25000"/>
                <a:gd name="adj4" fmla="val 43750"/>
              </a:avLst>
            </a:prstGeom>
            <a:solidFill>
              <a:srgbClr xmlns:mc="http://schemas.openxmlformats.org/markup-compatibility/2006" xmlns:a14="http://schemas.microsoft.com/office/drawing/2010/main" val="FF0000" mc:Ignorable=""/>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000" dirty="0" smtClean="0">
                <a:gradFill>
                  <a:gsLst>
                    <a:gs pos="0">
                      <a:srgbClr xmlns:mc="http://schemas.openxmlformats.org/markup-compatibility/2006" xmlns:a14="http://schemas.microsoft.com/office/drawing/2010/main" val="000000" mc:Ignorable=""/>
                    </a:gs>
                    <a:gs pos="100000">
                      <a:srgbClr xmlns:mc="http://schemas.openxmlformats.org/markup-compatibility/2006" xmlns:a14="http://schemas.microsoft.com/office/drawing/2010/main" val="000000" mc:Ignorable=""/>
                    </a:gs>
                  </a:gsLst>
                  <a:lin ang="5400000" scaled="0"/>
                </a:gradFill>
              </a:endParaRPr>
            </a:p>
          </p:txBody>
        </p:sp>
        <p:grpSp>
          <p:nvGrpSpPr>
            <p:cNvPr id="15" name="Group 30"/>
            <p:cNvGrpSpPr>
              <a:grpSpLocks noChangeAspect="1"/>
            </p:cNvGrpSpPr>
            <p:nvPr/>
          </p:nvGrpSpPr>
          <p:grpSpPr>
            <a:xfrm>
              <a:off x="2074231" y="5119010"/>
              <a:ext cx="1885950" cy="1175004"/>
              <a:chOff x="8839200" y="1219200"/>
              <a:chExt cx="2514600" cy="1566672"/>
            </a:xfrm>
          </p:grpSpPr>
          <p:pic>
            <p:nvPicPr>
              <p:cNvPr id="32" name="Picture 31"/>
              <p:cNvPicPr>
                <a:picLocks/>
              </p:cNvPicPr>
              <p:nvPr/>
            </p:nvPicPr>
            <p:blipFill>
              <a:blip r:embed="rId4" cstate="print">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8839200" y="1219200"/>
                <a:ext cx="2514600" cy="1566672"/>
              </a:xfrm>
              <a:prstGeom prst="rect">
                <a:avLst/>
              </a:prstGeom>
            </p:spPr>
          </p:pic>
          <p:sp>
            <p:nvSpPr>
              <p:cNvPr id="33" name="TextBox 32"/>
              <p:cNvSpPr txBox="1"/>
              <p:nvPr/>
            </p:nvSpPr>
            <p:spPr>
              <a:xfrm>
                <a:off x="9319173" y="1732273"/>
                <a:ext cx="1573695" cy="656855"/>
              </a:xfrm>
              <a:prstGeom prst="rect">
                <a:avLst/>
              </a:prstGeom>
              <a:solidFill>
                <a:schemeClr val="bg2">
                  <a:alpha val="60000"/>
                </a:schemeClr>
              </a:solidFill>
            </p:spPr>
            <p:txBody>
              <a:bodyPr wrap="square" rtlCol="0">
                <a:spAutoFit/>
              </a:bodyPr>
              <a:lstStyle/>
              <a:p>
                <a:r>
                  <a:rPr lang="en-US" sz="1200" b="1" dirty="0" smtClean="0"/>
                  <a:t>SharePoint</a:t>
                </a:r>
              </a:p>
              <a:p>
                <a:r>
                  <a:rPr lang="en-US" sz="1200" b="1" dirty="0" smtClean="0"/>
                  <a:t>Relational</a:t>
                </a:r>
                <a:endParaRPr lang="en-US" sz="1200" b="1" dirty="0"/>
              </a:p>
            </p:txBody>
          </p:sp>
        </p:grpSp>
        <p:sp>
          <p:nvSpPr>
            <p:cNvPr id="42" name="TextBox 41"/>
            <p:cNvSpPr txBox="1"/>
            <p:nvPr/>
          </p:nvSpPr>
          <p:spPr>
            <a:xfrm>
              <a:off x="4665031" y="5151014"/>
              <a:ext cx="577418" cy="229899"/>
            </a:xfrm>
            <a:prstGeom prst="rect">
              <a:avLst/>
            </a:prstGeom>
          </p:spPr>
          <p:style>
            <a:lnRef idx="0">
              <a:schemeClr val="dk1"/>
            </a:lnRef>
            <a:fillRef idx="3">
              <a:schemeClr val="dk1"/>
            </a:fillRef>
            <a:effectRef idx="3">
              <a:schemeClr val="dk1"/>
            </a:effectRef>
            <a:fontRef idx="minor">
              <a:schemeClr val="lt1"/>
            </a:fontRef>
          </p:style>
          <p:txBody>
            <a:bodyPr wrap="none" lIns="0" tIns="0" rIns="0" bIns="0" rtlCol="0">
              <a:spAutoFit/>
            </a:bodyPr>
            <a:lstStyle/>
            <a:p>
              <a:r>
                <a:rPr lang="en-US" sz="1400" dirty="0" smtClean="0">
                  <a:gradFill>
                    <a:gsLst>
                      <a:gs pos="0">
                        <a:schemeClr val="tx1"/>
                      </a:gs>
                      <a:gs pos="86000">
                        <a:schemeClr val="tx1"/>
                      </a:gs>
                    </a:gsLst>
                    <a:lin ang="5400000" scaled="0"/>
                  </a:gradFill>
                </a:rPr>
                <a:t>Publish</a:t>
              </a:r>
            </a:p>
          </p:txBody>
        </p:sp>
        <p:grpSp>
          <p:nvGrpSpPr>
            <p:cNvPr id="18" name="Group 35"/>
            <p:cNvGrpSpPr>
              <a:grpSpLocks noChangeAspect="1"/>
            </p:cNvGrpSpPr>
            <p:nvPr/>
          </p:nvGrpSpPr>
          <p:grpSpPr>
            <a:xfrm>
              <a:off x="6052881" y="4465214"/>
              <a:ext cx="1885950" cy="1175004"/>
              <a:chOff x="8839200" y="1219200"/>
              <a:chExt cx="2514600" cy="1566672"/>
            </a:xfrm>
          </p:grpSpPr>
          <p:pic>
            <p:nvPicPr>
              <p:cNvPr id="37" name="Picture 36"/>
              <p:cNvPicPr>
                <a:picLocks/>
              </p:cNvPicPr>
              <p:nvPr/>
            </p:nvPicPr>
            <p:blipFill>
              <a:blip r:embed="rId4" cstate="print">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8839200" y="1219200"/>
                <a:ext cx="2514600" cy="1566672"/>
              </a:xfrm>
              <a:prstGeom prst="rect">
                <a:avLst/>
              </a:prstGeom>
            </p:spPr>
          </p:pic>
          <p:sp>
            <p:nvSpPr>
              <p:cNvPr id="38" name="TextBox 37"/>
              <p:cNvSpPr txBox="1"/>
              <p:nvPr/>
            </p:nvSpPr>
            <p:spPr>
              <a:xfrm>
                <a:off x="9319173" y="1732273"/>
                <a:ext cx="1573695" cy="744435"/>
              </a:xfrm>
              <a:prstGeom prst="rect">
                <a:avLst/>
              </a:prstGeom>
              <a:solidFill>
                <a:schemeClr val="bg2">
                  <a:alpha val="60000"/>
                </a:schemeClr>
              </a:solidFill>
            </p:spPr>
            <p:txBody>
              <a:bodyPr wrap="square" rtlCol="0">
                <a:spAutoFit/>
              </a:bodyPr>
              <a:lstStyle/>
              <a:p>
                <a:r>
                  <a:rPr lang="en-US" sz="1400" b="1" dirty="0" smtClean="0"/>
                  <a:t>Reporting</a:t>
                </a:r>
              </a:p>
              <a:p>
                <a:r>
                  <a:rPr lang="en-US" sz="1400" b="1" dirty="0" smtClean="0"/>
                  <a:t>Relational</a:t>
                </a:r>
                <a:endParaRPr lang="en-US" sz="1400" b="1" dirty="0"/>
              </a:p>
            </p:txBody>
          </p:sp>
        </p:grpSp>
        <p:grpSp>
          <p:nvGrpSpPr>
            <p:cNvPr id="21" name="Group 13"/>
            <p:cNvGrpSpPr/>
            <p:nvPr/>
          </p:nvGrpSpPr>
          <p:grpSpPr>
            <a:xfrm>
              <a:off x="2836231" y="3703214"/>
              <a:ext cx="3581400" cy="1066800"/>
              <a:chOff x="3200400" y="4114800"/>
              <a:chExt cx="3581400" cy="1066800"/>
            </a:xfrm>
          </p:grpSpPr>
          <p:sp>
            <p:nvSpPr>
              <p:cNvPr id="45" name="Bent Arrow 44"/>
              <p:cNvSpPr/>
              <p:nvPr/>
            </p:nvSpPr>
            <p:spPr bwMode="auto">
              <a:xfrm flipV="1">
                <a:off x="3200400" y="4114800"/>
                <a:ext cx="3581400" cy="1066800"/>
              </a:xfrm>
              <a:prstGeom prst="bentArrow">
                <a:avLst>
                  <a:gd name="adj1" fmla="val 17387"/>
                  <a:gd name="adj2" fmla="val 19492"/>
                  <a:gd name="adj3" fmla="val 25000"/>
                  <a:gd name="adj4" fmla="val 43750"/>
                </a:avLst>
              </a:prstGeom>
              <a:solidFill>
                <a:srgbClr xmlns:mc="http://schemas.openxmlformats.org/markup-compatibility/2006" xmlns:a14="http://schemas.microsoft.com/office/drawing/2010/main" val="FFC000" mc:Ignorable=""/>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000" dirty="0" smtClean="0">
                  <a:gradFill>
                    <a:gsLst>
                      <a:gs pos="0">
                        <a:srgbClr xmlns:mc="http://schemas.openxmlformats.org/markup-compatibility/2006" xmlns:a14="http://schemas.microsoft.com/office/drawing/2010/main" val="000000" mc:Ignorable=""/>
                      </a:gs>
                      <a:gs pos="100000">
                        <a:srgbClr xmlns:mc="http://schemas.openxmlformats.org/markup-compatibility/2006" xmlns:a14="http://schemas.microsoft.com/office/drawing/2010/main" val="000000" mc:Ignorable=""/>
                      </a:gs>
                    </a:gsLst>
                    <a:lin ang="5400000" scaled="0"/>
                  </a:gradFill>
                </a:endParaRPr>
              </a:p>
            </p:txBody>
          </p:sp>
          <p:sp>
            <p:nvSpPr>
              <p:cNvPr id="46" name="TextBox 45"/>
              <p:cNvSpPr txBox="1"/>
              <p:nvPr/>
            </p:nvSpPr>
            <p:spPr>
              <a:xfrm>
                <a:off x="4800600" y="4876800"/>
                <a:ext cx="1119252" cy="229899"/>
              </a:xfrm>
              <a:prstGeom prst="rect">
                <a:avLst/>
              </a:prstGeom>
            </p:spPr>
            <p:style>
              <a:lnRef idx="0">
                <a:schemeClr val="dk1"/>
              </a:lnRef>
              <a:fillRef idx="3">
                <a:schemeClr val="dk1"/>
              </a:fillRef>
              <a:effectRef idx="3">
                <a:schemeClr val="dk1"/>
              </a:effectRef>
              <a:fontRef idx="minor">
                <a:schemeClr val="lt1"/>
              </a:fontRef>
            </p:style>
            <p:txBody>
              <a:bodyPr wrap="none" lIns="0" tIns="0" rIns="0" bIns="0" rtlCol="0">
                <a:spAutoFit/>
              </a:bodyPr>
              <a:lstStyle/>
              <a:p>
                <a:r>
                  <a:rPr lang="en-US" sz="1400" dirty="0" smtClean="0">
                    <a:gradFill>
                      <a:gsLst>
                        <a:gs pos="0">
                          <a:schemeClr val="tx1"/>
                        </a:gs>
                        <a:gs pos="86000">
                          <a:schemeClr val="tx1"/>
                        </a:gs>
                      </a:gsLst>
                      <a:lin ang="5400000" scaled="0"/>
                    </a:gradFill>
                  </a:rPr>
                  <a:t>Metadata Edit</a:t>
                </a:r>
              </a:p>
            </p:txBody>
          </p:sp>
        </p:grpSp>
        <p:grpSp>
          <p:nvGrpSpPr>
            <p:cNvPr id="22" name="Group 5"/>
            <p:cNvGrpSpPr/>
            <p:nvPr/>
          </p:nvGrpSpPr>
          <p:grpSpPr>
            <a:xfrm>
              <a:off x="1998031" y="3086580"/>
              <a:ext cx="1885950" cy="1175004"/>
              <a:chOff x="2416152" y="2289877"/>
              <a:chExt cx="1885950" cy="1175004"/>
            </a:xfrm>
          </p:grpSpPr>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16152" y="2289877"/>
                <a:ext cx="1885950" cy="1175004"/>
              </a:xfrm>
              <a:prstGeom prst="rect">
                <a:avLst/>
              </a:prstGeom>
            </p:spPr>
          </p:pic>
          <p:sp>
            <p:nvSpPr>
              <p:cNvPr id="24" name="TextBox 23"/>
              <p:cNvSpPr txBox="1"/>
              <p:nvPr/>
            </p:nvSpPr>
            <p:spPr>
              <a:xfrm>
                <a:off x="2785240" y="2667000"/>
                <a:ext cx="1179576" cy="558326"/>
              </a:xfrm>
              <a:prstGeom prst="rect">
                <a:avLst/>
              </a:prstGeom>
              <a:solidFill>
                <a:schemeClr val="bg2">
                  <a:alpha val="60000"/>
                </a:schemeClr>
              </a:solidFill>
            </p:spPr>
            <p:txBody>
              <a:bodyPr wrap="square" rtlCol="0">
                <a:spAutoFit/>
              </a:bodyPr>
              <a:lstStyle/>
              <a:p>
                <a:r>
                  <a:rPr lang="en-US" sz="1400" b="1" dirty="0" smtClean="0"/>
                  <a:t>Publish</a:t>
                </a:r>
              </a:p>
              <a:p>
                <a:endParaRPr lang="en-US" sz="1400" b="1" dirty="0"/>
              </a:p>
            </p:txBody>
          </p:sp>
        </p:grpSp>
        <p:grpSp>
          <p:nvGrpSpPr>
            <p:cNvPr id="30" name="Group 17"/>
            <p:cNvGrpSpPr/>
            <p:nvPr/>
          </p:nvGrpSpPr>
          <p:grpSpPr>
            <a:xfrm>
              <a:off x="2988631" y="1480458"/>
              <a:ext cx="1524000" cy="1718848"/>
              <a:chOff x="3352800" y="1815844"/>
              <a:chExt cx="1524000" cy="1718848"/>
            </a:xfrm>
          </p:grpSpPr>
          <p:sp>
            <p:nvSpPr>
              <p:cNvPr id="43" name="Down Arrow 42"/>
              <p:cNvSpPr/>
              <p:nvPr/>
            </p:nvSpPr>
            <p:spPr>
              <a:xfrm>
                <a:off x="3359176" y="2696492"/>
                <a:ext cx="381000" cy="838200"/>
              </a:xfrm>
              <a:prstGeom prst="downArrow">
                <a:avLst/>
              </a:prstGeom>
              <a:solidFill>
                <a:srgbClr xmlns:mc="http://schemas.openxmlformats.org/markup-compatibility/2006" xmlns:a14="http://schemas.microsoft.com/office/drawing/2010/main" val="FFC000" mc:Ignorable=""/>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1600"/>
              </a:p>
            </p:txBody>
          </p:sp>
          <p:sp>
            <p:nvSpPr>
              <p:cNvPr id="11" name="Rounded Rectangle 10"/>
              <p:cNvSpPr/>
              <p:nvPr/>
            </p:nvSpPr>
            <p:spPr bwMode="auto">
              <a:xfrm>
                <a:off x="3352800" y="1815844"/>
                <a:ext cx="1524000" cy="966438"/>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400" dirty="0" smtClean="0">
                    <a:gradFill>
                      <a:gsLst>
                        <a:gs pos="0">
                          <a:srgbClr xmlns:mc="http://schemas.openxmlformats.org/markup-compatibility/2006" xmlns:a14="http://schemas.microsoft.com/office/drawing/2010/main" val="000000" mc:Ignorable=""/>
                        </a:gs>
                        <a:gs pos="100000">
                          <a:srgbClr xmlns:mc="http://schemas.openxmlformats.org/markup-compatibility/2006" xmlns:a14="http://schemas.microsoft.com/office/drawing/2010/main" val="000000" mc:Ignorable=""/>
                        </a:gs>
                      </a:gsLst>
                      <a:lin ang="5400000" scaled="0"/>
                    </a:gradFill>
                  </a:rPr>
                  <a:t>Metadata Edit</a:t>
                </a:r>
              </a:p>
            </p:txBody>
          </p:sp>
        </p:grpSp>
        <p:sp>
          <p:nvSpPr>
            <p:cNvPr id="13" name="Down Arrow 12"/>
            <p:cNvSpPr/>
            <p:nvPr/>
          </p:nvSpPr>
          <p:spPr>
            <a:xfrm rot="16200000">
              <a:off x="1852697" y="3254982"/>
              <a:ext cx="381000" cy="838200"/>
            </a:xfrm>
            <a:prstGeom prst="downArrow">
              <a:avLst/>
            </a:prstGeom>
            <a:solidFill>
              <a:srgbClr xmlns:mc="http://schemas.openxmlformats.org/markup-compatibility/2006" xmlns:a14="http://schemas.microsoft.com/office/drawing/2010/main" val="FF0000" mc:Ignorable=""/>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1600"/>
            </a:p>
          </p:txBody>
        </p:sp>
        <p:grpSp>
          <p:nvGrpSpPr>
            <p:cNvPr id="31" name="Group 3"/>
            <p:cNvGrpSpPr/>
            <p:nvPr/>
          </p:nvGrpSpPr>
          <p:grpSpPr>
            <a:xfrm>
              <a:off x="264481" y="3086580"/>
              <a:ext cx="1885950" cy="1175004"/>
              <a:chOff x="1219200" y="1371600"/>
              <a:chExt cx="1885950" cy="1175004"/>
            </a:xfrm>
          </p:grpSpPr>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19200" y="1371600"/>
                <a:ext cx="1885950" cy="1175004"/>
              </a:xfrm>
              <a:prstGeom prst="rect">
                <a:avLst/>
              </a:prstGeom>
            </p:spPr>
          </p:pic>
          <p:sp>
            <p:nvSpPr>
              <p:cNvPr id="5" name="TextBox 4"/>
              <p:cNvSpPr txBox="1"/>
              <p:nvPr/>
            </p:nvSpPr>
            <p:spPr>
              <a:xfrm>
                <a:off x="1568668" y="1709058"/>
                <a:ext cx="634545" cy="558326"/>
              </a:xfrm>
              <a:prstGeom prst="rect">
                <a:avLst/>
              </a:prstGeom>
              <a:solidFill>
                <a:schemeClr val="bg2">
                  <a:alpha val="60000"/>
                </a:schemeClr>
              </a:solidFill>
            </p:spPr>
            <p:txBody>
              <a:bodyPr wrap="none" rtlCol="0">
                <a:spAutoFit/>
              </a:bodyPr>
              <a:lstStyle/>
              <a:p>
                <a:r>
                  <a:rPr lang="en-US" sz="1400" b="1" dirty="0" smtClean="0"/>
                  <a:t>Draft</a:t>
                </a:r>
              </a:p>
              <a:p>
                <a:endParaRPr lang="en-US" sz="1400" b="1" dirty="0"/>
              </a:p>
            </p:txBody>
          </p:sp>
        </p:grpSp>
        <p:grpSp>
          <p:nvGrpSpPr>
            <p:cNvPr id="36" name="Group 47"/>
            <p:cNvGrpSpPr/>
            <p:nvPr/>
          </p:nvGrpSpPr>
          <p:grpSpPr>
            <a:xfrm>
              <a:off x="1007431" y="1986466"/>
              <a:ext cx="1286638" cy="1462764"/>
              <a:chOff x="1371600" y="2321852"/>
              <a:chExt cx="1286638" cy="1462764"/>
            </a:xfrm>
          </p:grpSpPr>
          <p:grpSp>
            <p:nvGrpSpPr>
              <p:cNvPr id="48" name="Group 20"/>
              <p:cNvGrpSpPr/>
              <p:nvPr/>
            </p:nvGrpSpPr>
            <p:grpSpPr>
              <a:xfrm>
                <a:off x="1371600" y="2321852"/>
                <a:ext cx="1286638" cy="1462764"/>
                <a:chOff x="1371600" y="2321852"/>
                <a:chExt cx="1286638" cy="1462764"/>
              </a:xfrm>
            </p:grpSpPr>
            <p:sp>
              <p:nvSpPr>
                <p:cNvPr id="12" name="Up-Down Arrow 11"/>
                <p:cNvSpPr/>
                <p:nvPr/>
              </p:nvSpPr>
              <p:spPr bwMode="auto">
                <a:xfrm>
                  <a:off x="1371600" y="2569780"/>
                  <a:ext cx="457200" cy="964912"/>
                </a:xfrm>
                <a:prstGeom prst="upDownArrow">
                  <a:avLst/>
                </a:prstGeom>
                <a:solidFill>
                  <a:srgbClr xmlns:mc="http://schemas.openxmlformats.org/markup-compatibility/2006" xmlns:a14="http://schemas.microsoft.com/office/drawing/2010/main" val="9C42E6" mc:Ignorable=""/>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000" dirty="0" smtClean="0">
                    <a:gradFill>
                      <a:gsLst>
                        <a:gs pos="0">
                          <a:srgbClr xmlns:mc="http://schemas.openxmlformats.org/markup-compatibility/2006" xmlns:a14="http://schemas.microsoft.com/office/drawing/2010/main" val="000000" mc:Ignorable=""/>
                        </a:gs>
                        <a:gs pos="100000">
                          <a:srgbClr xmlns:mc="http://schemas.openxmlformats.org/markup-compatibility/2006" xmlns:a14="http://schemas.microsoft.com/office/drawing/2010/main" val="000000" mc:Ignorable=""/>
                        </a:gs>
                      </a:gsLst>
                      <a:lin ang="5400000" scaled="0"/>
                    </a:gradFill>
                  </a:endParaRPr>
                </a:p>
              </p:txBody>
            </p:sp>
            <p:sp>
              <p:nvSpPr>
                <p:cNvPr id="44" name="Up-Down Arrow 43"/>
                <p:cNvSpPr/>
                <p:nvPr/>
              </p:nvSpPr>
              <p:spPr bwMode="auto">
                <a:xfrm rot="18917054">
                  <a:off x="2201038" y="2321852"/>
                  <a:ext cx="457200" cy="1462764"/>
                </a:xfrm>
                <a:prstGeom prst="upDownArrow">
                  <a:avLst/>
                </a:prstGeom>
                <a:solidFill>
                  <a:srgbClr xmlns:mc="http://schemas.openxmlformats.org/markup-compatibility/2006" xmlns:a14="http://schemas.microsoft.com/office/drawing/2010/main" val="9C42E6" mc:Ignorable=""/>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000" dirty="0" smtClean="0">
                    <a:gradFill>
                      <a:gsLst>
                        <a:gs pos="0">
                          <a:srgbClr xmlns:mc="http://schemas.openxmlformats.org/markup-compatibility/2006" xmlns:a14="http://schemas.microsoft.com/office/drawing/2010/main" val="000000" mc:Ignorable=""/>
                        </a:gs>
                        <a:gs pos="100000">
                          <a:srgbClr xmlns:mc="http://schemas.openxmlformats.org/markup-compatibility/2006" xmlns:a14="http://schemas.microsoft.com/office/drawing/2010/main" val="000000" mc:Ignorable=""/>
                        </a:gs>
                      </a:gsLst>
                      <a:lin ang="5400000" scaled="0"/>
                    </a:gradFill>
                  </a:endParaRPr>
                </a:p>
              </p:txBody>
            </p:sp>
          </p:grpSp>
          <p:sp>
            <p:nvSpPr>
              <p:cNvPr id="47" name="TextBox 46"/>
              <p:cNvSpPr txBox="1"/>
              <p:nvPr/>
            </p:nvSpPr>
            <p:spPr>
              <a:xfrm>
                <a:off x="1371600" y="2930123"/>
                <a:ext cx="1249486" cy="229899"/>
              </a:xfrm>
              <a:prstGeom prst="rect">
                <a:avLst/>
              </a:prstGeom>
            </p:spPr>
            <p:style>
              <a:lnRef idx="0">
                <a:schemeClr val="dk1"/>
              </a:lnRef>
              <a:fillRef idx="3">
                <a:schemeClr val="dk1"/>
              </a:fillRef>
              <a:effectRef idx="3">
                <a:schemeClr val="dk1"/>
              </a:effectRef>
              <a:fontRef idx="minor">
                <a:schemeClr val="lt1"/>
              </a:fontRef>
            </p:style>
            <p:txBody>
              <a:bodyPr wrap="none" lIns="0" tIns="0" rIns="0" bIns="0" rtlCol="0">
                <a:spAutoFit/>
              </a:bodyPr>
              <a:lstStyle/>
              <a:p>
                <a:r>
                  <a:rPr lang="en-US" sz="1400" dirty="0" smtClean="0">
                    <a:gradFill>
                      <a:gsLst>
                        <a:gs pos="0">
                          <a:schemeClr val="tx1"/>
                        </a:gs>
                        <a:gs pos="86000">
                          <a:schemeClr val="tx1"/>
                        </a:gs>
                      </a:gsLst>
                      <a:lin ang="5400000" scaled="0"/>
                    </a:gradFill>
                  </a:rPr>
                  <a:t>Backup/Restore</a:t>
                </a:r>
              </a:p>
            </p:txBody>
          </p:sp>
        </p:grpSp>
      </p:grpSp>
    </p:spTree>
    <p:custDataLst>
      <p:tags r:id="rId1"/>
    </p:custDataLst>
    <p:extLst>
      <p:ext uri="{BB962C8B-B14F-4D97-AF65-F5344CB8AC3E}">
        <p14:creationId xmlns:p14="http://schemas.microsoft.com/office/powerpoint/2010/main" val="18380534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1329595"/>
          </a:xfrm>
        </p:spPr>
        <p:txBody>
          <a:bodyPr/>
          <a:lstStyle/>
          <a:p>
            <a:r>
              <a:rPr dirty="0"/>
              <a:t>SharePoint 2010 </a:t>
            </a:r>
            <a:r>
              <a:rPr dirty="0" smtClean="0"/>
              <a:t>Performance Point Services (PPS)</a:t>
            </a:r>
            <a:endParaRPr lang="en-US" dirty="0"/>
          </a:p>
        </p:txBody>
      </p:sp>
      <p:sp>
        <p:nvSpPr>
          <p:cNvPr id="3" name="Text Placeholder 2"/>
          <p:cNvSpPr>
            <a:spLocks noGrp="1"/>
          </p:cNvSpPr>
          <p:nvPr>
            <p:ph type="body" sz="quarter" idx="10"/>
          </p:nvPr>
        </p:nvSpPr>
        <p:spPr>
          <a:xfrm>
            <a:off x="381000" y="1981200"/>
            <a:ext cx="8382000" cy="4407360"/>
          </a:xfrm>
        </p:spPr>
        <p:txBody>
          <a:bodyPr>
            <a:normAutofit/>
          </a:bodyPr>
          <a:lstStyle/>
          <a:p>
            <a:pPr>
              <a:lnSpc>
                <a:spcPct val="100000"/>
              </a:lnSpc>
            </a:pPr>
            <a:r>
              <a:rPr lang="en-US" dirty="0" smtClean="0"/>
              <a:t>Now rolled into SharePoint 2010 to provide “BI to Masses”</a:t>
            </a:r>
          </a:p>
          <a:p>
            <a:pPr>
              <a:lnSpc>
                <a:spcPct val="100000"/>
              </a:lnSpc>
            </a:pPr>
            <a:endParaRPr lang="en-US" dirty="0" smtClean="0"/>
          </a:p>
          <a:p>
            <a:pPr>
              <a:lnSpc>
                <a:spcPct val="100000"/>
              </a:lnSpc>
            </a:pPr>
            <a:r>
              <a:rPr lang="en-US" dirty="0" smtClean="0"/>
              <a:t>PPS Features:</a:t>
            </a:r>
          </a:p>
          <a:p>
            <a:pPr lvl="1">
              <a:lnSpc>
                <a:spcPct val="100000"/>
              </a:lnSpc>
            </a:pPr>
            <a:r>
              <a:rPr lang="en-US" dirty="0" smtClean="0"/>
              <a:t>Key Performance Indicators (KPIs)</a:t>
            </a:r>
          </a:p>
          <a:p>
            <a:pPr lvl="1">
              <a:lnSpc>
                <a:spcPct val="100000"/>
              </a:lnSpc>
            </a:pPr>
            <a:r>
              <a:rPr lang="en-US" dirty="0" smtClean="0"/>
              <a:t>Scorecards</a:t>
            </a:r>
          </a:p>
          <a:p>
            <a:pPr lvl="1">
              <a:lnSpc>
                <a:spcPct val="100000"/>
              </a:lnSpc>
            </a:pPr>
            <a:r>
              <a:rPr lang="en-US" dirty="0" smtClean="0"/>
              <a:t>Dashboards</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1329595"/>
          </a:xfrm>
        </p:spPr>
        <p:txBody>
          <a:bodyPr/>
          <a:lstStyle/>
          <a:p>
            <a:r>
              <a:rPr lang="en-US" dirty="0" smtClean="0"/>
              <a:t>What is Performance Point Services for SharePoint 2010?</a:t>
            </a:r>
            <a:endParaRPr lang="en-US" dirty="0"/>
          </a:p>
        </p:txBody>
      </p:sp>
      <p:pic>
        <p:nvPicPr>
          <p:cNvPr id="4"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811" b="4948"/>
          <a:stretch/>
        </p:blipFill>
        <p:spPr bwMode="auto">
          <a:xfrm>
            <a:off x="838200" y="1600200"/>
            <a:ext cx="6781800" cy="4733132"/>
          </a:xfrm>
          <a:prstGeom prst="rect">
            <a:avLst/>
          </a:prstGeom>
          <a:ln>
            <a:noFill/>
          </a:ln>
          <a:effectLst>
            <a:innerShdw blurRad="63500" dist="50800" dir="13500000">
              <a:prstClr val="black">
                <a:alpha val="50000"/>
              </a:prstClr>
            </a:innerShdw>
            <a:reflection blurRad="6350" stA="52000" endA="300" endPos="35000" dir="5400000" sy="-100000" algn="bl" rotWithShape="0"/>
          </a:effectLst>
          <a:extLst/>
        </p:spPr>
      </p:pic>
    </p:spTree>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Performance Point Services</a:t>
            </a:r>
            <a:br>
              <a:rPr lang="en-US" dirty="0" smtClean="0"/>
            </a:br>
            <a:r>
              <a:rPr lang="en-US" sz="4000" dirty="0" smtClean="0">
                <a:solidFill>
                  <a:srgbClr xmlns:mc="http://schemas.openxmlformats.org/markup-compatibility/2006" xmlns:a14="http://schemas.microsoft.com/office/drawing/2010/main" val="FFC000" mc:Ignorable=""/>
                </a:solidFill>
              </a:rPr>
              <a:t>New features</a:t>
            </a:r>
            <a:endParaRPr lang="en-US" sz="4000" dirty="0">
              <a:solidFill>
                <a:srgbClr xmlns:mc="http://schemas.openxmlformats.org/markup-compatibility/2006" xmlns:a14="http://schemas.microsoft.com/office/drawing/2010/main" val="FFC000" mc:Ignorable=""/>
              </a:solidFill>
            </a:endParaRPr>
          </a:p>
        </p:txBody>
      </p:sp>
      <p:sp>
        <p:nvSpPr>
          <p:cNvPr id="3" name="Content Placeholder 2"/>
          <p:cNvSpPr>
            <a:spLocks noGrp="1"/>
          </p:cNvSpPr>
          <p:nvPr>
            <p:ph idx="1"/>
          </p:nvPr>
        </p:nvSpPr>
        <p:spPr>
          <a:xfrm>
            <a:off x="381000" y="1447799"/>
            <a:ext cx="8382000" cy="5181601"/>
          </a:xfrm>
        </p:spPr>
        <p:txBody>
          <a:bodyPr>
            <a:normAutofit/>
          </a:bodyPr>
          <a:lstStyle/>
          <a:p>
            <a:endParaRPr lang="en-US" dirty="0" smtClean="0"/>
          </a:p>
          <a:p>
            <a:r>
              <a:rPr lang="en-US" dirty="0" smtClean="0"/>
              <a:t>New visualization report – Decomposition Tree</a:t>
            </a:r>
          </a:p>
          <a:p>
            <a:r>
              <a:rPr lang="en-US" dirty="0" smtClean="0"/>
              <a:t>Improved scorecards</a:t>
            </a:r>
          </a:p>
          <a:p>
            <a:r>
              <a:rPr lang="en-US" dirty="0" smtClean="0"/>
              <a:t>Time Intelligence filtering improved</a:t>
            </a:r>
          </a:p>
          <a:p>
            <a:r>
              <a:rPr lang="en-US" dirty="0" smtClean="0"/>
              <a:t>Connectable web parts</a:t>
            </a:r>
          </a:p>
          <a:p>
            <a:r>
              <a:rPr lang="en-US" dirty="0" smtClean="0"/>
              <a:t>KPI Details report</a:t>
            </a:r>
          </a:p>
          <a:p>
            <a:r>
              <a:rPr lang="en-US" dirty="0" smtClean="0"/>
              <a:t>Enhanced analytic reports</a:t>
            </a:r>
            <a:endParaRPr lang="en-US" dirty="0"/>
          </a:p>
        </p:txBody>
      </p:sp>
    </p:spTree>
    <p:extLst>
      <p:ext uri="{BB962C8B-B14F-4D97-AF65-F5344CB8AC3E}">
        <p14:creationId xmlns:p14="http://schemas.microsoft.com/office/powerpoint/2010/main" val="3301501650"/>
      </p:ext>
    </p:extLst>
  </p:cSld>
  <p:clrMapOvr>
    <a:masterClrMapping/>
  </p:clrMapOvr>
  <p:transition xmlns:p14="http://schemas.microsoft.com/office/powerpoint/2010/mai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828193"/>
          </a:xfrm>
        </p:spPr>
        <p:txBody>
          <a:bodyPr/>
          <a:lstStyle/>
          <a:p>
            <a:r>
              <a:rPr lang="en-US" dirty="0" smtClean="0"/>
              <a:t>Content storage </a:t>
            </a:r>
            <a:br>
              <a:rPr lang="en-US" dirty="0" smtClean="0"/>
            </a:br>
            <a:r>
              <a:rPr lang="en-US" sz="3600" dirty="0" smtClean="0">
                <a:solidFill>
                  <a:srgbClr xmlns:mc="http://schemas.openxmlformats.org/markup-compatibility/2006" xmlns:a14="http://schemas.microsoft.com/office/drawing/2010/main" val="FFC000" mc:Ignorable=""/>
                </a:solidFill>
              </a:rPr>
              <a:t>Content Types</a:t>
            </a:r>
            <a:r>
              <a:rPr lang="en-US" dirty="0" smtClean="0"/>
              <a:t/>
            </a:r>
            <a:br>
              <a:rPr lang="en-US" dirty="0" smtClean="0"/>
            </a:br>
            <a:endParaRPr lang="en-US" dirty="0">
              <a:solidFill>
                <a:schemeClr val="tx2"/>
              </a:solidFill>
            </a:endParaRPr>
          </a:p>
        </p:txBody>
      </p:sp>
      <p:sp>
        <p:nvSpPr>
          <p:cNvPr id="3" name="Text Placeholder 2"/>
          <p:cNvSpPr>
            <a:spLocks noGrp="1"/>
          </p:cNvSpPr>
          <p:nvPr>
            <p:ph type="body" sz="quarter" idx="4294967295"/>
          </p:nvPr>
        </p:nvSpPr>
        <p:spPr>
          <a:xfrm>
            <a:off x="381000" y="1674827"/>
            <a:ext cx="8382000" cy="1428083"/>
          </a:xfrm>
        </p:spPr>
        <p:txBody>
          <a:bodyPr/>
          <a:lstStyle/>
          <a:p>
            <a:r>
              <a:rPr lang="en-US" dirty="0" smtClean="0"/>
              <a:t>Define new, edit and display actions &amp; forms</a:t>
            </a:r>
          </a:p>
          <a:p>
            <a:pPr>
              <a:buNone/>
            </a:pPr>
            <a:endParaRPr lang="en-US" dirty="0" smtClean="0"/>
          </a:p>
        </p:txBody>
      </p:sp>
      <p:pic>
        <p:nvPicPr>
          <p:cNvPr id="3075" name="Picture 3"/>
          <p:cNvPicPr>
            <a:picLocks noChangeAspect="1" noChangeArrowheads="1"/>
          </p:cNvPicPr>
          <p:nvPr/>
        </p:nvPicPr>
        <p:blipFill>
          <a:blip r:embed="rId3" cstate="print"/>
          <a:srcRect/>
          <a:stretch>
            <a:fillRect/>
          </a:stretch>
        </p:blipFill>
        <p:spPr bwMode="auto">
          <a:xfrm>
            <a:off x="1371600" y="2514600"/>
            <a:ext cx="4657725" cy="3895725"/>
          </a:xfrm>
          <a:prstGeom prst="rect">
            <a:avLst/>
          </a:prstGeom>
          <a:noFill/>
          <a:ln w="9525">
            <a:noFill/>
            <a:miter lim="800000"/>
            <a:headEnd/>
            <a:tailEnd/>
          </a:ln>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endParaRPr lang="en-US" dirty="0"/>
          </a:p>
        </p:txBody>
      </p:sp>
      <p:sp>
        <p:nvSpPr>
          <p:cNvPr id="6" name="Subtitle 5"/>
          <p:cNvSpPr>
            <a:spLocks noGrp="1"/>
          </p:cNvSpPr>
          <p:nvPr>
            <p:ph type="subTitle" idx="1"/>
          </p:nvPr>
        </p:nvSpPr>
        <p:spPr/>
        <p:txBody>
          <a:bodyPr/>
          <a:lstStyle/>
          <a:p>
            <a:r>
              <a:rPr lang="en-US" dirty="0" err="1" smtClean="0"/>
              <a:t>PerformancePoint</a:t>
            </a:r>
            <a:r>
              <a:rPr lang="en-US" dirty="0" smtClean="0"/>
              <a:t> services</a:t>
            </a:r>
            <a:endParaRPr lang="en-US" dirty="0"/>
          </a:p>
        </p:txBody>
      </p:sp>
      <p:sp>
        <p:nvSpPr>
          <p:cNvPr id="7" name="Text Placeholder 6"/>
          <p:cNvSpPr>
            <a:spLocks noGrp="1"/>
          </p:cNvSpPr>
          <p:nvPr>
            <p:ph type="body" sz="quarter" idx="10"/>
          </p:nvPr>
        </p:nvSpPr>
        <p:spPr/>
        <p:txBody>
          <a:bodyPr/>
          <a:lstStyle/>
          <a:p>
            <a:r>
              <a:rPr lang="en-US" dirty="0" smtClean="0"/>
              <a:t>DEMO</a:t>
            </a:r>
            <a:endParaRPr lang="en-US" dirty="0"/>
          </a:p>
        </p:txBody>
      </p:sp>
      <p:sp>
        <p:nvSpPr>
          <p:cNvPr id="4" name="Slide Number Placeholder 3"/>
          <p:cNvSpPr>
            <a:spLocks noGrp="1"/>
          </p:cNvSpPr>
          <p:nvPr>
            <p:ph type="sldNum" sz="quarter" idx="4294967295"/>
          </p:nvPr>
        </p:nvSpPr>
        <p:spPr>
          <a:xfrm>
            <a:off x="0" y="6356350"/>
            <a:ext cx="2133600" cy="365125"/>
          </a:xfrm>
        </p:spPr>
        <p:txBody>
          <a:bodyPr/>
          <a:lstStyle/>
          <a:p>
            <a:fld id="{0D7CF977-003B-4382-9C11-15648BFA557C}" type="slidenum">
              <a:rPr lang="en-US" smtClean="0"/>
              <a:pPr/>
              <a:t>54</a:t>
            </a:fld>
            <a:endParaRPr lang="en-US"/>
          </a:p>
        </p:txBody>
      </p:sp>
    </p:spTree>
    <p:extLst>
      <p:ext uri="{BB962C8B-B14F-4D97-AF65-F5344CB8AC3E}">
        <p14:creationId xmlns:p14="http://schemas.microsoft.com/office/powerpoint/2010/main" val="686928407"/>
      </p:ext>
    </p:extLst>
  </p:cSld>
  <p:clrMapOvr>
    <a:masterClrMapping/>
  </p:clrMapOvr>
  <p:transition xmlns:p14="http://schemas.microsoft.com/office/powerpoint/2010/main">
    <p:fade/>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1994392"/>
          </a:xfrm>
        </p:spPr>
        <p:txBody>
          <a:bodyPr/>
          <a:lstStyle/>
          <a:p>
            <a:r>
              <a:rPr lang="en-US" dirty="0">
                <a:solidFill>
                  <a:srgbClr xmlns:mc="http://schemas.openxmlformats.org/markup-compatibility/2006" xmlns:a14="http://schemas.microsoft.com/office/drawing/2010/main" val="FFC000" mc:Ignorable=""/>
                </a:solidFill>
              </a:rPr>
              <a:t>&lt;</a:t>
            </a:r>
            <a:r>
              <a:rPr lang="en-US" dirty="0" smtClean="0">
                <a:solidFill>
                  <a:srgbClr xmlns:mc="http://schemas.openxmlformats.org/markup-compatibility/2006" xmlns:a14="http://schemas.microsoft.com/office/drawing/2010/main" val="FFC000" mc:Ignorable=""/>
                </a:solidFill>
              </a:rPr>
              <a:t>Demo - Performance </a:t>
            </a:r>
            <a:r>
              <a:rPr lang="en-US" dirty="0">
                <a:solidFill>
                  <a:srgbClr xmlns:mc="http://schemas.openxmlformats.org/markup-compatibility/2006" xmlns:a14="http://schemas.microsoft.com/office/drawing/2010/main" val="FFC000" mc:Ignorable=""/>
                </a:solidFill>
              </a:rPr>
              <a:t>Point </a:t>
            </a:r>
            <a:r>
              <a:rPr lang="en-US" dirty="0" smtClean="0">
                <a:solidFill>
                  <a:srgbClr xmlns:mc="http://schemas.openxmlformats.org/markup-compatibility/2006" xmlns:a14="http://schemas.microsoft.com/office/drawing/2010/main" val="FFC000" mc:Ignorable=""/>
                </a:solidFill>
              </a:rPr>
              <a:t>Services&gt;</a:t>
            </a:r>
            <a:r>
              <a:rPr lang="en-US" dirty="0">
                <a:solidFill>
                  <a:srgbClr xmlns:mc="http://schemas.openxmlformats.org/markup-compatibility/2006" xmlns:a14="http://schemas.microsoft.com/office/drawing/2010/main" val="FF0000" mc:Ignorable=""/>
                </a:solidFill>
              </a:rPr>
              <a:t/>
            </a:r>
            <a:br>
              <a:rPr lang="en-US" dirty="0">
                <a:solidFill>
                  <a:srgbClr xmlns:mc="http://schemas.openxmlformats.org/markup-compatibility/2006" xmlns:a14="http://schemas.microsoft.com/office/drawing/2010/main" val="FF0000" mc:Ignorable=""/>
                </a:solidFill>
              </a:rPr>
            </a:br>
            <a:endParaRPr lang="en-US" dirty="0"/>
          </a:p>
        </p:txBody>
      </p:sp>
      <p:sp>
        <p:nvSpPr>
          <p:cNvPr id="3" name="Content Placeholder 2"/>
          <p:cNvSpPr>
            <a:spLocks noGrp="1"/>
          </p:cNvSpPr>
          <p:nvPr>
            <p:ph idx="1"/>
          </p:nvPr>
        </p:nvSpPr>
        <p:spPr>
          <a:xfrm>
            <a:off x="304800" y="2133600"/>
            <a:ext cx="8382000" cy="2068259"/>
          </a:xfrm>
        </p:spPr>
        <p:txBody>
          <a:bodyPr/>
          <a:lstStyle/>
          <a:p>
            <a:endParaRPr lang="en-US" dirty="0" smtClean="0">
              <a:solidFill>
                <a:schemeClr val="tx1"/>
              </a:solidFill>
            </a:endParaRPr>
          </a:p>
          <a:p>
            <a:r>
              <a:rPr lang="en-US" dirty="0" smtClean="0">
                <a:solidFill>
                  <a:schemeClr val="tx1"/>
                </a:solidFill>
              </a:rPr>
              <a:t>Review configuration of PPS services</a:t>
            </a:r>
          </a:p>
          <a:p>
            <a:r>
              <a:rPr lang="en-US" dirty="0" smtClean="0">
                <a:solidFill>
                  <a:schemeClr val="tx1"/>
                </a:solidFill>
              </a:rPr>
              <a:t>Estimated time :  5 minutes</a:t>
            </a:r>
          </a:p>
          <a:p>
            <a:endParaRPr lang="en-US" dirty="0"/>
          </a:p>
        </p:txBody>
      </p:sp>
      <p:sp>
        <p:nvSpPr>
          <p:cNvPr id="4" name="Slide Number Placeholder 3"/>
          <p:cNvSpPr>
            <a:spLocks noGrp="1"/>
          </p:cNvSpPr>
          <p:nvPr>
            <p:ph type="sldNum" sz="quarter" idx="10"/>
          </p:nvPr>
        </p:nvSpPr>
        <p:spPr/>
        <p:txBody>
          <a:bodyPr/>
          <a:lstStyle/>
          <a:p>
            <a:fld id="{0D7CF977-003B-4382-9C11-15648BFA557C}" type="slidenum">
              <a:rPr lang="en-US" smtClean="0"/>
              <a:pPr/>
              <a:t>55</a:t>
            </a:fld>
            <a:endParaRPr lang="en-US"/>
          </a:p>
        </p:txBody>
      </p:sp>
    </p:spTree>
  </p:cSld>
  <p:clrMapOvr>
    <a:masterClrMapping/>
  </p:clrMapOvr>
  <p:transition xmlns:p14="http://schemas.microsoft.com/office/powerpoint/2010/mai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4406900"/>
            <a:ext cx="8001000" cy="553998"/>
          </a:xfrm>
        </p:spPr>
        <p:txBody>
          <a:bodyPr/>
          <a:lstStyle/>
          <a:p>
            <a:r>
              <a:rPr lang="en-US" dirty="0" smtClean="0"/>
              <a:t>VISIO  SERVICES</a:t>
            </a:r>
            <a:endParaRPr lang="en-US" dirty="0"/>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0D7CF977-003B-4382-9C11-15648BFA557C}" type="slidenum">
              <a:rPr lang="en-US" smtClean="0"/>
              <a:pPr/>
              <a:t>56</a:t>
            </a:fld>
            <a:endParaRPr lang="en-US"/>
          </a:p>
        </p:txBody>
      </p:sp>
    </p:spTree>
  </p:cSld>
  <p:clrMapOvr>
    <a:masterClrMapping/>
  </p:clrMapOvr>
  <p:transition xmlns:p14="http://schemas.microsoft.com/office/powerpoint/2010/mai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664797"/>
          </a:xfrm>
        </p:spPr>
        <p:txBody>
          <a:bodyPr/>
          <a:lstStyle/>
          <a:p>
            <a:r>
              <a:rPr lang="en-US" dirty="0" smtClean="0"/>
              <a:t>Visio Services Features</a:t>
            </a:r>
            <a:endParaRPr lang="en-US" sz="3600" dirty="0">
              <a:gradFill>
                <a:gsLst>
                  <a:gs pos="50000">
                    <a:schemeClr val="accent2"/>
                  </a:gs>
                  <a:gs pos="100000">
                    <a:schemeClr val="accent2"/>
                  </a:gs>
                </a:gsLst>
                <a:lin ang="5400000" scaled="0"/>
              </a:gradFill>
            </a:endParaRPr>
          </a:p>
        </p:txBody>
      </p:sp>
      <p:sp>
        <p:nvSpPr>
          <p:cNvPr id="3" name="Text Placeholder 2"/>
          <p:cNvSpPr>
            <a:spLocks noGrp="1"/>
          </p:cNvSpPr>
          <p:nvPr>
            <p:ph type="body" sz="quarter" idx="4294967295"/>
          </p:nvPr>
        </p:nvSpPr>
        <p:spPr>
          <a:xfrm>
            <a:off x="381000" y="1143000"/>
            <a:ext cx="8229600" cy="5318379"/>
          </a:xfrm>
        </p:spPr>
        <p:txBody>
          <a:bodyPr>
            <a:normAutofit/>
          </a:bodyPr>
          <a:lstStyle/>
          <a:p>
            <a:r>
              <a:rPr lang="en-US" dirty="0" smtClean="0"/>
              <a:t>Rendering</a:t>
            </a:r>
          </a:p>
          <a:p>
            <a:pPr lvl="1"/>
            <a:r>
              <a:rPr lang="en-US" dirty="0" smtClean="0"/>
              <a:t>Full Fidelity rendering using </a:t>
            </a:r>
          </a:p>
          <a:p>
            <a:pPr lvl="1"/>
            <a:r>
              <a:rPr lang="en-US" dirty="0" smtClean="0"/>
              <a:t>Down-level experience in PNG</a:t>
            </a:r>
          </a:p>
          <a:p>
            <a:endParaRPr lang="en-US" dirty="0" smtClean="0"/>
          </a:p>
          <a:p>
            <a:r>
              <a:rPr lang="en-US" dirty="0" smtClean="0"/>
              <a:t>Visual Refresh of Data Diagrams</a:t>
            </a:r>
          </a:p>
          <a:p>
            <a:pPr lvl="1"/>
            <a:r>
              <a:rPr lang="en-US" dirty="0" smtClean="0"/>
              <a:t>Refresh diagrams connected to:</a:t>
            </a:r>
          </a:p>
          <a:p>
            <a:pPr lvl="1"/>
            <a:endParaRPr lang="en-US" dirty="0" smtClean="0"/>
          </a:p>
          <a:p>
            <a:pPr lvl="1"/>
            <a:endParaRPr lang="en-US" dirty="0" smtClean="0"/>
          </a:p>
          <a:p>
            <a:pPr lvl="1"/>
            <a:r>
              <a:rPr lang="en-US" dirty="0" smtClean="0"/>
              <a:t>Supports Kerberos, SSO </a:t>
            </a:r>
          </a:p>
          <a:p>
            <a:pPr lvl="1"/>
            <a:r>
              <a:rPr lang="en-US" dirty="0" smtClean="0"/>
              <a:t>Automatic refresh</a:t>
            </a:r>
          </a:p>
        </p:txBody>
      </p:sp>
      <p:sp>
        <p:nvSpPr>
          <p:cNvPr id="10" name="Flowchart: Magnetic Disk 9"/>
          <p:cNvSpPr/>
          <p:nvPr/>
        </p:nvSpPr>
        <p:spPr bwMode="auto">
          <a:xfrm>
            <a:off x="7010400" y="4114800"/>
            <a:ext cx="990600" cy="838200"/>
          </a:xfrm>
          <a:prstGeom prst="flowChartMagneticDisk">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rPr>
              <a:t>Custom</a:t>
            </a:r>
          </a:p>
        </p:txBody>
      </p:sp>
      <p:sp>
        <p:nvSpPr>
          <p:cNvPr id="11" name="Flowchart: Magnetic Disk 10"/>
          <p:cNvSpPr/>
          <p:nvPr/>
        </p:nvSpPr>
        <p:spPr bwMode="auto">
          <a:xfrm>
            <a:off x="4678680" y="4114800"/>
            <a:ext cx="990600" cy="838200"/>
          </a:xfrm>
          <a:prstGeom prst="flowChartMagneticDisk">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rPr>
              <a:t>OLEDB</a:t>
            </a:r>
          </a:p>
        </p:txBody>
      </p:sp>
      <p:sp>
        <p:nvSpPr>
          <p:cNvPr id="12" name="Flowchart: Magnetic Disk 11"/>
          <p:cNvSpPr/>
          <p:nvPr/>
        </p:nvSpPr>
        <p:spPr bwMode="auto">
          <a:xfrm>
            <a:off x="5806440" y="4114800"/>
            <a:ext cx="1066800" cy="838200"/>
          </a:xfrm>
          <a:prstGeom prst="flowChartMagneticDisk">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rPr>
              <a:t>ODBC</a:t>
            </a:r>
          </a:p>
        </p:txBody>
      </p:sp>
      <p:sp>
        <p:nvSpPr>
          <p:cNvPr id="13" name="Flowchart: Magnetic Disk 12"/>
          <p:cNvSpPr/>
          <p:nvPr/>
        </p:nvSpPr>
        <p:spPr bwMode="auto">
          <a:xfrm>
            <a:off x="3550920" y="4114800"/>
            <a:ext cx="990600" cy="838200"/>
          </a:xfrm>
          <a:prstGeom prst="flowChartMagneticDisk">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rPr>
              <a:t>SP Lists</a:t>
            </a:r>
          </a:p>
        </p:txBody>
      </p:sp>
      <p:sp>
        <p:nvSpPr>
          <p:cNvPr id="14" name="Flowchart: Magnetic Disk 13"/>
          <p:cNvSpPr/>
          <p:nvPr/>
        </p:nvSpPr>
        <p:spPr bwMode="auto">
          <a:xfrm>
            <a:off x="1295400" y="4114800"/>
            <a:ext cx="990600" cy="838200"/>
          </a:xfrm>
          <a:prstGeom prst="flowChartMagneticDisk">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rPr>
              <a:t>SQL</a:t>
            </a:r>
          </a:p>
        </p:txBody>
      </p:sp>
      <p:sp>
        <p:nvSpPr>
          <p:cNvPr id="15" name="Flowchart: Magnetic Disk 14"/>
          <p:cNvSpPr/>
          <p:nvPr/>
        </p:nvSpPr>
        <p:spPr bwMode="auto">
          <a:xfrm>
            <a:off x="2423160" y="4114800"/>
            <a:ext cx="990600" cy="838200"/>
          </a:xfrm>
          <a:prstGeom prst="flowChartMagneticDisk">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rPr>
              <a:t>Excel</a:t>
            </a:r>
          </a:p>
        </p:txBody>
      </p:sp>
      <p:pic>
        <p:nvPicPr>
          <p:cNvPr id="16" name="Picture 3" descr="C:\Users\peteral\Documents\ms slide material\DVD_ART36\Logos\Silverlight\Silverlight h c revers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92140" y="1447800"/>
            <a:ext cx="1641231" cy="533400"/>
          </a:xfrm>
          <a:prstGeom prst="rect">
            <a:avLst/>
          </a:prstGeom>
          <a:noFill/>
          <a:extLst/>
        </p:spPr>
      </p:pic>
      <p:sp>
        <p:nvSpPr>
          <p:cNvPr id="5" name="LeftBrace"/>
          <p:cNvSpPr/>
          <p:nvPr/>
        </p:nvSpPr>
        <p:spPr bwMode="auto">
          <a:xfrm>
            <a:off x="1981200" y="4800600"/>
            <a:ext cx="457200" cy="2286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9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rPr>
              <a:t>ODC</a:t>
            </a:r>
          </a:p>
        </p:txBody>
      </p:sp>
    </p:spTree>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664797"/>
          </a:xfrm>
        </p:spPr>
        <p:txBody>
          <a:bodyPr/>
          <a:lstStyle/>
          <a:p>
            <a:r>
              <a:rPr lang="en-US" dirty="0" smtClean="0"/>
              <a:t>Visio Services Features</a:t>
            </a:r>
            <a:endParaRPr lang="en-US" sz="3600" dirty="0">
              <a:gradFill>
                <a:gsLst>
                  <a:gs pos="50000">
                    <a:schemeClr val="accent2"/>
                  </a:gs>
                  <a:gs pos="100000">
                    <a:schemeClr val="accent2"/>
                  </a:gs>
                </a:gsLst>
                <a:lin ang="5400000" scaled="0"/>
              </a:gradFill>
            </a:endParaRPr>
          </a:p>
        </p:txBody>
      </p:sp>
      <p:sp>
        <p:nvSpPr>
          <p:cNvPr id="3" name="Text Placeholder 2"/>
          <p:cNvSpPr>
            <a:spLocks noGrp="1"/>
          </p:cNvSpPr>
          <p:nvPr>
            <p:ph type="body" sz="quarter" idx="4294967295"/>
          </p:nvPr>
        </p:nvSpPr>
        <p:spPr>
          <a:xfrm>
            <a:off x="381000" y="1600200"/>
            <a:ext cx="8229600" cy="4302716"/>
          </a:xfrm>
        </p:spPr>
        <p:txBody>
          <a:bodyPr/>
          <a:lstStyle/>
          <a:p>
            <a:r>
              <a:rPr lang="en-US" dirty="0" smtClean="0"/>
              <a:t>SharePoint Integration</a:t>
            </a:r>
          </a:p>
          <a:p>
            <a:pPr lvl="1"/>
            <a:r>
              <a:rPr lang="en-US" dirty="0" smtClean="0"/>
              <a:t>Visio Web Access web part</a:t>
            </a:r>
          </a:p>
          <a:p>
            <a:pPr lvl="1"/>
            <a:r>
              <a:rPr lang="en-US" dirty="0" smtClean="0"/>
              <a:t>JavaScript Mash-up API</a:t>
            </a:r>
          </a:p>
          <a:p>
            <a:pPr lvl="1"/>
            <a:r>
              <a:rPr lang="en-US" dirty="0" smtClean="0"/>
              <a:t>Supports web part connections</a:t>
            </a:r>
          </a:p>
          <a:p>
            <a:endParaRPr lang="en-US" dirty="0" smtClean="0"/>
          </a:p>
          <a:p>
            <a:r>
              <a:rPr lang="en-US" sz="2800" dirty="0" smtClean="0"/>
              <a:t>Administration</a:t>
            </a:r>
          </a:p>
          <a:p>
            <a:pPr lvl="1"/>
            <a:r>
              <a:rPr lang="en-US" dirty="0" smtClean="0"/>
              <a:t>Visio Services is a Shared Service</a:t>
            </a:r>
          </a:p>
          <a:p>
            <a:pPr lvl="1"/>
            <a:r>
              <a:rPr lang="en-US" dirty="0" smtClean="0"/>
              <a:t>Customizable in Central Admin &amp; </a:t>
            </a:r>
            <a:r>
              <a:rPr lang="en-US" dirty="0" err="1" smtClean="0"/>
              <a:t>PowerShell</a:t>
            </a:r>
            <a:endParaRPr lang="en-US" dirty="0" smtClean="0"/>
          </a:p>
          <a:p>
            <a:pPr lvl="1"/>
            <a:r>
              <a:rPr lang="en-US" dirty="0" smtClean="0"/>
              <a:t>Can tune performance to your hardware</a:t>
            </a:r>
          </a:p>
        </p:txBody>
      </p:sp>
    </p:spTree>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smtClean="0"/>
              <a:t>Architecture</a:t>
            </a:r>
            <a:endParaRPr lang="en-US" dirty="0"/>
          </a:p>
        </p:txBody>
      </p:sp>
      <p:pic>
        <p:nvPicPr>
          <p:cNvPr id="2050" name="Picture 2" descr="\\eventsql\dvd27\Clip_Installer\DVD_ART\Artwork_Imagery\HARDWARE_IMAGERY\Illustration - Misc Hardware\Miscellaneous\computer wide screen.png"/>
          <p:cNvPicPr>
            <a:picLocks noChangeAspect="1" noChangeArrowheads="1"/>
          </p:cNvPicPr>
          <p:nvPr/>
        </p:nvPicPr>
        <p:blipFill>
          <a:blip r:embed="rId3" cstate="print"/>
          <a:srcRect/>
          <a:stretch>
            <a:fillRect/>
          </a:stretch>
        </p:blipFill>
        <p:spPr bwMode="auto">
          <a:xfrm>
            <a:off x="762000" y="3487490"/>
            <a:ext cx="2060172" cy="1498530"/>
          </a:xfrm>
          <a:prstGeom prst="rect">
            <a:avLst/>
          </a:prstGeom>
          <a:noFill/>
        </p:spPr>
      </p:pic>
      <p:pic>
        <p:nvPicPr>
          <p:cNvPr id="2052" name="Picture 4" descr="\\eventsql\dvd27\Clip_Installer\DVD_ART\Artwork_Imagery\HARDWARE_IMAGERY\Illustration - Misc Hardware\Miscellaneous\disk server purple.png"/>
          <p:cNvPicPr>
            <a:picLocks noChangeAspect="1" noChangeArrowheads="1"/>
          </p:cNvPicPr>
          <p:nvPr/>
        </p:nvPicPr>
        <p:blipFill>
          <a:blip r:embed="rId4" cstate="print"/>
          <a:srcRect/>
          <a:stretch>
            <a:fillRect/>
          </a:stretch>
        </p:blipFill>
        <p:spPr bwMode="auto">
          <a:xfrm>
            <a:off x="2743200" y="1371600"/>
            <a:ext cx="3370583" cy="2420322"/>
          </a:xfrm>
          <a:prstGeom prst="rect">
            <a:avLst/>
          </a:prstGeom>
          <a:noFill/>
        </p:spPr>
      </p:pic>
      <p:pic>
        <p:nvPicPr>
          <p:cNvPr id="2053" name="Picture 5" descr="\\eventsql\dvd27\Clip_Installer\DVD_ART\Artwork_Imagery\HARDWARE_IMAGERY\Illustration - Misc Hardware\Windows Server Icons\Hardware\Laptop.png"/>
          <p:cNvPicPr>
            <a:picLocks noChangeAspect="1" noChangeArrowheads="1"/>
          </p:cNvPicPr>
          <p:nvPr/>
        </p:nvPicPr>
        <p:blipFill>
          <a:blip r:embed="rId5" cstate="print"/>
          <a:srcRect/>
          <a:stretch>
            <a:fillRect/>
          </a:stretch>
        </p:blipFill>
        <p:spPr bwMode="auto">
          <a:xfrm>
            <a:off x="6629400" y="1868062"/>
            <a:ext cx="2209800" cy="1913363"/>
          </a:xfrm>
          <a:prstGeom prst="rect">
            <a:avLst/>
          </a:prstGeom>
          <a:ln>
            <a:noFill/>
          </a:ln>
          <a:effectLst>
            <a:outerShdw blurRad="292100" dist="139700" dir="2700000" algn="tl" rotWithShape="0">
              <a:srgbClr xmlns:mc="http://schemas.openxmlformats.org/markup-compatibility/2006" xmlns:a14="http://schemas.microsoft.com/office/drawing/2010/main" val="333333" mc:Ignorable="">
                <a:alpha val="65000"/>
              </a:srgbClr>
            </a:outerShdw>
          </a:effectLst>
        </p:spPr>
      </p:pic>
      <p:pic>
        <p:nvPicPr>
          <p:cNvPr id="2054" name="Picture 6" descr="\\eventsql\dvd27\Clip_Installer\DVD_ART\Artwork_Imagery\HARDWARE_IMAGERY\Illustration - Misc Hardware\Windows Server Icons\Misc\Database cylinder.png"/>
          <p:cNvPicPr>
            <a:picLocks noChangeAspect="1" noChangeArrowheads="1"/>
          </p:cNvPicPr>
          <p:nvPr/>
        </p:nvPicPr>
        <p:blipFill>
          <a:blip r:embed="rId6" cstate="print"/>
          <a:srcRect/>
          <a:stretch>
            <a:fillRect/>
          </a:stretch>
        </p:blipFill>
        <p:spPr bwMode="auto">
          <a:xfrm>
            <a:off x="4023360" y="4648200"/>
            <a:ext cx="1064416" cy="1376082"/>
          </a:xfrm>
          <a:prstGeom prst="rect">
            <a:avLst/>
          </a:prstGeom>
          <a:noFill/>
        </p:spPr>
      </p:pic>
      <p:sp>
        <p:nvSpPr>
          <p:cNvPr id="9" name="TextBox 8"/>
          <p:cNvSpPr txBox="1"/>
          <p:nvPr/>
        </p:nvSpPr>
        <p:spPr>
          <a:xfrm>
            <a:off x="365760" y="4797911"/>
            <a:ext cx="933269" cy="369332"/>
          </a:xfrm>
          <a:prstGeom prst="rect">
            <a:avLst/>
          </a:prstGeom>
          <a:noFill/>
        </p:spPr>
        <p:txBody>
          <a:bodyPr wrap="none" rtlCol="0">
            <a:spAutoFit/>
          </a:bodyPr>
          <a:lstStyle/>
          <a:p>
            <a:r>
              <a:rPr lang="en-US" dirty="0" smtClean="0">
                <a:effectLst>
                  <a:outerShdw blurRad="38100" dist="38100" dir="2700000" algn="tl">
                    <a:srgbClr xmlns:mc="http://schemas.openxmlformats.org/markup-compatibility/2006" xmlns:a14="http://schemas.microsoft.com/office/drawing/2010/main" val="000000" mc:Ignorable="">
                      <a:alpha val="43137"/>
                    </a:srgbClr>
                  </a:outerShdw>
                </a:effectLst>
              </a:rPr>
              <a:t>Creator</a:t>
            </a:r>
          </a:p>
        </p:txBody>
      </p:sp>
      <p:sp>
        <p:nvSpPr>
          <p:cNvPr id="10" name="TextBox 9"/>
          <p:cNvSpPr txBox="1"/>
          <p:nvPr/>
        </p:nvSpPr>
        <p:spPr>
          <a:xfrm>
            <a:off x="3674846" y="5934978"/>
            <a:ext cx="2098716" cy="523220"/>
          </a:xfrm>
          <a:prstGeom prst="rect">
            <a:avLst/>
          </a:prstGeom>
          <a:noFill/>
        </p:spPr>
        <p:txBody>
          <a:bodyPr wrap="none" rtlCol="0">
            <a:spAutoFit/>
          </a:bodyPr>
          <a:lstStyle/>
          <a:p>
            <a:r>
              <a:rPr lang="en-US" sz="2800" dirty="0" smtClean="0">
                <a:effectLst>
                  <a:outerShdw blurRad="38100" dist="38100" dir="2700000" algn="tl">
                    <a:srgbClr xmlns:mc="http://schemas.openxmlformats.org/markup-compatibility/2006" xmlns:a14="http://schemas.microsoft.com/office/drawing/2010/main" val="000000" mc:Ignorable="">
                      <a:alpha val="43137"/>
                    </a:srgbClr>
                  </a:outerShdw>
                </a:effectLst>
              </a:rPr>
              <a:t>Data Source</a:t>
            </a:r>
          </a:p>
        </p:txBody>
      </p:sp>
      <p:sp>
        <p:nvSpPr>
          <p:cNvPr id="11" name="TextBox 10"/>
          <p:cNvSpPr txBox="1"/>
          <p:nvPr/>
        </p:nvSpPr>
        <p:spPr>
          <a:xfrm>
            <a:off x="3581400" y="3276600"/>
            <a:ext cx="1559658" cy="369332"/>
          </a:xfrm>
          <a:prstGeom prst="rect">
            <a:avLst/>
          </a:prstGeom>
          <a:noFill/>
        </p:spPr>
        <p:txBody>
          <a:bodyPr wrap="none" rtlCol="0">
            <a:spAutoFit/>
          </a:bodyPr>
          <a:lstStyle/>
          <a:p>
            <a:r>
              <a:rPr lang="en-US" dirty="0" smtClean="0">
                <a:effectLst>
                  <a:outerShdw blurRad="38100" dist="38100" dir="2700000" algn="tl">
                    <a:srgbClr xmlns:mc="http://schemas.openxmlformats.org/markup-compatibility/2006" xmlns:a14="http://schemas.microsoft.com/office/drawing/2010/main" val="000000" mc:Ignorable="">
                      <a:alpha val="43137"/>
                    </a:srgbClr>
                  </a:outerShdw>
                </a:effectLst>
              </a:rPr>
              <a:t>Visio Services</a:t>
            </a:r>
          </a:p>
        </p:txBody>
      </p:sp>
      <p:sp>
        <p:nvSpPr>
          <p:cNvPr id="12" name="TextBox 11"/>
          <p:cNvSpPr txBox="1"/>
          <p:nvPr/>
        </p:nvSpPr>
        <p:spPr>
          <a:xfrm>
            <a:off x="6777318" y="3625328"/>
            <a:ext cx="1218603" cy="369332"/>
          </a:xfrm>
          <a:prstGeom prst="rect">
            <a:avLst/>
          </a:prstGeom>
          <a:noFill/>
        </p:spPr>
        <p:txBody>
          <a:bodyPr wrap="none" rtlCol="0">
            <a:spAutoFit/>
          </a:bodyPr>
          <a:lstStyle/>
          <a:p>
            <a:r>
              <a:rPr lang="en-US" dirty="0" smtClean="0">
                <a:effectLst>
                  <a:outerShdw blurRad="38100" dist="38100" dir="2700000" algn="tl">
                    <a:srgbClr xmlns:mc="http://schemas.openxmlformats.org/markup-compatibility/2006" xmlns:a14="http://schemas.microsoft.com/office/drawing/2010/main" val="000000" mc:Ignorable="">
                      <a:alpha val="43137"/>
                    </a:srgbClr>
                  </a:outerShdw>
                </a:effectLst>
              </a:rPr>
              <a:t>Consumer</a:t>
            </a:r>
          </a:p>
        </p:txBody>
      </p:sp>
      <p:sp>
        <p:nvSpPr>
          <p:cNvPr id="13" name="Down Arrow 12"/>
          <p:cNvSpPr/>
          <p:nvPr/>
        </p:nvSpPr>
        <p:spPr bwMode="auto">
          <a:xfrm rot="6527169">
            <a:off x="2867585" y="4526188"/>
            <a:ext cx="464946" cy="1233987"/>
          </a:xfrm>
          <a:prstGeom prst="downArrow">
            <a:avLst/>
          </a:prstGeom>
          <a:gradFill>
            <a:gsLst>
              <a:gs pos="0">
                <a:schemeClr val="accent2">
                  <a:lumMod val="75000"/>
                </a:schemeClr>
              </a:gs>
              <a:gs pos="57000">
                <a:schemeClr val="accent2"/>
              </a:gs>
              <a:gs pos="100000">
                <a:schemeClr val="accent2">
                  <a:lumMod val="20000"/>
                  <a:lumOff val="80000"/>
                </a:schemeClr>
              </a:gs>
            </a:gsLst>
            <a:lin ang="16200000" scaled="0"/>
          </a:gradFill>
          <a:ln w="34925">
            <a:gradFill>
              <a:gsLst>
                <a:gs pos="0">
                  <a:schemeClr val="accent2">
                    <a:lumMod val="20000"/>
                    <a:lumOff val="80000"/>
                  </a:schemeClr>
                </a:gs>
                <a:gs pos="50000">
                  <a:schemeClr val="accent2">
                    <a:lumMod val="60000"/>
                    <a:lumOff val="40000"/>
                  </a:schemeClr>
                </a:gs>
                <a:gs pos="100000">
                  <a:schemeClr val="accent2">
                    <a:lumMod val="75000"/>
                  </a:schemeClr>
                </a:gs>
              </a:gsLst>
              <a:lin ang="5400000" scaled="0"/>
            </a:gra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14" name="Down Arrow 13"/>
          <p:cNvSpPr/>
          <p:nvPr/>
        </p:nvSpPr>
        <p:spPr bwMode="auto">
          <a:xfrm rot="14723381">
            <a:off x="2406822" y="2942365"/>
            <a:ext cx="400403" cy="985851"/>
          </a:xfrm>
          <a:prstGeom prst="downArrow">
            <a:avLst/>
          </a:prstGeom>
          <a:gradFill>
            <a:gsLst>
              <a:gs pos="0">
                <a:schemeClr val="accent2">
                  <a:lumMod val="75000"/>
                </a:schemeClr>
              </a:gs>
              <a:gs pos="57000">
                <a:schemeClr val="accent2"/>
              </a:gs>
              <a:gs pos="100000">
                <a:schemeClr val="accent2">
                  <a:lumMod val="20000"/>
                  <a:lumOff val="80000"/>
                </a:schemeClr>
              </a:gs>
            </a:gsLst>
            <a:lin ang="16200000" scaled="0"/>
          </a:gradFill>
          <a:ln w="34925">
            <a:gradFill>
              <a:gsLst>
                <a:gs pos="0">
                  <a:schemeClr val="accent2">
                    <a:lumMod val="20000"/>
                    <a:lumOff val="80000"/>
                  </a:schemeClr>
                </a:gs>
                <a:gs pos="50000">
                  <a:schemeClr val="accent2">
                    <a:lumMod val="60000"/>
                    <a:lumOff val="40000"/>
                  </a:schemeClr>
                </a:gs>
                <a:gs pos="100000">
                  <a:schemeClr val="accent2">
                    <a:lumMod val="75000"/>
                  </a:schemeClr>
                </a:gs>
              </a:gsLst>
              <a:lin ang="5400000" scaled="0"/>
            </a:gra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16" name="Down Arrow 15"/>
          <p:cNvSpPr/>
          <p:nvPr/>
        </p:nvSpPr>
        <p:spPr bwMode="auto">
          <a:xfrm rot="16690834">
            <a:off x="6208947" y="1853084"/>
            <a:ext cx="416150" cy="985166"/>
          </a:xfrm>
          <a:prstGeom prst="downArrow">
            <a:avLst/>
          </a:prstGeom>
          <a:gradFill>
            <a:gsLst>
              <a:gs pos="0">
                <a:schemeClr val="accent2">
                  <a:lumMod val="75000"/>
                </a:schemeClr>
              </a:gs>
              <a:gs pos="57000">
                <a:schemeClr val="accent2"/>
              </a:gs>
              <a:gs pos="100000">
                <a:schemeClr val="accent2">
                  <a:lumMod val="20000"/>
                  <a:lumOff val="80000"/>
                </a:schemeClr>
              </a:gs>
            </a:gsLst>
            <a:lin ang="16200000" scaled="0"/>
          </a:gradFill>
          <a:ln w="34925">
            <a:gradFill>
              <a:gsLst>
                <a:gs pos="0">
                  <a:schemeClr val="accent2">
                    <a:lumMod val="20000"/>
                    <a:lumOff val="80000"/>
                  </a:schemeClr>
                </a:gs>
                <a:gs pos="50000">
                  <a:schemeClr val="accent2">
                    <a:lumMod val="60000"/>
                    <a:lumOff val="40000"/>
                  </a:schemeClr>
                </a:gs>
                <a:gs pos="100000">
                  <a:schemeClr val="accent2">
                    <a:lumMod val="75000"/>
                  </a:schemeClr>
                </a:gs>
              </a:gsLst>
              <a:lin ang="5400000" scaled="0"/>
            </a:gra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18" name="Folded Corner 17"/>
          <p:cNvSpPr/>
          <p:nvPr/>
        </p:nvSpPr>
        <p:spPr>
          <a:xfrm flipV="1">
            <a:off x="1905000" y="2590800"/>
            <a:ext cx="396212" cy="508000"/>
          </a:xfrm>
          <a:prstGeom prst="foldedCorner">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100"/>
          </a:p>
        </p:txBody>
      </p:sp>
      <p:sp>
        <p:nvSpPr>
          <p:cNvPr id="48" name="TextBox 47"/>
          <p:cNvSpPr txBox="1"/>
          <p:nvPr/>
        </p:nvSpPr>
        <p:spPr>
          <a:xfrm>
            <a:off x="1828800" y="2743200"/>
            <a:ext cx="533400" cy="2616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100" dirty="0" smtClean="0">
                <a:solidFill>
                  <a:schemeClr val="bg1"/>
                </a:solidFill>
              </a:rPr>
              <a:t>VDW</a:t>
            </a:r>
            <a:endParaRPr lang="en-US" sz="1600" dirty="0">
              <a:solidFill>
                <a:schemeClr val="bg1"/>
              </a:solidFill>
            </a:endParaRPr>
          </a:p>
        </p:txBody>
      </p:sp>
      <p:sp>
        <p:nvSpPr>
          <p:cNvPr id="51" name="Folded Corner 50"/>
          <p:cNvSpPr/>
          <p:nvPr/>
        </p:nvSpPr>
        <p:spPr>
          <a:xfrm flipV="1">
            <a:off x="6019800" y="1143000"/>
            <a:ext cx="533400" cy="762000"/>
          </a:xfrm>
          <a:prstGeom prst="foldedCorner">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2" name="TextBox 51"/>
          <p:cNvSpPr txBox="1"/>
          <p:nvPr/>
        </p:nvSpPr>
        <p:spPr>
          <a:xfrm>
            <a:off x="6019800" y="1142999"/>
            <a:ext cx="685800" cy="430887"/>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100" dirty="0" smtClean="0">
                <a:solidFill>
                  <a:schemeClr val="bg1"/>
                </a:solidFill>
              </a:rPr>
              <a:t>PNG/ XAML</a:t>
            </a:r>
            <a:endParaRPr lang="en-US" sz="1100" dirty="0">
              <a:solidFill>
                <a:schemeClr val="bg1"/>
              </a:solidFill>
            </a:endParaRPr>
          </a:p>
        </p:txBody>
      </p:sp>
      <p:sp>
        <p:nvSpPr>
          <p:cNvPr id="27" name="Rounded Rectangle 26"/>
          <p:cNvSpPr/>
          <p:nvPr/>
        </p:nvSpPr>
        <p:spPr bwMode="auto">
          <a:xfrm>
            <a:off x="1143000" y="5334000"/>
            <a:ext cx="1905000" cy="7620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defTabSz="914099"/>
            <a:r>
              <a:rPr lang="en-US" sz="1400" dirty="0" smtClean="0">
                <a:solidFill>
                  <a:sysClr val="windowText" lastClr="000000"/>
                </a:solidFill>
              </a:rPr>
              <a:t>1. Create data connected diagram in Visio</a:t>
            </a:r>
          </a:p>
        </p:txBody>
      </p:sp>
      <p:sp>
        <p:nvSpPr>
          <p:cNvPr id="28" name="Rounded Rectangle 27"/>
          <p:cNvSpPr/>
          <p:nvPr/>
        </p:nvSpPr>
        <p:spPr bwMode="auto">
          <a:xfrm>
            <a:off x="838200" y="1295400"/>
            <a:ext cx="2286000" cy="7620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defTabSz="914099"/>
            <a:r>
              <a:rPr lang="en-US" sz="1400" dirty="0" smtClean="0">
                <a:solidFill>
                  <a:sysClr val="windowText" lastClr="000000"/>
                </a:solidFill>
              </a:rPr>
              <a:t>2. Upload it to SharePoint</a:t>
            </a:r>
          </a:p>
        </p:txBody>
      </p:sp>
      <p:sp>
        <p:nvSpPr>
          <p:cNvPr id="29" name="Down Arrow 28"/>
          <p:cNvSpPr/>
          <p:nvPr/>
        </p:nvSpPr>
        <p:spPr bwMode="auto">
          <a:xfrm rot="5866393">
            <a:off x="6187732" y="2328024"/>
            <a:ext cx="417293" cy="1010807"/>
          </a:xfrm>
          <a:prstGeom prst="downArrow">
            <a:avLst/>
          </a:prstGeom>
          <a:gradFill>
            <a:gsLst>
              <a:gs pos="0">
                <a:schemeClr val="accent2">
                  <a:lumMod val="75000"/>
                </a:schemeClr>
              </a:gs>
              <a:gs pos="57000">
                <a:schemeClr val="accent2"/>
              </a:gs>
              <a:gs pos="100000">
                <a:schemeClr val="accent2">
                  <a:lumMod val="20000"/>
                  <a:lumOff val="80000"/>
                </a:schemeClr>
              </a:gs>
            </a:gsLst>
            <a:lin ang="16200000" scaled="0"/>
          </a:gradFill>
          <a:ln w="34925">
            <a:gradFill>
              <a:gsLst>
                <a:gs pos="0">
                  <a:schemeClr val="accent2">
                    <a:lumMod val="20000"/>
                    <a:lumOff val="80000"/>
                  </a:schemeClr>
                </a:gs>
                <a:gs pos="50000">
                  <a:schemeClr val="accent2">
                    <a:lumMod val="60000"/>
                    <a:lumOff val="40000"/>
                  </a:schemeClr>
                </a:gs>
                <a:gs pos="100000">
                  <a:schemeClr val="accent2">
                    <a:lumMod val="75000"/>
                  </a:schemeClr>
                </a:gs>
              </a:gsLst>
              <a:lin ang="5400000" scaled="0"/>
            </a:gra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30" name="Rounded Rectangle 29"/>
          <p:cNvSpPr/>
          <p:nvPr/>
        </p:nvSpPr>
        <p:spPr bwMode="auto">
          <a:xfrm>
            <a:off x="5791200" y="4267200"/>
            <a:ext cx="2286000" cy="6096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defTabSz="914099"/>
            <a:r>
              <a:rPr lang="en-US" sz="1400" dirty="0" smtClean="0">
                <a:solidFill>
                  <a:sysClr val="windowText" lastClr="000000"/>
                </a:solidFill>
              </a:rPr>
              <a:t>3. Consumer requests diagram</a:t>
            </a:r>
          </a:p>
        </p:txBody>
      </p:sp>
      <p:sp>
        <p:nvSpPr>
          <p:cNvPr id="31" name="Rounded Rectangle 30"/>
          <p:cNvSpPr/>
          <p:nvPr/>
        </p:nvSpPr>
        <p:spPr bwMode="auto">
          <a:xfrm>
            <a:off x="6781800" y="1143000"/>
            <a:ext cx="2057400" cy="6858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defTabSz="914099"/>
            <a:r>
              <a:rPr lang="en-US" sz="1400" dirty="0" smtClean="0">
                <a:solidFill>
                  <a:sysClr val="windowText" lastClr="000000"/>
                </a:solidFill>
              </a:rPr>
              <a:t>5. Diagram rendered in browser</a:t>
            </a:r>
          </a:p>
        </p:txBody>
      </p:sp>
      <p:sp>
        <p:nvSpPr>
          <p:cNvPr id="32" name="Up-Down Arrow 31"/>
          <p:cNvSpPr/>
          <p:nvPr/>
        </p:nvSpPr>
        <p:spPr bwMode="auto">
          <a:xfrm>
            <a:off x="4267200" y="3810000"/>
            <a:ext cx="457200" cy="685800"/>
          </a:xfrm>
          <a:prstGeom prst="upDownArrow">
            <a:avLst/>
          </a:prstGeom>
          <a:gradFill>
            <a:gsLst>
              <a:gs pos="0">
                <a:schemeClr val="accent2">
                  <a:lumMod val="75000"/>
                </a:schemeClr>
              </a:gs>
              <a:gs pos="57000">
                <a:schemeClr val="accent2"/>
              </a:gs>
              <a:gs pos="100000">
                <a:schemeClr val="accent2">
                  <a:lumMod val="20000"/>
                  <a:lumOff val="80000"/>
                </a:schemeClr>
              </a:gs>
            </a:gsLst>
            <a:lin ang="16200000" scaled="0"/>
          </a:gradFill>
          <a:ln w="34925">
            <a:gradFill>
              <a:gsLst>
                <a:gs pos="0">
                  <a:schemeClr val="accent2">
                    <a:lumMod val="20000"/>
                    <a:lumOff val="80000"/>
                  </a:schemeClr>
                </a:gs>
                <a:gs pos="50000">
                  <a:schemeClr val="accent2">
                    <a:lumMod val="60000"/>
                    <a:lumOff val="40000"/>
                  </a:schemeClr>
                </a:gs>
                <a:gs pos="100000">
                  <a:schemeClr val="accent2">
                    <a:lumMod val="75000"/>
                  </a:schemeClr>
                </a:gs>
              </a:gsLst>
              <a:lin ang="5400000" scaled="0"/>
            </a:gra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endParaRPr>
          </a:p>
        </p:txBody>
      </p:sp>
      <p:sp>
        <p:nvSpPr>
          <p:cNvPr id="33" name="Rounded Rectangle 32"/>
          <p:cNvSpPr/>
          <p:nvPr/>
        </p:nvSpPr>
        <p:spPr bwMode="auto">
          <a:xfrm>
            <a:off x="3429000" y="762000"/>
            <a:ext cx="2057400" cy="7620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defTabSz="914099"/>
            <a:r>
              <a:rPr lang="en-US" sz="1400" dirty="0" smtClean="0">
                <a:solidFill>
                  <a:sysClr val="windowText" lastClr="000000"/>
                </a:solidFill>
              </a:rPr>
              <a:t>4. Visio Services refreshes data and diagram</a:t>
            </a:r>
          </a:p>
        </p:txBody>
      </p:sp>
      <p:sp>
        <p:nvSpPr>
          <p:cNvPr id="35" name="Folded Corner 34"/>
          <p:cNvSpPr/>
          <p:nvPr/>
        </p:nvSpPr>
        <p:spPr>
          <a:xfrm flipV="1">
            <a:off x="3733800" y="2438400"/>
            <a:ext cx="451087" cy="533400"/>
          </a:xfrm>
          <a:prstGeom prst="foldedCorner">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6" name="TextBox 35"/>
          <p:cNvSpPr txBox="1"/>
          <p:nvPr/>
        </p:nvSpPr>
        <p:spPr>
          <a:xfrm>
            <a:off x="3733800" y="2590800"/>
            <a:ext cx="533400" cy="230831"/>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900" dirty="0" smtClean="0">
                <a:solidFill>
                  <a:schemeClr val="bg1"/>
                </a:solidFill>
              </a:rPr>
              <a:t>VDW</a:t>
            </a:r>
            <a:endParaRPr lang="en-US" sz="900" dirty="0">
              <a:solidFill>
                <a:schemeClr val="bg1"/>
              </a:solidFill>
            </a:endParaRPr>
          </a:p>
        </p:txBody>
      </p:sp>
      <p:pic>
        <p:nvPicPr>
          <p:cNvPr id="38"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01121">
            <a:off x="7415822" y="2094555"/>
            <a:ext cx="1296444" cy="873303"/>
          </a:xfrm>
          <a:prstGeom prst="rect">
            <a:avLst/>
          </a:prstGeom>
          <a:ln>
            <a:noFill/>
          </a:ln>
          <a:effectLst>
            <a:outerShdw blurRad="292100" dist="139700" dir="2700000" algn="tl" rotWithShape="0">
              <a:srgbClr xmlns:mc="http://schemas.openxmlformats.org/markup-compatibility/2006" xmlns:a14="http://schemas.microsoft.com/office/drawing/2010/main" val="333333" mc:Ignorable="">
                <a:alpha val="65000"/>
              </a:srgbClr>
            </a:outerShdw>
          </a:effectLst>
          <a:scene3d>
            <a:camera prst="perspectiveHeroicExtremeLeftFacing" fov="4800000">
              <a:rot lat="398243" lon="860821" rev="21268844"/>
            </a:camera>
            <a:lightRig rig="threePt" dir="t"/>
          </a:scene3d>
          <a:extLst/>
        </p:spPr>
      </p:pic>
    </p:spTree>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heckerboard(across)">
                                      <p:cBhvr>
                                        <p:cTn id="7" dur="500"/>
                                        <p:tgtEl>
                                          <p:spTgt spid="14"/>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checkerboard(across)">
                                      <p:cBhvr>
                                        <p:cTn id="10" dur="500"/>
                                        <p:tgtEl>
                                          <p:spTgt spid="11"/>
                                        </p:tgtEl>
                                      </p:cBhvr>
                                    </p:animEffect>
                                  </p:childTnLst>
                                </p:cTn>
                              </p:par>
                              <p:par>
                                <p:cTn id="11" presetID="5" presetClass="entr" presetSubtype="10" fill="hold" nodeType="withEffect">
                                  <p:stCondLst>
                                    <p:cond delay="0"/>
                                  </p:stCondLst>
                                  <p:childTnLst>
                                    <p:set>
                                      <p:cBhvr>
                                        <p:cTn id="12" dur="1" fill="hold">
                                          <p:stCondLst>
                                            <p:cond delay="0"/>
                                          </p:stCondLst>
                                        </p:cTn>
                                        <p:tgtEl>
                                          <p:spTgt spid="2052"/>
                                        </p:tgtEl>
                                        <p:attrNameLst>
                                          <p:attrName>style.visibility</p:attrName>
                                        </p:attrNameLst>
                                      </p:cBhvr>
                                      <p:to>
                                        <p:strVal val="visible"/>
                                      </p:to>
                                    </p:set>
                                    <p:animEffect transition="in" filter="checkerboard(across)">
                                      <p:cBhvr>
                                        <p:cTn id="13" dur="500"/>
                                        <p:tgtEl>
                                          <p:spTgt spid="2052"/>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childTnLst>
                                </p:cTn>
                              </p:par>
                              <p:par>
                                <p:cTn id="16" presetID="1" presetClass="exit"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5" presetClass="exit" presetSubtype="10" fill="hold" grpId="0" nodeType="clickEffect">
                                  <p:stCondLst>
                                    <p:cond delay="0"/>
                                  </p:stCondLst>
                                  <p:childTnLst>
                                    <p:animEffect transition="out" filter="checkerboard(across)">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par>
                                <p:cTn id="23" presetID="5" presetClass="exit" presetSubtype="10" fill="hold" nodeType="withEffect">
                                  <p:stCondLst>
                                    <p:cond delay="0"/>
                                  </p:stCondLst>
                                  <p:childTnLst>
                                    <p:animEffect transition="out" filter="checkerboard(across)">
                                      <p:cBhvr>
                                        <p:cTn id="24" dur="500"/>
                                        <p:tgtEl>
                                          <p:spTgt spid="2050"/>
                                        </p:tgtEl>
                                      </p:cBhvr>
                                    </p:animEffect>
                                    <p:set>
                                      <p:cBhvr>
                                        <p:cTn id="25" dur="1" fill="hold">
                                          <p:stCondLst>
                                            <p:cond delay="499"/>
                                          </p:stCondLst>
                                        </p:cTn>
                                        <p:tgtEl>
                                          <p:spTgt spid="2050"/>
                                        </p:tgtEl>
                                        <p:attrNameLst>
                                          <p:attrName>style.visibility</p:attrName>
                                        </p:attrNameLst>
                                      </p:cBhvr>
                                      <p:to>
                                        <p:strVal val="hidden"/>
                                      </p:to>
                                    </p:set>
                                  </p:childTnLst>
                                </p:cTn>
                              </p:par>
                              <p:par>
                                <p:cTn id="26" presetID="5" presetClass="exit" presetSubtype="10" fill="hold" grpId="0" nodeType="withEffect">
                                  <p:stCondLst>
                                    <p:cond delay="0"/>
                                  </p:stCondLst>
                                  <p:childTnLst>
                                    <p:animEffect transition="out" filter="checkerboard(across)">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5" presetClass="exit" presetSubtype="10" fill="hold" grpId="1" nodeType="withEffect">
                                  <p:stCondLst>
                                    <p:cond delay="0"/>
                                  </p:stCondLst>
                                  <p:childTnLst>
                                    <p:animEffect transition="out" filter="checkerboard(across)">
                                      <p:cBhvr>
                                        <p:cTn id="30" dur="500"/>
                                        <p:tgtEl>
                                          <p:spTgt spid="14"/>
                                        </p:tgtEl>
                                      </p:cBhvr>
                                    </p:animEffect>
                                    <p:set>
                                      <p:cBhvr>
                                        <p:cTn id="31" dur="1" fill="hold">
                                          <p:stCondLst>
                                            <p:cond delay="499"/>
                                          </p:stCondLst>
                                        </p:cTn>
                                        <p:tgtEl>
                                          <p:spTgt spid="14"/>
                                        </p:tgtEl>
                                        <p:attrNameLst>
                                          <p:attrName>style.visibility</p:attrName>
                                        </p:attrNameLst>
                                      </p:cBhvr>
                                      <p:to>
                                        <p:strVal val="hidden"/>
                                      </p:to>
                                    </p:set>
                                  </p:childTnLst>
                                </p:cTn>
                              </p:par>
                              <p:par>
                                <p:cTn id="32" presetID="1" presetClass="exit" presetSubtype="0" fill="hold" grpId="1" nodeType="withEffect">
                                  <p:stCondLst>
                                    <p:cond delay="0"/>
                                  </p:stCondLst>
                                  <p:childTnLst>
                                    <p:set>
                                      <p:cBhvr>
                                        <p:cTn id="33" dur="1" fill="hold">
                                          <p:stCondLst>
                                            <p:cond delay="0"/>
                                          </p:stCondLst>
                                        </p:cTn>
                                        <p:tgtEl>
                                          <p:spTgt spid="28"/>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5" presetClass="entr" presetSubtype="10" fill="hold" nodeType="clickEffect">
                                  <p:stCondLst>
                                    <p:cond delay="0"/>
                                  </p:stCondLst>
                                  <p:childTnLst>
                                    <p:set>
                                      <p:cBhvr>
                                        <p:cTn id="37" dur="1" fill="hold">
                                          <p:stCondLst>
                                            <p:cond delay="0"/>
                                          </p:stCondLst>
                                        </p:cTn>
                                        <p:tgtEl>
                                          <p:spTgt spid="2053"/>
                                        </p:tgtEl>
                                        <p:attrNameLst>
                                          <p:attrName>style.visibility</p:attrName>
                                        </p:attrNameLst>
                                      </p:cBhvr>
                                      <p:to>
                                        <p:strVal val="visible"/>
                                      </p:to>
                                    </p:set>
                                    <p:animEffect transition="in" filter="checkerboard(across)">
                                      <p:cBhvr>
                                        <p:cTn id="38" dur="500"/>
                                        <p:tgtEl>
                                          <p:spTgt spid="2053"/>
                                        </p:tgtEl>
                                      </p:cBhvr>
                                    </p:animEffect>
                                  </p:childTnLst>
                                </p:cTn>
                              </p:par>
                              <p:par>
                                <p:cTn id="39" presetID="1" presetClass="entr" presetSubtype="0" fill="hold" grpId="1"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5" presetClass="entr" presetSubtype="1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checkerboard(across)">
                                      <p:cBhvr>
                                        <p:cTn id="43" dur="500"/>
                                        <p:tgtEl>
                                          <p:spTgt spid="12"/>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childTnLst>
                                </p:cTn>
                              </p:par>
                              <p:par>
                                <p:cTn id="46" presetID="5" presetClass="entr" presetSubtype="1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checkerboard(across)">
                                      <p:cBhvr>
                                        <p:cTn id="48" dur="500"/>
                                        <p:tgtEl>
                                          <p:spTgt spid="29"/>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1" nodeType="click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par>
                                <p:cTn id="59" presetID="5" presetClass="entr" presetSubtype="1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checkerboard(across)">
                                      <p:cBhvr>
                                        <p:cTn id="61" dur="500"/>
                                        <p:tgtEl>
                                          <p:spTgt spid="16"/>
                                        </p:tgtEl>
                                      </p:cBhvr>
                                    </p:animEffect>
                                  </p:childTnLst>
                                </p:cTn>
                              </p:par>
                              <p:par>
                                <p:cTn id="62" presetID="1" presetClass="entr" presetSubtype="0" fill="hold" grpId="0" nodeType="withEffect">
                                  <p:stCondLst>
                                    <p:cond delay="0"/>
                                  </p:stCondLst>
                                  <p:childTnLst>
                                    <p:set>
                                      <p:cBhvr>
                                        <p:cTn id="63" dur="1" fill="hold">
                                          <p:stCondLst>
                                            <p:cond delay="0"/>
                                          </p:stCondLst>
                                        </p:cTn>
                                        <p:tgtEl>
                                          <p:spTgt spid="31"/>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animBg="1"/>
      <p:bldP spid="14" grpId="0" animBg="1"/>
      <p:bldP spid="14" grpId="1" animBg="1"/>
      <p:bldP spid="16" grpId="0" animBg="1"/>
      <p:bldP spid="16" grpId="1" animBg="1"/>
      <p:bldP spid="27" grpId="0" animBg="1"/>
      <p:bldP spid="28" grpId="0" animBg="1"/>
      <p:bldP spid="28" grpId="1" animBg="1"/>
      <p:bldP spid="29" grpId="0" animBg="1"/>
      <p:bldP spid="29" grpId="1" animBg="1"/>
      <p:bldP spid="30" grpId="0" animBg="1"/>
      <p:bldP spid="31" grpId="0" animBg="1"/>
      <p:bldP spid="32" grpId="0" animBg="1"/>
      <p:bldP spid="3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pPr algn="ctr"/>
            <a:r>
              <a:rPr lang="en-US" b="1" dirty="0" smtClean="0"/>
              <a:t>Choose the Data Source</a:t>
            </a:r>
            <a:r>
              <a:rPr lang="en-US" dirty="0" smtClean="0"/>
              <a:t/>
            </a:r>
            <a:br>
              <a:rPr lang="en-US" dirty="0" smtClean="0"/>
            </a:br>
            <a:endParaRPr lang="en-US" sz="3800" dirty="0"/>
          </a:p>
        </p:txBody>
      </p:sp>
      <p:sp>
        <p:nvSpPr>
          <p:cNvPr id="2" name="Text Placeholder 1"/>
          <p:cNvSpPr>
            <a:spLocks noGrp="1"/>
          </p:cNvSpPr>
          <p:nvPr>
            <p:ph type="body" idx="1"/>
          </p:nvPr>
        </p:nvSpPr>
        <p:spPr>
          <a:xfrm>
            <a:off x="228600" y="1447800"/>
            <a:ext cx="4114800" cy="830997"/>
          </a:xfrm>
        </p:spPr>
        <p:txBody>
          <a:bodyPr/>
          <a:lstStyle/>
          <a:p>
            <a:r>
              <a:rPr lang="en-US" sz="3000" dirty="0">
                <a:solidFill>
                  <a:srgbClr xmlns:mc="http://schemas.openxmlformats.org/markup-compatibility/2006" xmlns:a14="http://schemas.microsoft.com/office/drawing/2010/main" val="FFC000" mc:Ignorable=""/>
                </a:solidFill>
                <a:latin typeface="+mj-lt"/>
              </a:rPr>
              <a:t>Relational </a:t>
            </a:r>
            <a:endParaRPr lang="en-US" sz="3000" dirty="0" smtClean="0">
              <a:solidFill>
                <a:srgbClr xmlns:mc="http://schemas.openxmlformats.org/markup-compatibility/2006" xmlns:a14="http://schemas.microsoft.com/office/drawing/2010/main" val="FFC000" mc:Ignorable=""/>
              </a:solidFill>
              <a:latin typeface="+mj-lt"/>
            </a:endParaRPr>
          </a:p>
          <a:p>
            <a:r>
              <a:rPr lang="en-US" sz="3000" dirty="0" smtClean="0">
                <a:solidFill>
                  <a:srgbClr xmlns:mc="http://schemas.openxmlformats.org/markup-compatibility/2006" xmlns:a14="http://schemas.microsoft.com/office/drawing/2010/main" val="FFC000" mc:Ignorable=""/>
                </a:solidFill>
                <a:latin typeface="+mj-lt"/>
              </a:rPr>
              <a:t>(</a:t>
            </a:r>
            <a:r>
              <a:rPr lang="en-US" sz="3000" dirty="0">
                <a:solidFill>
                  <a:srgbClr xmlns:mc="http://schemas.openxmlformats.org/markup-compatibility/2006" xmlns:a14="http://schemas.microsoft.com/office/drawing/2010/main" val="FFC000" mc:Ignorable=""/>
                </a:solidFill>
                <a:latin typeface="+mj-lt"/>
              </a:rPr>
              <a:t>Reporting DB</a:t>
            </a:r>
            <a:r>
              <a:rPr lang="en-US" sz="3000" dirty="0" smtClean="0">
                <a:solidFill>
                  <a:srgbClr xmlns:mc="http://schemas.openxmlformats.org/markup-compatibility/2006" xmlns:a14="http://schemas.microsoft.com/office/drawing/2010/main" val="FFC000" mc:Ignorable=""/>
                </a:solidFill>
                <a:latin typeface="+mj-lt"/>
              </a:rPr>
              <a:t>)</a:t>
            </a:r>
            <a:endParaRPr lang="en-US" sz="3000" dirty="0">
              <a:solidFill>
                <a:srgbClr xmlns:mc="http://schemas.openxmlformats.org/markup-compatibility/2006" xmlns:a14="http://schemas.microsoft.com/office/drawing/2010/main" val="FFC000" mc:Ignorable=""/>
              </a:solidFill>
              <a:latin typeface="+mj-lt"/>
            </a:endParaRPr>
          </a:p>
        </p:txBody>
      </p:sp>
      <p:sp>
        <p:nvSpPr>
          <p:cNvPr id="6" name="Content Placeholder 5"/>
          <p:cNvSpPr>
            <a:spLocks noGrp="1"/>
          </p:cNvSpPr>
          <p:nvPr>
            <p:ph sz="half" idx="2"/>
          </p:nvPr>
        </p:nvSpPr>
        <p:spPr>
          <a:xfrm>
            <a:off x="0" y="2504501"/>
            <a:ext cx="4114800" cy="3354765"/>
          </a:xfrm>
        </p:spPr>
        <p:txBody>
          <a:bodyPr/>
          <a:lstStyle/>
          <a:p>
            <a:pPr lvl="1">
              <a:lnSpc>
                <a:spcPct val="150000"/>
              </a:lnSpc>
            </a:pPr>
            <a:r>
              <a:rPr lang="en-US" dirty="0" smtClean="0"/>
              <a:t>Up-to-date </a:t>
            </a:r>
            <a:r>
              <a:rPr lang="en-US" dirty="0"/>
              <a:t>data</a:t>
            </a:r>
          </a:p>
          <a:p>
            <a:pPr lvl="1">
              <a:lnSpc>
                <a:spcPct val="150000"/>
              </a:lnSpc>
            </a:pPr>
            <a:r>
              <a:rPr lang="en-US" dirty="0" smtClean="0"/>
              <a:t>Superset of data available </a:t>
            </a:r>
            <a:r>
              <a:rPr lang="en-US" dirty="0"/>
              <a:t>in the AS cubes</a:t>
            </a:r>
          </a:p>
          <a:p>
            <a:pPr lvl="1">
              <a:lnSpc>
                <a:spcPct val="150000"/>
              </a:lnSpc>
            </a:pPr>
            <a:r>
              <a:rPr lang="en-US" dirty="0"/>
              <a:t>No drilldown </a:t>
            </a:r>
            <a:r>
              <a:rPr lang="en-US" dirty="0" smtClean="0"/>
              <a:t>required in report</a:t>
            </a:r>
          </a:p>
          <a:p>
            <a:pPr lvl="1">
              <a:lnSpc>
                <a:spcPct val="150000"/>
              </a:lnSpc>
            </a:pPr>
            <a:endParaRPr lang="en-US" dirty="0" smtClean="0"/>
          </a:p>
          <a:p>
            <a:pPr lvl="1">
              <a:lnSpc>
                <a:spcPct val="150000"/>
              </a:lnSpc>
            </a:pPr>
            <a:endParaRPr lang="en-US" dirty="0"/>
          </a:p>
          <a:p>
            <a:endParaRPr lang="en-US" sz="2000" dirty="0"/>
          </a:p>
        </p:txBody>
      </p:sp>
      <p:sp>
        <p:nvSpPr>
          <p:cNvPr id="3" name="Text Placeholder 2"/>
          <p:cNvSpPr>
            <a:spLocks noGrp="1"/>
          </p:cNvSpPr>
          <p:nvPr>
            <p:ph type="body" sz="quarter" idx="3"/>
          </p:nvPr>
        </p:nvSpPr>
        <p:spPr>
          <a:xfrm>
            <a:off x="4493581" y="1371600"/>
            <a:ext cx="4498019" cy="830997"/>
          </a:xfrm>
        </p:spPr>
        <p:txBody>
          <a:bodyPr/>
          <a:lstStyle/>
          <a:p>
            <a:r>
              <a:rPr lang="en-US" sz="3000" dirty="0">
                <a:solidFill>
                  <a:srgbClr xmlns:mc="http://schemas.openxmlformats.org/markup-compatibility/2006" xmlns:a14="http://schemas.microsoft.com/office/drawing/2010/main" val="FFC000" mc:Ignorable=""/>
                </a:solidFill>
                <a:latin typeface="+mj-lt"/>
              </a:rPr>
              <a:t>Decisional </a:t>
            </a:r>
            <a:endParaRPr lang="en-US" sz="3000" dirty="0" smtClean="0">
              <a:solidFill>
                <a:srgbClr xmlns:mc="http://schemas.openxmlformats.org/markup-compatibility/2006" xmlns:a14="http://schemas.microsoft.com/office/drawing/2010/main" val="FFC000" mc:Ignorable=""/>
              </a:solidFill>
              <a:latin typeface="+mj-lt"/>
            </a:endParaRPr>
          </a:p>
          <a:p>
            <a:r>
              <a:rPr lang="en-US" sz="3000" dirty="0" smtClean="0">
                <a:solidFill>
                  <a:srgbClr xmlns:mc="http://schemas.openxmlformats.org/markup-compatibility/2006" xmlns:a14="http://schemas.microsoft.com/office/drawing/2010/main" val="FFC000" mc:Ignorable=""/>
                </a:solidFill>
                <a:latin typeface="+mj-lt"/>
              </a:rPr>
              <a:t>(</a:t>
            </a:r>
            <a:r>
              <a:rPr lang="en-US" sz="3000" dirty="0">
                <a:solidFill>
                  <a:srgbClr xmlns:mc="http://schemas.openxmlformats.org/markup-compatibility/2006" xmlns:a14="http://schemas.microsoft.com/office/drawing/2010/main" val="FFC000" mc:Ignorable=""/>
                </a:solidFill>
                <a:latin typeface="+mj-lt"/>
              </a:rPr>
              <a:t>Analysis Services Cubes</a:t>
            </a:r>
            <a:r>
              <a:rPr lang="en-US" sz="3000" dirty="0" smtClean="0">
                <a:solidFill>
                  <a:srgbClr xmlns:mc="http://schemas.openxmlformats.org/markup-compatibility/2006" xmlns:a14="http://schemas.microsoft.com/office/drawing/2010/main" val="FFC000" mc:Ignorable=""/>
                </a:solidFill>
                <a:latin typeface="+mj-lt"/>
              </a:rPr>
              <a:t>)</a:t>
            </a:r>
            <a:endParaRPr lang="en-US" sz="3000" dirty="0">
              <a:solidFill>
                <a:srgbClr xmlns:mc="http://schemas.openxmlformats.org/markup-compatibility/2006" xmlns:a14="http://schemas.microsoft.com/office/drawing/2010/main" val="FFC000" mc:Ignorable=""/>
              </a:solidFill>
              <a:latin typeface="+mj-lt"/>
            </a:endParaRPr>
          </a:p>
        </p:txBody>
      </p:sp>
      <p:sp>
        <p:nvSpPr>
          <p:cNvPr id="4" name="Content Placeholder 3"/>
          <p:cNvSpPr>
            <a:spLocks noGrp="1"/>
          </p:cNvSpPr>
          <p:nvPr>
            <p:ph sz="quarter" idx="4"/>
          </p:nvPr>
        </p:nvSpPr>
        <p:spPr>
          <a:xfrm>
            <a:off x="4343400" y="2514600"/>
            <a:ext cx="4498974" cy="2882328"/>
          </a:xfrm>
        </p:spPr>
        <p:txBody>
          <a:bodyPr/>
          <a:lstStyle/>
          <a:p>
            <a:pPr lvl="1">
              <a:lnSpc>
                <a:spcPct val="150000"/>
              </a:lnSpc>
            </a:pPr>
            <a:r>
              <a:rPr lang="en-US" dirty="0"/>
              <a:t>Aggregation across </a:t>
            </a:r>
            <a:r>
              <a:rPr lang="en-US" dirty="0" smtClean="0"/>
              <a:t>dimension(s)</a:t>
            </a:r>
            <a:endParaRPr lang="en-US" dirty="0"/>
          </a:p>
          <a:p>
            <a:pPr lvl="1">
              <a:lnSpc>
                <a:spcPct val="150000"/>
              </a:lnSpc>
            </a:pPr>
            <a:r>
              <a:rPr lang="en-US" dirty="0" smtClean="0"/>
              <a:t>Efficient for reports on time  phased </a:t>
            </a:r>
            <a:r>
              <a:rPr lang="en-US" dirty="0"/>
              <a:t>data</a:t>
            </a:r>
          </a:p>
          <a:p>
            <a:pPr lvl="1">
              <a:lnSpc>
                <a:spcPct val="150000"/>
              </a:lnSpc>
            </a:pPr>
            <a:r>
              <a:rPr lang="en-US" dirty="0" smtClean="0"/>
              <a:t>Key Performance Indicators</a:t>
            </a:r>
          </a:p>
          <a:p>
            <a:pPr lvl="1">
              <a:lnSpc>
                <a:spcPct val="150000"/>
              </a:lnSpc>
            </a:pPr>
            <a:endParaRPr lang="en-US" dirty="0"/>
          </a:p>
          <a:p>
            <a:endParaRPr lang="en-US" sz="2000" dirty="0"/>
          </a:p>
        </p:txBody>
      </p:sp>
    </p:spTree>
    <p:extLst>
      <p:ext uri="{BB962C8B-B14F-4D97-AF65-F5344CB8AC3E}">
        <p14:creationId xmlns:p14="http://schemas.microsoft.com/office/powerpoint/2010/main" val="225186397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4406900"/>
            <a:ext cx="8001000" cy="553998"/>
          </a:xfrm>
        </p:spPr>
        <p:txBody>
          <a:bodyPr/>
          <a:lstStyle/>
          <a:p>
            <a:r>
              <a:rPr lang="en-US" dirty="0" smtClean="0"/>
              <a:t>POWER PIVOT</a:t>
            </a:r>
            <a:endParaRPr lang="en-US" dirty="0"/>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0D7CF977-003B-4382-9C11-15648BFA557C}" type="slidenum">
              <a:rPr lang="en-US" smtClean="0"/>
              <a:pPr/>
              <a:t>60</a:t>
            </a:fld>
            <a:endParaRPr lang="en-US"/>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ounded Rectangle 80"/>
          <p:cNvSpPr/>
          <p:nvPr/>
        </p:nvSpPr>
        <p:spPr bwMode="invGray">
          <a:xfrm flipV="1">
            <a:off x="0" y="609600"/>
            <a:ext cx="9144000" cy="2590800"/>
          </a:xfrm>
          <a:prstGeom prst="roundRect">
            <a:avLst>
              <a:gd name="adj" fmla="val 3522"/>
            </a:avLst>
          </a:prstGeom>
          <a:gradFill rotWithShape="1">
            <a:gsLst>
              <a:gs pos="0">
                <a:srgbClr xmlns:mc="http://schemas.openxmlformats.org/markup-compatibility/2006" xmlns:a14="http://schemas.microsoft.com/office/drawing/2010/main" val="F09D42" mc:Ignorable="">
                  <a:alpha val="0"/>
                </a:srgbClr>
              </a:gs>
              <a:gs pos="42000">
                <a:srgbClr xmlns:mc="http://schemas.openxmlformats.org/markup-compatibility/2006" xmlns:a14="http://schemas.microsoft.com/office/drawing/2010/main" val="D57711" mc:Ignorable="">
                  <a:alpha val="48627"/>
                </a:srgbClr>
              </a:gs>
              <a:gs pos="70000">
                <a:srgbClr xmlns:mc="http://schemas.openxmlformats.org/markup-compatibility/2006" xmlns:a14="http://schemas.microsoft.com/office/drawing/2010/main" val="D57711" mc:Ignorable="">
                  <a:alpha val="50980"/>
                </a:srgbClr>
              </a:gs>
              <a:gs pos="99000">
                <a:srgbClr xmlns:mc="http://schemas.openxmlformats.org/markup-compatibility/2006" xmlns:a14="http://schemas.microsoft.com/office/drawing/2010/main" val="F0B142" mc:Ignorable="">
                  <a:alpha val="90980"/>
                </a:srgbClr>
              </a:gs>
            </a:gsLst>
            <a:lin ang="16200000" scaled="0"/>
          </a:gradFill>
          <a:ln>
            <a:gradFill>
              <a:gsLst>
                <a:gs pos="0">
                  <a:srgbClr xmlns:mc="http://schemas.openxmlformats.org/markup-compatibility/2006" xmlns:a14="http://schemas.microsoft.com/office/drawing/2010/main" val="6EE094" mc:Ignorable="">
                    <a:lumMod val="20000"/>
                    <a:lumOff val="80000"/>
                    <a:alpha val="0"/>
                  </a:srgbClr>
                </a:gs>
                <a:gs pos="50000">
                  <a:srgbClr xmlns:mc="http://schemas.openxmlformats.org/markup-compatibility/2006" xmlns:a14="http://schemas.microsoft.com/office/drawing/2010/main" val="6EE094" mc:Ignorable="">
                    <a:lumMod val="40000"/>
                    <a:lumOff val="60000"/>
                    <a:alpha val="52000"/>
                  </a:srgbClr>
                </a:gs>
                <a:gs pos="100000">
                  <a:srgbClr xmlns:mc="http://schemas.openxmlformats.org/markup-compatibility/2006" xmlns:a14="http://schemas.microsoft.com/office/drawing/2010/main" val="6EE094" mc:Ignorable="">
                    <a:lumMod val="20000"/>
                    <a:lumOff val="80000"/>
                  </a:srgbClr>
                </a:gs>
              </a:gsLst>
              <a:lin ang="16200000" scaled="0"/>
            </a:gradFill>
            <a:headEnd type="none" w="med" len="med"/>
            <a:tailEnd type="none" w="med" len="med"/>
          </a:ln>
          <a:effectLst>
            <a:outerShdw blurRad="330200" dist="38100" dir="10800000" algn="r" rotWithShape="0">
              <a:srgbClr xmlns:mc="http://schemas.openxmlformats.org/markup-compatibility/2006" xmlns:a14="http://schemas.microsoft.com/office/drawing/2010/main" val="0099FF" mc:Ignorable="">
                <a:lumMod val="50000"/>
                <a:alpha val="29000"/>
              </a:srgbClr>
            </a:outerShdw>
          </a:effectLst>
          <a:scene3d>
            <a:camera prst="orthographicFront" fov="0">
              <a:rot lat="0" lon="0" rev="0"/>
            </a:camera>
            <a:lightRig rig="glow" dir="t">
              <a:rot lat="0" lon="0" rev="6360000"/>
            </a:lightRig>
          </a:scene3d>
          <a:sp3d prstMaterial="flat">
            <a:contourClr>
              <a:srgbClr xmlns:mc="http://schemas.openxmlformats.org/markup-compatibility/2006" xmlns:a14="http://schemas.microsoft.com/office/drawing/2010/main" val="0099FF" mc:Ignorable="">
                <a:satMod val="300000"/>
              </a:srgbClr>
            </a:contourClr>
          </a:sp3d>
        </p:spPr>
        <p:txBody>
          <a:bodyPr vert="horz" wrap="square" lIns="91436" tIns="45718" rIns="91436" bIns="45718" numCol="1" rtlCol="0" anchor="t"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xmlns:mc="http://schemas.openxmlformats.org/markup-compatibility/2006" xmlns:a14="http://schemas.microsoft.com/office/drawing/2010/main" val="FFFFFF" mc:Ignorable=""/>
              </a:solidFill>
              <a:effectLst/>
              <a:uLnTx/>
              <a:uFillTx/>
              <a:latin typeface="Segoe" pitchFamily="34" charset="0"/>
              <a:ea typeface="+mn-ea"/>
              <a:cs typeface="+mn-cs"/>
            </a:endParaRPr>
          </a:p>
        </p:txBody>
      </p:sp>
      <p:cxnSp>
        <p:nvCxnSpPr>
          <p:cNvPr id="74" name="Straight Connector 73"/>
          <p:cNvCxnSpPr/>
          <p:nvPr/>
        </p:nvCxnSpPr>
        <p:spPr>
          <a:xfrm rot="10800000">
            <a:off x="838200" y="2286000"/>
            <a:ext cx="533400" cy="1588"/>
          </a:xfrm>
          <a:prstGeom prst="line">
            <a:avLst/>
          </a:prstGeom>
        </p:spPr>
        <p:style>
          <a:lnRef idx="3">
            <a:schemeClr val="accent4"/>
          </a:lnRef>
          <a:fillRef idx="0">
            <a:schemeClr val="accent4"/>
          </a:fillRef>
          <a:effectRef idx="2">
            <a:schemeClr val="accent4"/>
          </a:effectRef>
          <a:fontRef idx="minor">
            <a:schemeClr val="tx1"/>
          </a:fontRef>
        </p:style>
      </p:cxnSp>
      <p:cxnSp>
        <p:nvCxnSpPr>
          <p:cNvPr id="77" name="Straight Connector 76"/>
          <p:cNvCxnSpPr/>
          <p:nvPr/>
        </p:nvCxnSpPr>
        <p:spPr>
          <a:xfrm rot="10800000">
            <a:off x="990600" y="2362200"/>
            <a:ext cx="4572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79" name="Straight Connector 78"/>
          <p:cNvCxnSpPr/>
          <p:nvPr/>
        </p:nvCxnSpPr>
        <p:spPr>
          <a:xfrm rot="10800000">
            <a:off x="1143000" y="2438400"/>
            <a:ext cx="381000" cy="1588"/>
          </a:xfrm>
          <a:prstGeom prst="line">
            <a:avLst/>
          </a:prstGeom>
        </p:spPr>
        <p:style>
          <a:lnRef idx="3">
            <a:schemeClr val="accent3"/>
          </a:lnRef>
          <a:fillRef idx="0">
            <a:schemeClr val="accent3"/>
          </a:fillRef>
          <a:effectRef idx="2">
            <a:schemeClr val="accent3"/>
          </a:effectRef>
          <a:fontRef idx="minor">
            <a:schemeClr val="tx1"/>
          </a:fontRef>
        </p:style>
      </p:cxnSp>
      <p:pic>
        <p:nvPicPr>
          <p:cNvPr id="58" name="Picture 4" descr="E:\Clip_Installer\DVD_ART\Artwork_Imagery\Shapes and Graphics\documents folders Pages\page.png"/>
          <p:cNvPicPr>
            <a:picLocks noChangeAspect="1" noChangeArrowheads="1"/>
          </p:cNvPicPr>
          <p:nvPr/>
        </p:nvPicPr>
        <p:blipFill>
          <a:blip r:embed="rId3" cstate="email">
            <a:duotone>
              <a:prstClr val="black"/>
              <a:schemeClr val="accent4">
                <a:tint val="45000"/>
                <a:satMod val="400000"/>
              </a:schemeClr>
            </a:duotone>
            <a:extLst>
              <a:ext uri="{28A0092B-C50C-407E-A947-70E740481C1C}">
                <a14:useLocalDpi xmlns:a14="http://schemas.microsoft.com/office/drawing/2010/main"/>
              </a:ext>
            </a:extLst>
          </a:blip>
          <a:srcRect/>
          <a:stretch>
            <a:fillRect/>
          </a:stretch>
        </p:blipFill>
        <p:spPr bwMode="auto">
          <a:xfrm>
            <a:off x="152400" y="1752600"/>
            <a:ext cx="888867" cy="1197430"/>
          </a:xfrm>
          <a:prstGeom prst="rect">
            <a:avLst/>
          </a:prstGeom>
          <a:noFill/>
        </p:spPr>
      </p:pic>
      <p:pic>
        <p:nvPicPr>
          <p:cNvPr id="62" name="Picture 4" descr="E:\Clip_Installer\DVD_ART\Artwork_Imagery\Shapes and Graphics\documents folders Pages\page.png"/>
          <p:cNvPicPr>
            <a:picLocks noChangeAspect="1" noChangeArrowheads="1"/>
          </p:cNvPicPr>
          <p:nvPr/>
        </p:nvPicPr>
        <p:blipFill>
          <a:blip r:embed="rId3" cstate="email">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241367" y="1839685"/>
            <a:ext cx="888867" cy="1197430"/>
          </a:xfrm>
          <a:prstGeom prst="rect">
            <a:avLst/>
          </a:prstGeom>
          <a:noFill/>
        </p:spPr>
      </p:pic>
      <p:pic>
        <p:nvPicPr>
          <p:cNvPr id="68" name="Picture 4" descr="E:\Clip_Installer\DVD_ART\Artwork_Imagery\Shapes and Graphics\documents folders Pages\page.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30334" y="1926770"/>
            <a:ext cx="888867" cy="1197430"/>
          </a:xfrm>
          <a:prstGeom prst="rect">
            <a:avLst/>
          </a:prstGeom>
          <a:noFill/>
        </p:spPr>
      </p:pic>
      <p:sp>
        <p:nvSpPr>
          <p:cNvPr id="69" name="Rectangle 68"/>
          <p:cNvSpPr/>
          <p:nvPr/>
        </p:nvSpPr>
        <p:spPr>
          <a:xfrm>
            <a:off x="279266" y="2209800"/>
            <a:ext cx="939934" cy="430887"/>
          </a:xfrm>
          <a:prstGeom prst="rect">
            <a:avLst/>
          </a:prstGeom>
        </p:spPr>
        <p:txBody>
          <a:bodyPr wrap="square">
            <a:spAutoFit/>
          </a:bodyPr>
          <a:lstStyle/>
          <a:p>
            <a:pPr algn="ctr"/>
            <a:r>
              <a:rPr lang="en-US" sz="1100" b="1" dirty="0" smtClean="0">
                <a:latin typeface="Segoe" pitchFamily="34" charset="0"/>
              </a:rPr>
              <a:t>Published Reports </a:t>
            </a:r>
          </a:p>
        </p:txBody>
      </p:sp>
      <p:sp>
        <p:nvSpPr>
          <p:cNvPr id="45" name="Rounded Rectangle 44"/>
          <p:cNvSpPr/>
          <p:nvPr/>
        </p:nvSpPr>
        <p:spPr bwMode="invGray">
          <a:xfrm>
            <a:off x="0" y="3657600"/>
            <a:ext cx="9144000" cy="3200400"/>
          </a:xfrm>
          <a:prstGeom prst="roundRect">
            <a:avLst>
              <a:gd name="adj" fmla="val 1945"/>
            </a:avLst>
          </a:prstGeom>
          <a:gradFill rotWithShape="1">
            <a:gsLst>
              <a:gs pos="21000">
                <a:srgbClr xmlns:mc="http://schemas.openxmlformats.org/markup-compatibility/2006" xmlns:a14="http://schemas.microsoft.com/office/drawing/2010/main" val="6EE094" mc:Ignorable="">
                  <a:alpha val="0"/>
                </a:srgbClr>
              </a:gs>
              <a:gs pos="47000">
                <a:srgbClr xmlns:mc="http://schemas.openxmlformats.org/markup-compatibility/2006" xmlns:a14="http://schemas.microsoft.com/office/drawing/2010/main" val="6EE094" mc:Ignorable="">
                  <a:lumMod val="75000"/>
                  <a:alpha val="11000"/>
                </a:srgbClr>
              </a:gs>
              <a:gs pos="70000">
                <a:srgbClr xmlns:mc="http://schemas.openxmlformats.org/markup-compatibility/2006" xmlns:a14="http://schemas.microsoft.com/office/drawing/2010/main" val="6EE094" mc:Ignorable="">
                  <a:lumMod val="75000"/>
                  <a:alpha val="51000"/>
                </a:srgbClr>
              </a:gs>
              <a:gs pos="99000">
                <a:srgbClr xmlns:mc="http://schemas.openxmlformats.org/markup-compatibility/2006" xmlns:a14="http://schemas.microsoft.com/office/drawing/2010/main" val="6EE094" mc:Ignorable="">
                  <a:alpha val="91000"/>
                </a:srgbClr>
              </a:gs>
            </a:gsLst>
            <a:lin ang="16200000" scaled="0"/>
          </a:gradFill>
          <a:ln>
            <a:gradFill>
              <a:gsLst>
                <a:gs pos="0">
                  <a:srgbClr xmlns:mc="http://schemas.openxmlformats.org/markup-compatibility/2006" xmlns:a14="http://schemas.microsoft.com/office/drawing/2010/main" val="6EE094" mc:Ignorable="">
                    <a:lumMod val="20000"/>
                    <a:lumOff val="80000"/>
                    <a:alpha val="0"/>
                  </a:srgbClr>
                </a:gs>
                <a:gs pos="50000">
                  <a:srgbClr xmlns:mc="http://schemas.openxmlformats.org/markup-compatibility/2006" xmlns:a14="http://schemas.microsoft.com/office/drawing/2010/main" val="6EE094" mc:Ignorable="">
                    <a:lumMod val="40000"/>
                    <a:lumOff val="60000"/>
                    <a:alpha val="52000"/>
                  </a:srgbClr>
                </a:gs>
                <a:gs pos="100000">
                  <a:srgbClr xmlns:mc="http://schemas.openxmlformats.org/markup-compatibility/2006" xmlns:a14="http://schemas.microsoft.com/office/drawing/2010/main" val="6EE094" mc:Ignorable="">
                    <a:lumMod val="20000"/>
                    <a:lumOff val="80000"/>
                  </a:srgbClr>
                </a:gs>
              </a:gsLst>
              <a:lin ang="16200000" scaled="0"/>
            </a:gradFill>
            <a:headEnd type="none" w="med" len="med"/>
            <a:tailEnd type="none" w="med" len="med"/>
          </a:ln>
          <a:effectLst>
            <a:outerShdw blurRad="330200" dist="38100" dir="10800000" algn="r" rotWithShape="0">
              <a:srgbClr xmlns:mc="http://schemas.openxmlformats.org/markup-compatibility/2006" xmlns:a14="http://schemas.microsoft.com/office/drawing/2010/main" val="0099FF" mc:Ignorable="">
                <a:lumMod val="50000"/>
                <a:alpha val="29000"/>
              </a:srgbClr>
            </a:outerShdw>
          </a:effectLst>
          <a:scene3d>
            <a:camera prst="orthographicFront" fov="0">
              <a:rot lat="0" lon="0" rev="0"/>
            </a:camera>
            <a:lightRig rig="glow" dir="t">
              <a:rot lat="0" lon="0" rev="6360000"/>
            </a:lightRig>
          </a:scene3d>
          <a:sp3d prstMaterial="flat">
            <a:contourClr>
              <a:srgbClr xmlns:mc="http://schemas.openxmlformats.org/markup-compatibility/2006" xmlns:a14="http://schemas.microsoft.com/office/drawing/2010/main" val="0099FF" mc:Ignorable="">
                <a:satMod val="300000"/>
              </a:srgbClr>
            </a:contourClr>
          </a:sp3d>
        </p:spPr>
        <p:txBody>
          <a:bodyPr vert="horz" wrap="square" lIns="91436" tIns="45718" rIns="91436" bIns="45718" numCol="1" rtlCol="0" anchor="t"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xmlns:mc="http://schemas.openxmlformats.org/markup-compatibility/2006" xmlns:a14="http://schemas.microsoft.com/office/drawing/2010/main" val="FFFFFF" mc:Ignorable=""/>
              </a:solidFill>
              <a:effectLst/>
              <a:uLnTx/>
              <a:uFillTx/>
              <a:latin typeface="Segoe" pitchFamily="34" charset="0"/>
              <a:ea typeface="+mn-ea"/>
              <a:cs typeface="+mn-cs"/>
            </a:endParaRPr>
          </a:p>
        </p:txBody>
      </p:sp>
      <p:pic>
        <p:nvPicPr>
          <p:cNvPr id="10241" name="Picture 1" descr="E:\Clip_Installer\DVD_ART\Artwork_Imagery\Shapes and Graphics\dome\clear glass dome.png"/>
          <p:cNvPicPr>
            <a:picLocks noChangeAspect="1" noChangeArrowheads="1"/>
          </p:cNvPicPr>
          <p:nvPr/>
        </p:nvPicPr>
        <p:blipFill>
          <a:blip r:embed="rId4" cstate="print">
            <a:duotone>
              <a:prstClr val="black"/>
              <a:schemeClr val="tx2">
                <a:lumMod val="60000"/>
                <a:lumOff val="40000"/>
                <a:tint val="45000"/>
                <a:satMod val="400000"/>
              </a:schemeClr>
            </a:duotone>
          </a:blip>
          <a:srcRect/>
          <a:stretch>
            <a:fillRect/>
          </a:stretch>
        </p:blipFill>
        <p:spPr bwMode="auto">
          <a:xfrm>
            <a:off x="0" y="4724400"/>
            <a:ext cx="9144000" cy="2286000"/>
          </a:xfrm>
          <a:prstGeom prst="rect">
            <a:avLst/>
          </a:prstGeom>
          <a:noFill/>
        </p:spPr>
      </p:pic>
      <p:sp>
        <p:nvSpPr>
          <p:cNvPr id="15" name="Rectangle 14"/>
          <p:cNvSpPr txBox="1">
            <a:spLocks noChangeArrowheads="1"/>
          </p:cNvSpPr>
          <p:nvPr/>
        </p:nvSpPr>
        <p:spPr>
          <a:xfrm>
            <a:off x="152400" y="152401"/>
            <a:ext cx="8991600" cy="1034129"/>
          </a:xfrm>
          <a:prstGeom prst="rect">
            <a:avLst/>
          </a:prstGeom>
        </p:spPr>
        <p:txBody>
          <a:bodyPr vert="horz" wrap="square" lIns="0" tIns="0" rIns="0" bIns="0" rtlCol="0" anchor="t">
            <a:normAutofit fontScale="97500"/>
          </a:bodyPr>
          <a:lstStyle/>
          <a:p>
            <a:pPr lvl="0" defTabSz="914363" fontAlgn="auto">
              <a:lnSpc>
                <a:spcPct val="90000"/>
              </a:lnSpc>
              <a:spcAft>
                <a:spcPts val="0"/>
              </a:spcAft>
            </a:pPr>
            <a:r>
              <a:rPr lang="en-US" sz="4100" spc="-150" dirty="0" smtClean="0">
                <a:ln w="3175">
                  <a:noFill/>
                </a:ln>
                <a:solidFill>
                  <a:schemeClr val="bg1"/>
                </a:solidFill>
              </a:rPr>
              <a:t>Reporting Services as a Data Source</a:t>
            </a:r>
          </a:p>
          <a:p>
            <a:pPr lvl="0" defTabSz="914363" fontAlgn="auto">
              <a:lnSpc>
                <a:spcPct val="90000"/>
              </a:lnSpc>
              <a:spcAft>
                <a:spcPts val="0"/>
              </a:spcAft>
            </a:pPr>
            <a:endParaRPr lang="en-US" sz="4400" spc="-150" dirty="0" smtClean="0">
              <a:ln w="3175">
                <a:noFill/>
              </a:ln>
              <a:solidFill>
                <a:schemeClr val="bg1"/>
              </a:solidFill>
            </a:endParaRPr>
          </a:p>
        </p:txBody>
      </p:sp>
      <p:pic>
        <p:nvPicPr>
          <p:cNvPr id="44" name="Picture 8" descr="C:\Users\KayU.INTERNAL\Desktop\Logos\SQL08r2-RptSvc_h_rgb_r.png"/>
          <p:cNvPicPr>
            <a:picLocks noChangeAspect="1" noChangeArrowheads="1"/>
          </p:cNvPicPr>
          <p:nvPr/>
        </p:nvPicPr>
        <p:blipFill>
          <a:blip r:embed="rId5" cstate="print"/>
          <a:srcRect/>
          <a:stretch>
            <a:fillRect/>
          </a:stretch>
        </p:blipFill>
        <p:spPr bwMode="auto">
          <a:xfrm>
            <a:off x="5791200" y="4572000"/>
            <a:ext cx="3042361" cy="838200"/>
          </a:xfrm>
          <a:prstGeom prst="rect">
            <a:avLst/>
          </a:prstGeom>
          <a:noFill/>
        </p:spPr>
      </p:pic>
      <p:pic>
        <p:nvPicPr>
          <p:cNvPr id="67" name="Picture 5" descr="C:\Users\KayU.INTERNAL\Desktop\Logos\SQL-PPivot-Excel_h_rgb_r.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096000" y="2025095"/>
            <a:ext cx="2801244" cy="794305"/>
          </a:xfrm>
          <a:prstGeom prst="rect">
            <a:avLst/>
          </a:prstGeom>
          <a:noFill/>
        </p:spPr>
      </p:pic>
      <p:grpSp>
        <p:nvGrpSpPr>
          <p:cNvPr id="2" name="Group 45"/>
          <p:cNvGrpSpPr/>
          <p:nvPr/>
        </p:nvGrpSpPr>
        <p:grpSpPr>
          <a:xfrm>
            <a:off x="304800" y="2829580"/>
            <a:ext cx="1828798" cy="1676400"/>
            <a:chOff x="4114801" y="2990105"/>
            <a:chExt cx="1370843" cy="1219200"/>
          </a:xfrm>
        </p:grpSpPr>
        <p:grpSp>
          <p:nvGrpSpPr>
            <p:cNvPr id="4" name="Group 6"/>
            <p:cNvGrpSpPr/>
            <p:nvPr/>
          </p:nvGrpSpPr>
          <p:grpSpPr>
            <a:xfrm>
              <a:off x="4114801" y="2990105"/>
              <a:ext cx="1216270" cy="1219200"/>
              <a:chOff x="3276600" y="1295400"/>
              <a:chExt cx="1216270" cy="1219200"/>
            </a:xfrm>
          </p:grpSpPr>
          <p:pic>
            <p:nvPicPr>
              <p:cNvPr id="49" name="Picture 48" descr="C:\Program Files\Microsoft Resource DVD Artwork\DVD_ART\Artwork_Imagery\HARDWARE_IMAGERY\Illustration - Misc Hardware\Windows Vista Illustration Icons\Server.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276600" y="1295400"/>
                <a:ext cx="835270" cy="1143000"/>
              </a:xfrm>
              <a:prstGeom prst="rect">
                <a:avLst/>
              </a:prstGeom>
              <a:noFill/>
            </p:spPr>
          </p:pic>
          <p:pic>
            <p:nvPicPr>
              <p:cNvPr id="50" name="Picture 49" descr="C:\Program Files\Microsoft Resource DVD Artwork\DVD_ART\Artwork_Imagery\HARDWARE_IMAGERY\Illustration - Misc Hardware\Windows Vista Illustration Icons\Server.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657600" y="1371600"/>
                <a:ext cx="835270" cy="1143000"/>
              </a:xfrm>
              <a:prstGeom prst="rect">
                <a:avLst/>
              </a:prstGeom>
              <a:noFill/>
            </p:spPr>
          </p:pic>
        </p:grpSp>
        <p:pic>
          <p:nvPicPr>
            <p:cNvPr id="48" name="Picture 4" descr="E:\Clip_Installer\DVD_ART\Artwork_Imagery\Shapes and Graphics\Map Globe\North America globe.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927887" y="3395987"/>
              <a:ext cx="557757" cy="558800"/>
            </a:xfrm>
            <a:prstGeom prst="rect">
              <a:avLst/>
            </a:prstGeom>
            <a:noFill/>
          </p:spPr>
        </p:pic>
      </p:grpSp>
      <p:sp>
        <p:nvSpPr>
          <p:cNvPr id="51" name="Rectangle 50"/>
          <p:cNvSpPr/>
          <p:nvPr/>
        </p:nvSpPr>
        <p:spPr>
          <a:xfrm>
            <a:off x="381000" y="4429780"/>
            <a:ext cx="1219200" cy="523220"/>
          </a:xfrm>
          <a:prstGeom prst="rect">
            <a:avLst/>
          </a:prstGeom>
        </p:spPr>
        <p:txBody>
          <a:bodyPr wrap="square">
            <a:spAutoFit/>
          </a:bodyPr>
          <a:lstStyle/>
          <a:p>
            <a:pPr algn="ctr"/>
            <a:r>
              <a:rPr lang="en-US" sz="1400" b="1" dirty="0" smtClean="0">
                <a:solidFill>
                  <a:schemeClr val="bg1"/>
                </a:solidFill>
                <a:latin typeface="Segoe" pitchFamily="34" charset="0"/>
              </a:rPr>
              <a:t>SharePoint Farm</a:t>
            </a:r>
          </a:p>
        </p:txBody>
      </p:sp>
      <p:grpSp>
        <p:nvGrpSpPr>
          <p:cNvPr id="5" name="Group 52"/>
          <p:cNvGrpSpPr/>
          <p:nvPr/>
        </p:nvGrpSpPr>
        <p:grpSpPr>
          <a:xfrm>
            <a:off x="2057400" y="3352800"/>
            <a:ext cx="2705100" cy="1200150"/>
            <a:chOff x="2446009" y="2296568"/>
            <a:chExt cx="2705100" cy="971550"/>
          </a:xfrm>
        </p:grpSpPr>
        <p:pic>
          <p:nvPicPr>
            <p:cNvPr id="10243" name="Picture 3" descr="E:\Clip_Installer\DVD_ART\Artwork_Imagery\Shapes and Graphics\Arrows - arrow\Curved\Green Arch Curve Arrow no shadow.png"/>
            <p:cNvPicPr>
              <a:picLocks noChangeAspect="1" noChangeArrowheads="1"/>
            </p:cNvPicPr>
            <p:nvPr/>
          </p:nvPicPr>
          <p:blipFill>
            <a:blip r:embed="rId9" cstate="print"/>
            <a:srcRect/>
            <a:stretch>
              <a:fillRect/>
            </a:stretch>
          </p:blipFill>
          <p:spPr bwMode="auto">
            <a:xfrm rot="1072086">
              <a:off x="2446009" y="2296568"/>
              <a:ext cx="2705100" cy="971550"/>
            </a:xfrm>
            <a:prstGeom prst="rect">
              <a:avLst/>
            </a:prstGeom>
            <a:noFill/>
          </p:spPr>
        </p:pic>
        <p:sp>
          <p:nvSpPr>
            <p:cNvPr id="52" name="Rectangle 51"/>
            <p:cNvSpPr/>
            <p:nvPr/>
          </p:nvSpPr>
          <p:spPr>
            <a:xfrm rot="1079459">
              <a:off x="3182675" y="2670048"/>
              <a:ext cx="1219200" cy="307777"/>
            </a:xfrm>
            <a:prstGeom prst="rect">
              <a:avLst/>
            </a:prstGeom>
          </p:spPr>
          <p:txBody>
            <a:bodyPr wrap="square">
              <a:prstTxWarp prst="textArchUp">
                <a:avLst/>
              </a:prstTxWarp>
              <a:spAutoFit/>
            </a:bodyPr>
            <a:lstStyle/>
            <a:p>
              <a:pPr algn="ctr"/>
              <a:r>
                <a:rPr lang="en-US" sz="1400" b="1" dirty="0" smtClean="0">
                  <a:solidFill>
                    <a:schemeClr val="bg1"/>
                  </a:solidFill>
                  <a:latin typeface="Segoe" pitchFamily="34" charset="0"/>
                </a:rPr>
                <a:t>Publishing</a:t>
              </a:r>
            </a:p>
          </p:txBody>
        </p:sp>
      </p:grpSp>
      <p:sp>
        <p:nvSpPr>
          <p:cNvPr id="80" name="Rectangle 79"/>
          <p:cNvSpPr/>
          <p:nvPr/>
        </p:nvSpPr>
        <p:spPr>
          <a:xfrm>
            <a:off x="1143000" y="1305580"/>
            <a:ext cx="1524000" cy="523220"/>
          </a:xfrm>
          <a:prstGeom prst="rect">
            <a:avLst/>
          </a:prstGeom>
        </p:spPr>
        <p:txBody>
          <a:bodyPr wrap="square">
            <a:spAutoFit/>
          </a:bodyPr>
          <a:lstStyle/>
          <a:p>
            <a:pPr algn="ctr"/>
            <a:r>
              <a:rPr lang="en-US" sz="1400" b="1" dirty="0" smtClean="0">
                <a:solidFill>
                  <a:schemeClr val="bg1"/>
                </a:solidFill>
                <a:latin typeface="Segoe" pitchFamily="34" charset="0"/>
              </a:rPr>
              <a:t>Report-Based</a:t>
            </a:r>
            <a:br>
              <a:rPr lang="en-US" sz="1400" b="1" dirty="0" smtClean="0">
                <a:solidFill>
                  <a:schemeClr val="bg1"/>
                </a:solidFill>
                <a:latin typeface="Segoe" pitchFamily="34" charset="0"/>
              </a:rPr>
            </a:br>
            <a:r>
              <a:rPr lang="en-US" sz="1400" b="1" dirty="0" smtClean="0">
                <a:solidFill>
                  <a:schemeClr val="bg1"/>
                </a:solidFill>
                <a:latin typeface="Segoe" pitchFamily="34" charset="0"/>
              </a:rPr>
              <a:t>Data Feeds</a:t>
            </a:r>
          </a:p>
        </p:txBody>
      </p:sp>
      <p:pic>
        <p:nvPicPr>
          <p:cNvPr id="82" name="Picture 12" descr="C:\Users\KayU.INTERNAL\Desktop\Notebook_Black_Med_A copy.pn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772011" y="1143000"/>
            <a:ext cx="3009789" cy="2057400"/>
          </a:xfrm>
          <a:prstGeom prst="rect">
            <a:avLst/>
          </a:prstGeom>
          <a:noFill/>
        </p:spPr>
      </p:pic>
      <p:pic>
        <p:nvPicPr>
          <p:cNvPr id="83" name="Picture 2"/>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4495800" y="1676400"/>
            <a:ext cx="762000" cy="762000"/>
          </a:xfrm>
          <a:prstGeom prst="rect">
            <a:avLst/>
          </a:prstGeom>
          <a:noFill/>
          <a:ln w="9525">
            <a:noFill/>
            <a:miter lim="800000"/>
            <a:headEnd/>
            <a:tailEnd/>
          </a:ln>
          <a:effectLst/>
        </p:spPr>
      </p:pic>
      <p:grpSp>
        <p:nvGrpSpPr>
          <p:cNvPr id="6" name="Group 83"/>
          <p:cNvGrpSpPr/>
          <p:nvPr/>
        </p:nvGrpSpPr>
        <p:grpSpPr>
          <a:xfrm rot="1073096" flipH="1">
            <a:off x="1977584" y="1515208"/>
            <a:ext cx="2607687" cy="1167560"/>
            <a:chOff x="2446009" y="2296568"/>
            <a:chExt cx="2705100" cy="971550"/>
          </a:xfrm>
        </p:grpSpPr>
        <p:pic>
          <p:nvPicPr>
            <p:cNvPr id="85" name="Picture 3" descr="E:\Clip_Installer\DVD_ART\Artwork_Imagery\Shapes and Graphics\Arrows - arrow\Curved\Green Arch Curve Arrow no shadow.png"/>
            <p:cNvPicPr>
              <a:picLocks noChangeAspect="1" noChangeArrowheads="1"/>
            </p:cNvPicPr>
            <p:nvPr/>
          </p:nvPicPr>
          <p:blipFill>
            <a:blip r:embed="rId9" cstate="print">
              <a:duotone>
                <a:prstClr val="black"/>
                <a:schemeClr val="accent1">
                  <a:tint val="45000"/>
                  <a:satMod val="400000"/>
                </a:schemeClr>
              </a:duotone>
            </a:blip>
            <a:srcRect/>
            <a:stretch>
              <a:fillRect/>
            </a:stretch>
          </p:blipFill>
          <p:spPr bwMode="auto">
            <a:xfrm rot="1072086">
              <a:off x="2446009" y="2296568"/>
              <a:ext cx="2705100" cy="971550"/>
            </a:xfrm>
            <a:prstGeom prst="rect">
              <a:avLst/>
            </a:prstGeom>
            <a:noFill/>
          </p:spPr>
        </p:pic>
        <p:sp>
          <p:nvSpPr>
            <p:cNvPr id="86" name="Rectangle 85"/>
            <p:cNvSpPr/>
            <p:nvPr/>
          </p:nvSpPr>
          <p:spPr>
            <a:xfrm rot="1190202" flipH="1">
              <a:off x="3182675" y="2670048"/>
              <a:ext cx="1219200" cy="307777"/>
            </a:xfrm>
            <a:prstGeom prst="rect">
              <a:avLst/>
            </a:prstGeom>
          </p:spPr>
          <p:txBody>
            <a:bodyPr wrap="square">
              <a:prstTxWarp prst="textArchUp">
                <a:avLst/>
              </a:prstTxWarp>
              <a:spAutoFit/>
            </a:bodyPr>
            <a:lstStyle/>
            <a:p>
              <a:pPr algn="ctr"/>
              <a:r>
                <a:rPr lang="en-US" sz="1400" b="1" dirty="0" smtClean="0">
                  <a:solidFill>
                    <a:schemeClr val="bg1"/>
                  </a:solidFill>
                  <a:latin typeface="Segoe" pitchFamily="34" charset="0"/>
                </a:rPr>
                <a:t>Data Import</a:t>
              </a:r>
            </a:p>
          </p:txBody>
        </p:sp>
      </p:grpSp>
      <p:sp>
        <p:nvSpPr>
          <p:cNvPr id="56" name="TextBox 55"/>
          <p:cNvSpPr txBox="1"/>
          <p:nvPr/>
        </p:nvSpPr>
        <p:spPr>
          <a:xfrm>
            <a:off x="3810000" y="5153163"/>
            <a:ext cx="1981200" cy="590931"/>
          </a:xfrm>
          <a:prstGeom prst="rect">
            <a:avLst/>
          </a:prstGeom>
          <a:noFill/>
        </p:spPr>
        <p:txBody>
          <a:bodyPr wrap="square" rtlCol="0">
            <a:spAutoFit/>
          </a:bodyPr>
          <a:lstStyle/>
          <a:p>
            <a:pPr indent="-396875" algn="ctr">
              <a:lnSpc>
                <a:spcPct val="90000"/>
              </a:lnSpc>
              <a:spcBef>
                <a:spcPct val="20000"/>
              </a:spcBef>
              <a:buClr>
                <a:srgbClr xmlns:mc="http://schemas.openxmlformats.org/markup-compatibility/2006" xmlns:a14="http://schemas.microsoft.com/office/drawing/2010/main" val="777777" mc:Ignorable=""/>
              </a:buClr>
            </a:pPr>
            <a:r>
              <a:rPr lang="en-US" dirty="0" smtClean="0">
                <a:solidFill>
                  <a:schemeClr val="bg1"/>
                </a:solidFill>
                <a:latin typeface="Arial" pitchFamily="34" charset="0"/>
                <a:cs typeface="Arial" pitchFamily="34" charset="0"/>
              </a:rPr>
              <a:t>OLTP and OLAP Data Sources</a:t>
            </a:r>
          </a:p>
        </p:txBody>
      </p:sp>
      <p:grpSp>
        <p:nvGrpSpPr>
          <p:cNvPr id="7" name="Group 58"/>
          <p:cNvGrpSpPr/>
          <p:nvPr/>
        </p:nvGrpSpPr>
        <p:grpSpPr>
          <a:xfrm>
            <a:off x="4038600" y="4267200"/>
            <a:ext cx="1463859" cy="922795"/>
            <a:chOff x="3929551" y="4834598"/>
            <a:chExt cx="1231214" cy="776139"/>
          </a:xfrm>
        </p:grpSpPr>
        <p:pic>
          <p:nvPicPr>
            <p:cNvPr id="60" name="Picture 8" descr="D:\My Documents\Ann\business\Content Masters\Katmai\Copies from Portal\Project Resources\Graphics\PAG_icon library\database green.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4646586" y="4862571"/>
              <a:ext cx="514179" cy="600844"/>
            </a:xfrm>
            <a:prstGeom prst="rect">
              <a:avLst/>
            </a:prstGeom>
            <a:noFill/>
          </p:spPr>
        </p:pic>
        <p:pic>
          <p:nvPicPr>
            <p:cNvPr id="61" name="Picture 9" descr="D:\My Documents\Ann\business\Content Masters\Katmai\Copies from Portal\Project Resources\Graphics\PAG_icon library\database purple.png"/>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3929551" y="4834598"/>
              <a:ext cx="490499" cy="587423"/>
            </a:xfrm>
            <a:prstGeom prst="rect">
              <a:avLst/>
            </a:prstGeom>
            <a:noFill/>
          </p:spPr>
        </p:pic>
        <p:pic>
          <p:nvPicPr>
            <p:cNvPr id="63" name="Picture 7" descr="D:\My Documents\Ann\business\Content Masters\Katmai\Copies from Portal\Project Resources\Graphics\PAG_icon library\Database blue.png"/>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4267200" y="4953000"/>
              <a:ext cx="516736" cy="657737"/>
            </a:xfrm>
            <a:prstGeom prst="rect">
              <a:avLst/>
            </a:prstGeom>
            <a:noFill/>
          </p:spPr>
        </p:pic>
      </p:grpSp>
      <p:pic>
        <p:nvPicPr>
          <p:cNvPr id="64" name="Picture 15" descr="C:\User Data\SQLBIPPTs\Gemini\Logos\RB\rss.gif"/>
          <p:cNvPicPr>
            <a:picLocks noChangeAspect="1" noChangeArrowheads="1"/>
          </p:cNvPicPr>
          <p:nvPr/>
        </p:nvPicPr>
        <p:blipFill>
          <a:blip r:embed="rId15" cstate="print"/>
          <a:stretch>
            <a:fillRect/>
          </a:stretch>
        </p:blipFill>
        <p:spPr bwMode="auto">
          <a:xfrm>
            <a:off x="1447800" y="1828800"/>
            <a:ext cx="914400" cy="914400"/>
          </a:xfrm>
          <a:prstGeom prst="rect">
            <a:avLst/>
          </a:prstGeom>
          <a:noFill/>
          <a:ln>
            <a:noFill/>
          </a:ln>
          <a:effectLst>
            <a:glow rad="63500">
              <a:schemeClr val="accent1">
                <a:satMod val="175000"/>
                <a:alpha val="40000"/>
              </a:schemeClr>
            </a:glow>
          </a:effectLst>
          <a:scene3d>
            <a:camera prst="orthographicFront"/>
            <a:lightRig rig="threePt" dir="t"/>
          </a:scene3d>
          <a:sp3d>
            <a:bevelT/>
          </a:sp3d>
        </p:spPr>
      </p:pic>
      <p:grpSp>
        <p:nvGrpSpPr>
          <p:cNvPr id="8" name="Group 52"/>
          <p:cNvGrpSpPr/>
          <p:nvPr/>
        </p:nvGrpSpPr>
        <p:grpSpPr>
          <a:xfrm>
            <a:off x="1515837" y="5867400"/>
            <a:ext cx="6332764" cy="762000"/>
            <a:chOff x="1515837" y="5867400"/>
            <a:chExt cx="6332764" cy="762000"/>
          </a:xfrm>
        </p:grpSpPr>
        <p:grpSp>
          <p:nvGrpSpPr>
            <p:cNvPr id="9" name="Group 49"/>
            <p:cNvGrpSpPr/>
            <p:nvPr/>
          </p:nvGrpSpPr>
          <p:grpSpPr>
            <a:xfrm>
              <a:off x="1515837" y="5867400"/>
              <a:ext cx="6332764" cy="762000"/>
              <a:chOff x="1363436" y="5868200"/>
              <a:chExt cx="6332764" cy="762000"/>
            </a:xfrm>
          </p:grpSpPr>
          <p:sp>
            <p:nvSpPr>
              <p:cNvPr id="21" name="Cube 20"/>
              <p:cNvSpPr/>
              <p:nvPr/>
            </p:nvSpPr>
            <p:spPr bwMode="invGray">
              <a:xfrm>
                <a:off x="5757136" y="5906300"/>
                <a:ext cx="914400" cy="685800"/>
              </a:xfrm>
              <a:prstGeom prst="cube">
                <a:avLst/>
              </a:prstGeom>
              <a:gradFill rotWithShape="1">
                <a:gsLst>
                  <a:gs pos="0">
                    <a:srgbClr xmlns:mc="http://schemas.openxmlformats.org/markup-compatibility/2006" xmlns:a14="http://schemas.microsoft.com/office/drawing/2010/main" val="5F5F5F" mc:Ignorable="">
                      <a:lumMod val="75000"/>
                    </a:srgbClr>
                  </a:gs>
                  <a:gs pos="50000">
                    <a:srgbClr xmlns:mc="http://schemas.openxmlformats.org/markup-compatibility/2006" xmlns:a14="http://schemas.microsoft.com/office/drawing/2010/main" val="5F5F5F" mc:Ignorable="">
                      <a:lumMod val="50000"/>
                    </a:srgbClr>
                  </a:gs>
                  <a:gs pos="70000">
                    <a:srgbClr xmlns:mc="http://schemas.openxmlformats.org/markup-compatibility/2006" xmlns:a14="http://schemas.microsoft.com/office/drawing/2010/main" val="5F5F5F" mc:Ignorable="">
                      <a:lumMod val="50000"/>
                    </a:srgbClr>
                  </a:gs>
                  <a:gs pos="100000">
                    <a:srgbClr xmlns:mc="http://schemas.openxmlformats.org/markup-compatibility/2006" xmlns:a14="http://schemas.microsoft.com/office/drawing/2010/main" val="5F5F5F" mc:Ignorable="">
                      <a:lumMod val="60000"/>
                      <a:lumOff val="40000"/>
                    </a:srgbClr>
                  </a:gs>
                </a:gsLst>
                <a:lin ang="16200000" scaled="0"/>
              </a:gradFill>
              <a:ln>
                <a:noFill/>
              </a:ln>
              <a:effectLst>
                <a:outerShdw blurRad="190500" dir="5400000" rotWithShape="0">
                  <a:srgbClr xmlns:mc="http://schemas.openxmlformats.org/markup-compatibility/2006" xmlns:a14="http://schemas.microsoft.com/office/drawing/2010/main" val="00B0F0" mc:Ignorable="">
                    <a:alpha val="76000"/>
                  </a:srgbClr>
                </a:outerShdw>
              </a:effectLst>
              <a:scene3d>
                <a:camera prst="orthographicFront" fov="0">
                  <a:rot lat="0" lon="0" rev="0"/>
                </a:camera>
                <a:lightRig rig="glow" dir="t">
                  <a:rot lat="0" lon="0" rev="6360000"/>
                </a:lightRig>
              </a:scene3d>
              <a:sp3d contourW="1000" prstMaterial="flat">
                <a:bevelT w="95250" h="101600"/>
                <a:contourClr>
                  <a:srgbClr xmlns:mc="http://schemas.openxmlformats.org/markup-compatibility/2006" xmlns:a14="http://schemas.microsoft.com/office/drawing/2010/main" val="000000" mc:Ignorable="">
                    <a:satMod val="300000"/>
                  </a:srgbClr>
                </a:contourClr>
              </a:sp3d>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xmlns:mc="http://schemas.openxmlformats.org/markup-compatibility/2006" xmlns:a14="http://schemas.microsoft.com/office/drawing/2010/main" val="FFFFFF" mc:Ignorable=""/>
                  </a:solidFill>
                  <a:effectLst/>
                  <a:uLnTx/>
                  <a:uFillTx/>
                  <a:latin typeface="Segoe"/>
                  <a:ea typeface="+mn-ea"/>
                  <a:cs typeface="+mn-cs"/>
                </a:endParaRPr>
              </a:p>
            </p:txBody>
          </p:sp>
          <p:sp>
            <p:nvSpPr>
              <p:cNvPr id="24" name="Flowchart: Punched Tape 23"/>
              <p:cNvSpPr/>
              <p:nvPr/>
            </p:nvSpPr>
            <p:spPr bwMode="invGray">
              <a:xfrm>
                <a:off x="6781800" y="5906300"/>
                <a:ext cx="914400" cy="685800"/>
              </a:xfrm>
              <a:prstGeom prst="flowChartPunchedTape">
                <a:avLst/>
              </a:prstGeom>
              <a:gradFill flip="none" rotWithShape="1">
                <a:gsLst>
                  <a:gs pos="0">
                    <a:srgbClr xmlns:mc="http://schemas.openxmlformats.org/markup-compatibility/2006" xmlns:a14="http://schemas.microsoft.com/office/drawing/2010/main" val="5F5F5F" mc:Ignorable="">
                      <a:lumMod val="50000"/>
                    </a:srgbClr>
                  </a:gs>
                  <a:gs pos="39000">
                    <a:srgbClr xmlns:mc="http://schemas.openxmlformats.org/markup-compatibility/2006" xmlns:a14="http://schemas.microsoft.com/office/drawing/2010/main" val="5F5F5F" mc:Ignorable=""/>
                  </a:gs>
                  <a:gs pos="58000">
                    <a:srgbClr xmlns:mc="http://schemas.openxmlformats.org/markup-compatibility/2006" xmlns:a14="http://schemas.microsoft.com/office/drawing/2010/main" val="5F5F5F" mc:Ignorable="">
                      <a:lumMod val="60000"/>
                      <a:lumOff val="40000"/>
                    </a:srgbClr>
                  </a:gs>
                  <a:gs pos="100000">
                    <a:srgbClr xmlns:mc="http://schemas.openxmlformats.org/markup-compatibility/2006" xmlns:a14="http://schemas.microsoft.com/office/drawing/2010/main" val="5F5F5F" mc:Ignorable="">
                      <a:lumMod val="75000"/>
                    </a:srgbClr>
                  </a:gs>
                </a:gsLst>
                <a:lin ang="0" scaled="1"/>
                <a:tileRect/>
              </a:gradFill>
              <a:ln w="3175">
                <a:solidFill>
                  <a:srgbClr xmlns:mc="http://schemas.openxmlformats.org/markup-compatibility/2006" xmlns:a14="http://schemas.microsoft.com/office/drawing/2010/main" val="5F5F5F" mc:Ignorable="">
                    <a:lumMod val="60000"/>
                    <a:lumOff val="40000"/>
                    <a:alpha val="44000"/>
                  </a:srgbClr>
                </a:solidFill>
              </a:ln>
              <a:effectLst>
                <a:outerShdw blurRad="63500" dist="38100" dir="5400000" rotWithShape="0">
                  <a:srgbClr xmlns:mc="http://schemas.openxmlformats.org/markup-compatibility/2006" xmlns:a14="http://schemas.microsoft.com/office/drawing/2010/main" val="00B0F0" mc:Ignorable="">
                    <a:alpha val="45000"/>
                  </a:srgbClr>
                </a:outerShdw>
              </a:effectLst>
              <a:scene3d>
                <a:camera prst="orthographicFront" fov="0">
                  <a:rot lat="0" lon="0" rev="0"/>
                </a:camera>
                <a:lightRig rig="glow" dir="t">
                  <a:rot lat="0" lon="0" rev="6360000"/>
                </a:lightRig>
              </a:scene3d>
              <a:sp3d contourW="1000" prstMaterial="flat">
                <a:contourClr>
                  <a:srgbClr xmlns:mc="http://schemas.openxmlformats.org/markup-compatibility/2006" xmlns:a14="http://schemas.microsoft.com/office/drawing/2010/main" val="7D3DA1" mc:Ignorable="">
                    <a:satMod val="300000"/>
                  </a:srgbClr>
                </a:contourClr>
              </a:sp3d>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xmlns:mc="http://schemas.openxmlformats.org/markup-compatibility/2006" xmlns:a14="http://schemas.microsoft.com/office/drawing/2010/main" val="FFFFFF" mc:Ignorable=""/>
                  </a:solidFill>
                  <a:effectLst/>
                  <a:uLnTx/>
                  <a:uFillTx/>
                  <a:latin typeface="Segoe"/>
                  <a:ea typeface="+mn-ea"/>
                  <a:cs typeface="+mn-cs"/>
                </a:endParaRPr>
              </a:p>
            </p:txBody>
          </p:sp>
          <p:sp>
            <p:nvSpPr>
              <p:cNvPr id="26" name="Can 25"/>
              <p:cNvSpPr/>
              <p:nvPr/>
            </p:nvSpPr>
            <p:spPr bwMode="invGray">
              <a:xfrm>
                <a:off x="1371600" y="5868200"/>
                <a:ext cx="986118" cy="762000"/>
              </a:xfrm>
              <a:prstGeom prst="can">
                <a:avLst>
                  <a:gd name="adj" fmla="val 39436"/>
                </a:avLst>
              </a:prstGeom>
              <a:gradFill rotWithShape="1">
                <a:gsLst>
                  <a:gs pos="0">
                    <a:srgbClr xmlns:mc="http://schemas.openxmlformats.org/markup-compatibility/2006" xmlns:a14="http://schemas.microsoft.com/office/drawing/2010/main" val="5F5F5F" mc:Ignorable="">
                      <a:lumMod val="75000"/>
                    </a:srgbClr>
                  </a:gs>
                  <a:gs pos="50000">
                    <a:srgbClr xmlns:mc="http://schemas.openxmlformats.org/markup-compatibility/2006" xmlns:a14="http://schemas.microsoft.com/office/drawing/2010/main" val="5F5F5F" mc:Ignorable="">
                      <a:lumMod val="50000"/>
                    </a:srgbClr>
                  </a:gs>
                  <a:gs pos="70000">
                    <a:srgbClr xmlns:mc="http://schemas.openxmlformats.org/markup-compatibility/2006" xmlns:a14="http://schemas.microsoft.com/office/drawing/2010/main" val="5F5F5F" mc:Ignorable="">
                      <a:lumMod val="50000"/>
                    </a:srgbClr>
                  </a:gs>
                  <a:gs pos="100000">
                    <a:srgbClr xmlns:mc="http://schemas.openxmlformats.org/markup-compatibility/2006" xmlns:a14="http://schemas.microsoft.com/office/drawing/2010/main" val="5F5F5F" mc:Ignorable="">
                      <a:lumMod val="60000"/>
                      <a:lumOff val="40000"/>
                    </a:srgbClr>
                  </a:gs>
                </a:gsLst>
                <a:lin ang="16200000" scaled="0"/>
              </a:gradFill>
              <a:ln>
                <a:noFill/>
              </a:ln>
              <a:effectLst>
                <a:outerShdw blurRad="190500" dir="5400000" rotWithShape="0">
                  <a:srgbClr xmlns:mc="http://schemas.openxmlformats.org/markup-compatibility/2006" xmlns:a14="http://schemas.microsoft.com/office/drawing/2010/main" val="00B0F0" mc:Ignorable="">
                    <a:alpha val="76000"/>
                  </a:srgbClr>
                </a:outerShdw>
              </a:effectLst>
              <a:scene3d>
                <a:camera prst="orthographicFront" fov="0">
                  <a:rot lat="0" lon="0" rev="0"/>
                </a:camera>
                <a:lightRig rig="glow" dir="t">
                  <a:rot lat="0" lon="0" rev="6360000"/>
                </a:lightRig>
              </a:scene3d>
              <a:sp3d contourW="1000" prstMaterial="flat">
                <a:bevelT w="95250" h="101600"/>
                <a:contourClr>
                  <a:srgbClr xmlns:mc="http://schemas.openxmlformats.org/markup-compatibility/2006" xmlns:a14="http://schemas.microsoft.com/office/drawing/2010/main" val="000000" mc:Ignorable="">
                    <a:satMod val="300000"/>
                  </a:srgbClr>
                </a:contourClr>
              </a:sp3d>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srgbClr xmlns:mc="http://schemas.openxmlformats.org/markup-compatibility/2006" xmlns:a14="http://schemas.microsoft.com/office/drawing/2010/main" val="FFFFFF" mc:Ignorable=""/>
                  </a:solidFill>
                  <a:effectLst/>
                  <a:uLnTx/>
                  <a:uFillTx/>
                  <a:latin typeface="Segoe"/>
                  <a:ea typeface="+mn-ea"/>
                  <a:cs typeface="+mn-cs"/>
                </a:endParaRPr>
              </a:p>
            </p:txBody>
          </p:sp>
          <p:sp>
            <p:nvSpPr>
              <p:cNvPr id="29" name="Can 28"/>
              <p:cNvSpPr/>
              <p:nvPr/>
            </p:nvSpPr>
            <p:spPr bwMode="invGray">
              <a:xfrm>
                <a:off x="2467984" y="5868200"/>
                <a:ext cx="986118" cy="762000"/>
              </a:xfrm>
              <a:prstGeom prst="can">
                <a:avLst>
                  <a:gd name="adj" fmla="val 39436"/>
                </a:avLst>
              </a:prstGeom>
              <a:gradFill rotWithShape="1">
                <a:gsLst>
                  <a:gs pos="0">
                    <a:srgbClr xmlns:mc="http://schemas.openxmlformats.org/markup-compatibility/2006" xmlns:a14="http://schemas.microsoft.com/office/drawing/2010/main" val="5F5F5F" mc:Ignorable="">
                      <a:lumMod val="75000"/>
                    </a:srgbClr>
                  </a:gs>
                  <a:gs pos="50000">
                    <a:srgbClr xmlns:mc="http://schemas.openxmlformats.org/markup-compatibility/2006" xmlns:a14="http://schemas.microsoft.com/office/drawing/2010/main" val="5F5F5F" mc:Ignorable="">
                      <a:lumMod val="50000"/>
                    </a:srgbClr>
                  </a:gs>
                  <a:gs pos="70000">
                    <a:srgbClr xmlns:mc="http://schemas.openxmlformats.org/markup-compatibility/2006" xmlns:a14="http://schemas.microsoft.com/office/drawing/2010/main" val="5F5F5F" mc:Ignorable="">
                      <a:lumMod val="50000"/>
                    </a:srgbClr>
                  </a:gs>
                  <a:gs pos="100000">
                    <a:srgbClr xmlns:mc="http://schemas.openxmlformats.org/markup-compatibility/2006" xmlns:a14="http://schemas.microsoft.com/office/drawing/2010/main" val="5F5F5F" mc:Ignorable="">
                      <a:lumMod val="60000"/>
                      <a:lumOff val="40000"/>
                    </a:srgbClr>
                  </a:gs>
                </a:gsLst>
                <a:lin ang="16200000" scaled="0"/>
              </a:gradFill>
              <a:ln>
                <a:noFill/>
              </a:ln>
              <a:effectLst>
                <a:outerShdw blurRad="190500" dir="5400000" rotWithShape="0">
                  <a:srgbClr xmlns:mc="http://schemas.openxmlformats.org/markup-compatibility/2006" xmlns:a14="http://schemas.microsoft.com/office/drawing/2010/main" val="00B0F0" mc:Ignorable="">
                    <a:alpha val="76000"/>
                  </a:srgbClr>
                </a:outerShdw>
              </a:effectLst>
              <a:scene3d>
                <a:camera prst="orthographicFront" fov="0">
                  <a:rot lat="0" lon="0" rev="0"/>
                </a:camera>
                <a:lightRig rig="glow" dir="t">
                  <a:rot lat="0" lon="0" rev="6360000"/>
                </a:lightRig>
              </a:scene3d>
              <a:sp3d contourW="1000" prstMaterial="flat">
                <a:bevelT w="95250" h="101600"/>
                <a:contourClr>
                  <a:srgbClr xmlns:mc="http://schemas.openxmlformats.org/markup-compatibility/2006" xmlns:a14="http://schemas.microsoft.com/office/drawing/2010/main" val="000000" mc:Ignorable="">
                    <a:satMod val="300000"/>
                  </a:srgbClr>
                </a:contourClr>
              </a:sp3d>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srgbClr xmlns:mc="http://schemas.openxmlformats.org/markup-compatibility/2006" xmlns:a14="http://schemas.microsoft.com/office/drawing/2010/main" val="FFFFFF" mc:Ignorable=""/>
                  </a:solidFill>
                  <a:effectLst/>
                  <a:uLnTx/>
                  <a:uFillTx/>
                  <a:latin typeface="Segoe"/>
                  <a:ea typeface="+mn-ea"/>
                  <a:cs typeface="+mn-cs"/>
                </a:endParaRPr>
              </a:p>
            </p:txBody>
          </p:sp>
          <p:sp>
            <p:nvSpPr>
              <p:cNvPr id="30" name="Can 29"/>
              <p:cNvSpPr/>
              <p:nvPr/>
            </p:nvSpPr>
            <p:spPr bwMode="invGray">
              <a:xfrm>
                <a:off x="3564368" y="5868200"/>
                <a:ext cx="986118" cy="762000"/>
              </a:xfrm>
              <a:prstGeom prst="can">
                <a:avLst>
                  <a:gd name="adj" fmla="val 39436"/>
                </a:avLst>
              </a:prstGeom>
              <a:gradFill rotWithShape="1">
                <a:gsLst>
                  <a:gs pos="0">
                    <a:srgbClr xmlns:mc="http://schemas.openxmlformats.org/markup-compatibility/2006" xmlns:a14="http://schemas.microsoft.com/office/drawing/2010/main" val="5F5F5F" mc:Ignorable="">
                      <a:lumMod val="75000"/>
                    </a:srgbClr>
                  </a:gs>
                  <a:gs pos="50000">
                    <a:srgbClr xmlns:mc="http://schemas.openxmlformats.org/markup-compatibility/2006" xmlns:a14="http://schemas.microsoft.com/office/drawing/2010/main" val="5F5F5F" mc:Ignorable="">
                      <a:lumMod val="50000"/>
                    </a:srgbClr>
                  </a:gs>
                  <a:gs pos="70000">
                    <a:srgbClr xmlns:mc="http://schemas.openxmlformats.org/markup-compatibility/2006" xmlns:a14="http://schemas.microsoft.com/office/drawing/2010/main" val="5F5F5F" mc:Ignorable="">
                      <a:lumMod val="50000"/>
                    </a:srgbClr>
                  </a:gs>
                  <a:gs pos="100000">
                    <a:srgbClr xmlns:mc="http://schemas.openxmlformats.org/markup-compatibility/2006" xmlns:a14="http://schemas.microsoft.com/office/drawing/2010/main" val="5F5F5F" mc:Ignorable="">
                      <a:lumMod val="60000"/>
                      <a:lumOff val="40000"/>
                    </a:srgbClr>
                  </a:gs>
                </a:gsLst>
                <a:lin ang="16200000" scaled="0"/>
              </a:gradFill>
              <a:ln>
                <a:noFill/>
              </a:ln>
              <a:effectLst>
                <a:outerShdw blurRad="190500" dir="5400000" rotWithShape="0">
                  <a:srgbClr xmlns:mc="http://schemas.openxmlformats.org/markup-compatibility/2006" xmlns:a14="http://schemas.microsoft.com/office/drawing/2010/main" val="00B0F0" mc:Ignorable="">
                    <a:alpha val="76000"/>
                  </a:srgbClr>
                </a:outerShdw>
              </a:effectLst>
              <a:scene3d>
                <a:camera prst="orthographicFront" fov="0">
                  <a:rot lat="0" lon="0" rev="0"/>
                </a:camera>
                <a:lightRig rig="glow" dir="t">
                  <a:rot lat="0" lon="0" rev="6360000"/>
                </a:lightRig>
              </a:scene3d>
              <a:sp3d contourW="1000" prstMaterial="flat">
                <a:bevelT w="95250" h="101600"/>
                <a:contourClr>
                  <a:srgbClr xmlns:mc="http://schemas.openxmlformats.org/markup-compatibility/2006" xmlns:a14="http://schemas.microsoft.com/office/drawing/2010/main" val="000000" mc:Ignorable="">
                    <a:satMod val="300000"/>
                  </a:srgbClr>
                </a:contourClr>
              </a:sp3d>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srgbClr xmlns:mc="http://schemas.openxmlformats.org/markup-compatibility/2006" xmlns:a14="http://schemas.microsoft.com/office/drawing/2010/main" val="FFFFFF" mc:Ignorable=""/>
                  </a:solidFill>
                  <a:effectLst/>
                  <a:uLnTx/>
                  <a:uFillTx/>
                  <a:latin typeface="Segoe"/>
                  <a:ea typeface="+mn-ea"/>
                  <a:cs typeface="+mn-cs"/>
                </a:endParaRPr>
              </a:p>
            </p:txBody>
          </p:sp>
          <p:sp>
            <p:nvSpPr>
              <p:cNvPr id="31" name="Can 30"/>
              <p:cNvSpPr/>
              <p:nvPr/>
            </p:nvSpPr>
            <p:spPr bwMode="invGray">
              <a:xfrm>
                <a:off x="4664885" y="5868200"/>
                <a:ext cx="986118" cy="762000"/>
              </a:xfrm>
              <a:prstGeom prst="can">
                <a:avLst>
                  <a:gd name="adj" fmla="val 39436"/>
                </a:avLst>
              </a:prstGeom>
              <a:gradFill rotWithShape="1">
                <a:gsLst>
                  <a:gs pos="0">
                    <a:srgbClr xmlns:mc="http://schemas.openxmlformats.org/markup-compatibility/2006" xmlns:a14="http://schemas.microsoft.com/office/drawing/2010/main" val="5F5F5F" mc:Ignorable="">
                      <a:lumMod val="75000"/>
                    </a:srgbClr>
                  </a:gs>
                  <a:gs pos="50000">
                    <a:srgbClr xmlns:mc="http://schemas.openxmlformats.org/markup-compatibility/2006" xmlns:a14="http://schemas.microsoft.com/office/drawing/2010/main" val="5F5F5F" mc:Ignorable="">
                      <a:lumMod val="50000"/>
                    </a:srgbClr>
                  </a:gs>
                  <a:gs pos="70000">
                    <a:srgbClr xmlns:mc="http://schemas.openxmlformats.org/markup-compatibility/2006" xmlns:a14="http://schemas.microsoft.com/office/drawing/2010/main" val="5F5F5F" mc:Ignorable="">
                      <a:lumMod val="50000"/>
                    </a:srgbClr>
                  </a:gs>
                  <a:gs pos="100000">
                    <a:srgbClr xmlns:mc="http://schemas.openxmlformats.org/markup-compatibility/2006" xmlns:a14="http://schemas.microsoft.com/office/drawing/2010/main" val="5F5F5F" mc:Ignorable="">
                      <a:lumMod val="60000"/>
                      <a:lumOff val="40000"/>
                    </a:srgbClr>
                  </a:gs>
                </a:gsLst>
                <a:lin ang="16200000" scaled="0"/>
              </a:gradFill>
              <a:ln>
                <a:noFill/>
              </a:ln>
              <a:effectLst>
                <a:outerShdw blurRad="190500" dir="5400000" rotWithShape="0">
                  <a:srgbClr xmlns:mc="http://schemas.openxmlformats.org/markup-compatibility/2006" xmlns:a14="http://schemas.microsoft.com/office/drawing/2010/main" val="00B0F0" mc:Ignorable="">
                    <a:alpha val="76000"/>
                  </a:srgbClr>
                </a:outerShdw>
              </a:effectLst>
              <a:scene3d>
                <a:camera prst="orthographicFront" fov="0">
                  <a:rot lat="0" lon="0" rev="0"/>
                </a:camera>
                <a:lightRig rig="glow" dir="t">
                  <a:rot lat="0" lon="0" rev="6360000"/>
                </a:lightRig>
              </a:scene3d>
              <a:sp3d contourW="1000" prstMaterial="flat">
                <a:bevelT w="95250" h="101600"/>
                <a:contourClr>
                  <a:srgbClr xmlns:mc="http://schemas.openxmlformats.org/markup-compatibility/2006" xmlns:a14="http://schemas.microsoft.com/office/drawing/2010/main" val="000000" mc:Ignorable="">
                    <a:satMod val="300000"/>
                  </a:srgbClr>
                </a:contourClr>
              </a:sp3d>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srgbClr xmlns:mc="http://schemas.openxmlformats.org/markup-compatibility/2006" xmlns:a14="http://schemas.microsoft.com/office/drawing/2010/main" val="FFFFFF" mc:Ignorable=""/>
                  </a:solidFill>
                  <a:effectLst/>
                  <a:uLnTx/>
                  <a:uFillTx/>
                  <a:latin typeface="Segoe"/>
                  <a:ea typeface="+mn-ea"/>
                  <a:cs typeface="+mn-cs"/>
                </a:endParaRPr>
              </a:p>
            </p:txBody>
          </p:sp>
          <p:pic>
            <p:nvPicPr>
              <p:cNvPr id="32" name="Picture 2" descr="\\showsrus\images\LOGOS\GEN_LOGO\O\ORACLE.png"/>
              <p:cNvPicPr>
                <a:picLocks noChangeAspect="1" noChangeArrowheads="1"/>
              </p:cNvPicPr>
              <p:nvPr/>
            </p:nvPicPr>
            <p:blipFill>
              <a:blip r:embed="rId16" cstate="email">
                <a:lum bright="10000"/>
                <a:extLst>
                  <a:ext uri="{28A0092B-C50C-407E-A947-70E740481C1C}">
                    <a14:useLocalDpi xmlns:a14="http://schemas.microsoft.com/office/drawing/2010/main"/>
                  </a:ext>
                </a:extLst>
              </a:blip>
              <a:srcRect/>
              <a:stretch>
                <a:fillRect/>
              </a:stretch>
            </p:blipFill>
            <p:spPr bwMode="black">
              <a:xfrm>
                <a:off x="2514600" y="6324600"/>
                <a:ext cx="914400" cy="116681"/>
              </a:xfrm>
              <a:prstGeom prst="rect">
                <a:avLst/>
              </a:prstGeom>
              <a:noFill/>
            </p:spPr>
          </p:pic>
          <p:pic>
            <p:nvPicPr>
              <p:cNvPr id="33" name="Picture 3" descr="\\showsrus\images\LOGOS\GEN_LOGO\S\SAP logo med.png"/>
              <p:cNvPicPr>
                <a:picLocks noChangeAspect="1" noChangeArrowheads="1"/>
              </p:cNvPicPr>
              <p:nvPr/>
            </p:nvPicPr>
            <p:blipFill>
              <a:blip r:embed="rId17" cstate="email">
                <a:lum bright="10000"/>
                <a:extLst>
                  <a:ext uri="{28A0092B-C50C-407E-A947-70E740481C1C}">
                    <a14:useLocalDpi xmlns:a14="http://schemas.microsoft.com/office/drawing/2010/main"/>
                  </a:ext>
                </a:extLst>
              </a:blip>
              <a:srcRect/>
              <a:stretch>
                <a:fillRect/>
              </a:stretch>
            </p:blipFill>
            <p:spPr bwMode="invGray">
              <a:xfrm>
                <a:off x="3810000" y="6248400"/>
                <a:ext cx="688258" cy="304800"/>
              </a:xfrm>
              <a:prstGeom prst="rect">
                <a:avLst/>
              </a:prstGeom>
              <a:noFill/>
            </p:spPr>
          </p:pic>
          <p:pic>
            <p:nvPicPr>
              <p:cNvPr id="34" name="Picture 4" descr="\\showsrus\images\LOGOS\GEN_LOGO\S\Siebel-logo-color.png"/>
              <p:cNvPicPr>
                <a:picLocks noChangeAspect="1" noChangeArrowheads="1"/>
              </p:cNvPicPr>
              <p:nvPr/>
            </p:nvPicPr>
            <p:blipFill>
              <a:blip r:embed="rId18" cstate="email">
                <a:lum bright="20000"/>
                <a:extLst>
                  <a:ext uri="{28A0092B-C50C-407E-A947-70E740481C1C}">
                    <a14:useLocalDpi xmlns:a14="http://schemas.microsoft.com/office/drawing/2010/main"/>
                  </a:ext>
                </a:extLst>
              </a:blip>
              <a:srcRect/>
              <a:stretch>
                <a:fillRect/>
              </a:stretch>
            </p:blipFill>
            <p:spPr bwMode="invGray">
              <a:xfrm>
                <a:off x="4724400" y="6324600"/>
                <a:ext cx="897980" cy="177800"/>
              </a:xfrm>
              <a:prstGeom prst="rect">
                <a:avLst/>
              </a:prstGeom>
              <a:noFill/>
            </p:spPr>
          </p:pic>
          <p:pic>
            <p:nvPicPr>
              <p:cNvPr id="35" name="Picture 5" descr="C:\Program Files\Microsoft Resource DVD Artwork\DVD_ART\BoxShots_Logos\Microsoft Dynamics\Dynamics-Brand signature\MS Dynamics logo reverse v.png"/>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invGray">
              <a:xfrm>
                <a:off x="1363436" y="6172200"/>
                <a:ext cx="1019489" cy="365317"/>
              </a:xfrm>
              <a:prstGeom prst="rect">
                <a:avLst/>
              </a:prstGeom>
              <a:noFill/>
            </p:spPr>
          </p:pic>
        </p:grpSp>
        <p:pic>
          <p:nvPicPr>
            <p:cNvPr id="3" name="Picture 2"/>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5943600" y="6172200"/>
              <a:ext cx="685800" cy="281354"/>
            </a:xfrm>
            <a:prstGeom prst="rect">
              <a:avLst/>
            </a:prstGeom>
          </p:spPr>
        </p:pic>
      </p:gr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4406900"/>
            <a:ext cx="8001000" cy="553998"/>
          </a:xfrm>
        </p:spPr>
        <p:txBody>
          <a:bodyPr/>
          <a:lstStyle/>
          <a:p>
            <a:r>
              <a:rPr lang="en-US" dirty="0" smtClean="0"/>
              <a:t>SQL REPORTING SERVICES</a:t>
            </a:r>
            <a:endParaRPr lang="en-US" dirty="0"/>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0D7CF977-003B-4382-9C11-15648BFA557C}" type="slidenum">
              <a:rPr lang="en-US" smtClean="0"/>
              <a:pPr/>
              <a:t>62</a:t>
            </a:fld>
            <a:endParaRPr lang="en-US"/>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txBox="1">
            <a:spLocks/>
          </p:cNvSpPr>
          <p:nvPr/>
        </p:nvSpPr>
        <p:spPr>
          <a:xfrm>
            <a:off x="3048000" y="1371600"/>
            <a:ext cx="5943600" cy="5170646"/>
          </a:xfrm>
          <a:prstGeom prst="rect">
            <a:avLst/>
          </a:prstGeom>
        </p:spPr>
        <p:txBody>
          <a:bodyPr vert="horz" lIns="91440" tIns="45720" rIns="91440" bIns="45720" rtlCol="0">
            <a:normAutofit/>
          </a:bodyPr>
          <a:lstStyle/>
          <a:p>
            <a:pPr marL="285739" lvl="0" indent="-285739">
              <a:spcBef>
                <a:spcPct val="20000"/>
              </a:spcBef>
              <a:buFont typeface="Arial" pitchFamily="34" charset="0"/>
              <a:buChar char="•"/>
            </a:pPr>
            <a:r>
              <a:rPr lang="en-US" sz="2800" kern="0" dirty="0" smtClean="0">
                <a:solidFill>
                  <a:srgbClr xmlns:mc="http://schemas.openxmlformats.org/markup-compatibility/2006" xmlns:a14="http://schemas.microsoft.com/office/drawing/2010/main" val="FFFFFF" mc:Ignorable=""/>
                </a:solidFill>
              </a:rPr>
              <a:t>Deep integration with the Microsoft SharePoint Technologies</a:t>
            </a:r>
          </a:p>
          <a:p>
            <a:pPr marL="854041" lvl="1" indent="-396859" eaLnBrk="0" hangingPunct="0">
              <a:lnSpc>
                <a:spcPct val="90000"/>
              </a:lnSpc>
              <a:spcBef>
                <a:spcPct val="30000"/>
              </a:spcBef>
              <a:buClr>
                <a:srgbClr xmlns:mc="http://schemas.openxmlformats.org/markup-compatibility/2006" xmlns:a14="http://schemas.microsoft.com/office/drawing/2010/main" val="E6E2CC" mc:Ignorable=""/>
              </a:buClr>
              <a:buSzPct val="85000"/>
              <a:buFont typeface="Arial" pitchFamily="34" charset="0"/>
              <a:buChar char="•"/>
              <a:defRPr/>
            </a:pPr>
            <a:r>
              <a:rPr lang="en-US" sz="2400" kern="0" dirty="0" smtClean="0">
                <a:solidFill>
                  <a:srgbClr xmlns:mc="http://schemas.openxmlformats.org/markup-compatibility/2006" xmlns:a14="http://schemas.microsoft.com/office/drawing/2010/main" val="FFFFFF" mc:Ignorable=""/>
                </a:solidFill>
              </a:rPr>
              <a:t>Enables publishing, viewing, management, and delivery of reports</a:t>
            </a:r>
          </a:p>
          <a:p>
            <a:pPr marL="854041" lvl="1" indent="-396859" eaLnBrk="0" hangingPunct="0">
              <a:lnSpc>
                <a:spcPct val="90000"/>
              </a:lnSpc>
              <a:spcBef>
                <a:spcPct val="30000"/>
              </a:spcBef>
              <a:buClr>
                <a:srgbClr xmlns:mc="http://schemas.openxmlformats.org/markup-compatibility/2006" xmlns:a14="http://schemas.microsoft.com/office/drawing/2010/main" val="E6E2CC" mc:Ignorable=""/>
              </a:buClr>
              <a:buSzPct val="85000"/>
              <a:buFont typeface="Arial" pitchFamily="34" charset="0"/>
              <a:buChar char="•"/>
              <a:defRPr/>
            </a:pPr>
            <a:r>
              <a:rPr lang="en-US" sz="2400" kern="0" dirty="0" smtClean="0">
                <a:solidFill>
                  <a:srgbClr xmlns:mc="http://schemas.openxmlformats.org/markup-compatibility/2006" xmlns:a14="http://schemas.microsoft.com/office/drawing/2010/main" val="FFFFFF" mc:Ignorable=""/>
                </a:solidFill>
              </a:rPr>
              <a:t>Provide report web part for hosting rich reports in BI dashboards</a:t>
            </a:r>
          </a:p>
          <a:p>
            <a:pPr marL="854041" lvl="1" indent="-396859" eaLnBrk="0" hangingPunct="0">
              <a:lnSpc>
                <a:spcPct val="90000"/>
              </a:lnSpc>
              <a:spcBef>
                <a:spcPct val="30000"/>
              </a:spcBef>
              <a:buClr>
                <a:srgbClr xmlns:mc="http://schemas.openxmlformats.org/markup-compatibility/2006" xmlns:a14="http://schemas.microsoft.com/office/drawing/2010/main" val="E6E2CC" mc:Ignorable=""/>
              </a:buClr>
              <a:buSzPct val="85000"/>
              <a:buFont typeface="Arial" pitchFamily="34" charset="0"/>
              <a:buChar char="•"/>
              <a:defRPr/>
            </a:pPr>
            <a:r>
              <a:rPr lang="en-US" sz="2400" kern="0" dirty="0" smtClean="0">
                <a:solidFill>
                  <a:srgbClr xmlns:mc="http://schemas.openxmlformats.org/markup-compatibility/2006" xmlns:a14="http://schemas.microsoft.com/office/drawing/2010/main" val="FFFFFF" mc:Ignorable=""/>
                </a:solidFill>
              </a:rPr>
              <a:t>Leverage SharePoint collaboration and workflow capabilities with rich reporting</a:t>
            </a:r>
          </a:p>
          <a:p>
            <a:pPr marL="854041" lvl="1" indent="-396859" eaLnBrk="0" hangingPunct="0">
              <a:lnSpc>
                <a:spcPct val="90000"/>
              </a:lnSpc>
              <a:spcBef>
                <a:spcPct val="30000"/>
              </a:spcBef>
              <a:buClr>
                <a:srgbClr xmlns:mc="http://schemas.openxmlformats.org/markup-compatibility/2006" xmlns:a14="http://schemas.microsoft.com/office/drawing/2010/main" val="E6E2CC" mc:Ignorable=""/>
              </a:buClr>
              <a:buSzPct val="85000"/>
              <a:buFont typeface="Arial" pitchFamily="34" charset="0"/>
              <a:buChar char="•"/>
              <a:defRPr/>
            </a:pPr>
            <a:r>
              <a:rPr lang="en-US" sz="2400" dirty="0" smtClean="0">
                <a:solidFill>
                  <a:srgbClr xmlns:mc="http://schemas.openxmlformats.org/markup-compatibility/2006" xmlns:a14="http://schemas.microsoft.com/office/drawing/2010/main" val="FFFFFF" mc:Ignorable=""/>
                </a:solidFill>
              </a:rPr>
              <a:t>Shared security principles across Reporting Services &amp; SharePoint</a:t>
            </a:r>
            <a:endParaRPr lang="en-US" sz="2400" kern="0" dirty="0">
              <a:solidFill>
                <a:srgbClr xmlns:mc="http://schemas.openxmlformats.org/markup-compatibility/2006" xmlns:a14="http://schemas.microsoft.com/office/drawing/2010/main" val="FFFFFF" mc:Ignorable=""/>
              </a:solidFill>
            </a:endParaRPr>
          </a:p>
        </p:txBody>
      </p:sp>
      <p:pic>
        <p:nvPicPr>
          <p:cNvPr id="4" name="Picture 8"/>
          <p:cNvPicPr>
            <a:picLocks noChangeAspect="1" noChangeArrowheads="1"/>
          </p:cNvPicPr>
          <p:nvPr/>
        </p:nvPicPr>
        <p:blipFill>
          <a:blip r:embed="rId2" cstate="print"/>
          <a:srcRect/>
          <a:stretch>
            <a:fillRect/>
          </a:stretch>
        </p:blipFill>
        <p:spPr bwMode="auto">
          <a:xfrm>
            <a:off x="0" y="2057400"/>
            <a:ext cx="3067842" cy="230060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5" name="Picture 9"/>
          <p:cNvPicPr>
            <a:picLocks noChangeAspect="1" noChangeArrowheads="1"/>
          </p:cNvPicPr>
          <p:nvPr/>
        </p:nvPicPr>
        <p:blipFill>
          <a:blip r:embed="rId3" cstate="print"/>
          <a:srcRect/>
          <a:stretch>
            <a:fillRect/>
          </a:stretch>
        </p:blipFill>
        <p:spPr bwMode="auto">
          <a:xfrm>
            <a:off x="304800" y="3352800"/>
            <a:ext cx="3464560" cy="259810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6" name="Rectangle 11"/>
          <p:cNvSpPr txBox="1">
            <a:spLocks noChangeArrowheads="1"/>
          </p:cNvSpPr>
          <p:nvPr/>
        </p:nvSpPr>
        <p:spPr>
          <a:xfrm>
            <a:off x="106363" y="0"/>
            <a:ext cx="8580437" cy="1244600"/>
          </a:xfrm>
          <a:prstGeom prst="rect">
            <a:avLst/>
          </a:prstGeom>
          <a:noFill/>
          <a:ln/>
        </p:spPr>
        <p:txBody>
          <a:bodyPr vert="horz" lIns="91440" tIns="45720" rIns="91440" bIns="45720" rtlCol="0" anchor="ctr">
            <a:norm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150" normalizeH="0" baseline="0" noProof="0" dirty="0" smtClean="0">
                <a:ln w="3175">
                  <a:noFill/>
                </a:ln>
                <a:solidFill>
                  <a:srgbClr xmlns:mc="http://schemas.openxmlformats.org/markup-compatibility/2006" xmlns:a14="http://schemas.microsoft.com/office/drawing/2010/main" val="FFFFFF" mc:Ignorable=""/>
                </a:solidFill>
                <a:effectLst>
                  <a:outerShdw blurRad="50800" dist="38100" dir="2700000" algn="tl" rotWithShape="0">
                    <a:prstClr val="black">
                      <a:alpha val="40000"/>
                    </a:prstClr>
                  </a:outerShdw>
                </a:effectLst>
                <a:uLnTx/>
                <a:uFillTx/>
                <a:latin typeface="+mj-lt"/>
                <a:ea typeface="+mj-ea"/>
                <a:cs typeface="Arial" charset="0"/>
              </a:rPr>
              <a:t>SharePoint Integration</a:t>
            </a:r>
            <a:endParaRPr kumimoji="0" lang="en-US" sz="4400" b="0" i="0" u="none" strike="noStrike" kern="1200" cap="none" spc="-150" normalizeH="0" baseline="0" noProof="0" dirty="0">
              <a:ln w="3175">
                <a:noFill/>
              </a:ln>
              <a:solidFill>
                <a:srgbClr xmlns:mc="http://schemas.openxmlformats.org/markup-compatibility/2006" xmlns:a14="http://schemas.microsoft.com/office/drawing/2010/main" val="FFFFFF" mc:Ignorable=""/>
              </a:solidFill>
              <a:effectLst>
                <a:outerShdw blurRad="50800" dist="38100" dir="2700000" algn="tl" rotWithShape="0">
                  <a:prstClr val="black">
                    <a:alpha val="40000"/>
                  </a:prstClr>
                </a:outerShdw>
              </a:effectLst>
              <a:uLnTx/>
              <a:uFillTx/>
              <a:latin typeface="+mj-lt"/>
              <a:ea typeface="+mj-ea"/>
              <a:cs typeface="Arial" charset="0"/>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219200" y="1066800"/>
            <a:ext cx="3962400" cy="52322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800" b="0" u="none" strike="noStrike" kern="0" cap="none" spc="0" normalizeH="0" baseline="0" noProof="0" dirty="0" smtClean="0">
                <a:ln>
                  <a:noFill/>
                </a:ln>
                <a:effectLst/>
                <a:uLnTx/>
                <a:uFillTx/>
                <a:latin typeface="Arial" pitchFamily="34" charset="0"/>
                <a:cs typeface="Arial" pitchFamily="34" charset="0"/>
              </a:rPr>
              <a:t>Reporting</a:t>
            </a:r>
            <a:r>
              <a:rPr kumimoji="0" lang="en-US" altLang="zh-CN" sz="2800" b="0" u="none" strike="noStrike" kern="0" cap="none" spc="0" normalizeH="0" noProof="0" dirty="0" smtClean="0">
                <a:ln>
                  <a:noFill/>
                </a:ln>
                <a:effectLst/>
                <a:uLnTx/>
                <a:uFillTx/>
                <a:latin typeface="Arial" pitchFamily="34" charset="0"/>
                <a:cs typeface="Arial" pitchFamily="34" charset="0"/>
              </a:rPr>
              <a:t> Services</a:t>
            </a:r>
            <a:endParaRPr kumimoji="0" lang="en-US" sz="2800" b="0" u="none" strike="noStrike" kern="0" cap="none" spc="0" normalizeH="0" baseline="0" noProof="0" dirty="0">
              <a:ln>
                <a:noFill/>
              </a:ln>
              <a:effectLst/>
              <a:uLnTx/>
              <a:uFillTx/>
            </a:endParaRPr>
          </a:p>
        </p:txBody>
      </p:sp>
      <p:pic>
        <p:nvPicPr>
          <p:cNvPr id="11" name="Picture 10" descr="SQL08r2_h_rgb_r.png"/>
          <p:cNvPicPr>
            <a:picLocks noChangeAspect="1"/>
          </p:cNvPicPr>
          <p:nvPr/>
        </p:nvPicPr>
        <p:blipFill>
          <a:blip r:embed="rId3" cstate="print"/>
          <a:stretch>
            <a:fillRect/>
          </a:stretch>
        </p:blipFill>
        <p:spPr>
          <a:xfrm>
            <a:off x="457200" y="304800"/>
            <a:ext cx="4521666" cy="838200"/>
          </a:xfrm>
          <a:prstGeom prst="rect">
            <a:avLst/>
          </a:prstGeom>
        </p:spPr>
      </p:pic>
      <p:pic>
        <p:nvPicPr>
          <p:cNvPr id="5122" name="Picture 2" descr="D:\DVD_ART36\Artwork_Imagery\Brand Photos\Scenarios\FY07-FY09 MS Hardware - no exp\atural Ergonomic Desktop 7000 woman pc desk office IW worker employee overhead.png"/>
          <p:cNvPicPr>
            <a:picLocks noChangeAspect="1" noChangeArrowheads="1"/>
          </p:cNvPicPr>
          <p:nvPr/>
        </p:nvPicPr>
        <p:blipFill>
          <a:blip r:embed="rId4" cstate="print"/>
          <a:srcRect/>
          <a:stretch>
            <a:fillRect/>
          </a:stretch>
        </p:blipFill>
        <p:spPr bwMode="auto">
          <a:xfrm>
            <a:off x="6477000" y="152400"/>
            <a:ext cx="2266950" cy="1512380"/>
          </a:xfrm>
          <a:prstGeom prst="rect">
            <a:avLst/>
          </a:prstGeom>
          <a:noFill/>
        </p:spPr>
      </p:pic>
      <p:sp>
        <p:nvSpPr>
          <p:cNvPr id="36" name="Content Placeholder 13"/>
          <p:cNvSpPr txBox="1">
            <a:spLocks/>
          </p:cNvSpPr>
          <p:nvPr/>
        </p:nvSpPr>
        <p:spPr>
          <a:xfrm>
            <a:off x="3426619" y="1740268"/>
            <a:ext cx="5717381" cy="5075236"/>
          </a:xfrm>
          <a:prstGeom prst="rect">
            <a:avLst/>
          </a:prstGeom>
        </p:spPr>
        <p:txBody>
          <a:bodyPr vert="horz" wrap="square" lIns="0" tIns="0" rIns="0" bIns="0" rtlCol="0">
            <a:spAutoFit/>
          </a:bodyPr>
          <a:lstStyle/>
          <a:p>
            <a:pPr marL="396859" indent="-396859" defTabSz="914327">
              <a:lnSpc>
                <a:spcPct val="90000"/>
              </a:lnSpc>
              <a:spcBef>
                <a:spcPct val="20000"/>
              </a:spcBef>
              <a:buClr>
                <a:schemeClr val="tx1"/>
              </a:buClr>
              <a:buFont typeface="Arial" pitchFamily="34" charset="0"/>
              <a:buChar char="•"/>
              <a:defRPr/>
            </a:pPr>
            <a:r>
              <a:rPr lang="en-US" sz="2300" dirty="0" smtClean="0"/>
              <a:t>Empower End Users</a:t>
            </a:r>
          </a:p>
          <a:p>
            <a:pPr marL="854059" lvl="1" indent="-396859" defTabSz="914327">
              <a:lnSpc>
                <a:spcPct val="90000"/>
              </a:lnSpc>
              <a:spcBef>
                <a:spcPct val="20000"/>
              </a:spcBef>
              <a:buClr>
                <a:schemeClr val="tx1"/>
              </a:buClr>
              <a:buFont typeface="Arial" pitchFamily="34" charset="0"/>
              <a:buChar char="•"/>
              <a:defRPr/>
            </a:pPr>
            <a:r>
              <a:rPr lang="en-US" sz="2000" dirty="0" smtClean="0"/>
              <a:t>Timely access to information</a:t>
            </a:r>
          </a:p>
          <a:p>
            <a:pPr marL="854059" lvl="1" indent="-396859" defTabSz="914327">
              <a:lnSpc>
                <a:spcPct val="90000"/>
              </a:lnSpc>
              <a:spcBef>
                <a:spcPct val="20000"/>
              </a:spcBef>
              <a:buClr>
                <a:schemeClr val="tx1"/>
              </a:buClr>
              <a:buFont typeface="Arial" pitchFamily="34" charset="0"/>
              <a:buChar char="•"/>
              <a:defRPr/>
            </a:pPr>
            <a:r>
              <a:rPr lang="en-US" sz="2000" dirty="0" smtClean="0"/>
              <a:t>Intuitive authoring </a:t>
            </a:r>
          </a:p>
          <a:p>
            <a:pPr marL="854059" lvl="1" indent="-396859" defTabSz="914327">
              <a:lnSpc>
                <a:spcPct val="90000"/>
              </a:lnSpc>
              <a:spcBef>
                <a:spcPct val="20000"/>
              </a:spcBef>
              <a:buClr>
                <a:schemeClr val="tx1"/>
              </a:buClr>
              <a:buFont typeface="Arial" pitchFamily="34" charset="0"/>
              <a:buChar char="•"/>
              <a:defRPr/>
            </a:pPr>
            <a:r>
              <a:rPr lang="en-US" sz="2000" dirty="0" smtClean="0">
                <a:solidFill>
                  <a:srgbClr xmlns:mc="http://schemas.openxmlformats.org/markup-compatibility/2006" xmlns:a14="http://schemas.microsoft.com/office/drawing/2010/main" val="FFFFFF" mc:Ignorable=""/>
                </a:solidFill>
              </a:rPr>
              <a:t>Powerful visualizations*</a:t>
            </a:r>
          </a:p>
          <a:p>
            <a:pPr marL="854059" lvl="1" indent="-396859" defTabSz="914327">
              <a:lnSpc>
                <a:spcPct val="90000"/>
              </a:lnSpc>
              <a:spcBef>
                <a:spcPct val="20000"/>
              </a:spcBef>
              <a:buClr>
                <a:schemeClr val="tx1"/>
              </a:buClr>
              <a:defRPr/>
            </a:pPr>
            <a:endParaRPr lang="en-US" sz="1600" dirty="0" smtClean="0">
              <a:solidFill>
                <a:srgbClr xmlns:mc="http://schemas.openxmlformats.org/markup-compatibility/2006" xmlns:a14="http://schemas.microsoft.com/office/drawing/2010/main" val="FFFFFF" mc:Ignorable=""/>
              </a:solidFill>
            </a:endParaRPr>
          </a:p>
          <a:p>
            <a:pPr marL="396859" indent="-396859" defTabSz="914327">
              <a:lnSpc>
                <a:spcPct val="90000"/>
              </a:lnSpc>
              <a:spcBef>
                <a:spcPct val="20000"/>
              </a:spcBef>
              <a:buClr>
                <a:schemeClr val="tx1"/>
              </a:buClr>
              <a:buFont typeface="Arial" pitchFamily="34" charset="0"/>
              <a:buChar char="•"/>
              <a:defRPr/>
            </a:pPr>
            <a:r>
              <a:rPr lang="en-US" sz="2300" dirty="0" smtClean="0">
                <a:solidFill>
                  <a:srgbClr xmlns:mc="http://schemas.openxmlformats.org/markup-compatibility/2006" xmlns:a14="http://schemas.microsoft.com/office/drawing/2010/main" val="FFFFFF" mc:Ignorable=""/>
                </a:solidFill>
              </a:rPr>
              <a:t>Share &amp; Collaborate</a:t>
            </a:r>
          </a:p>
          <a:p>
            <a:pPr marL="854059" lvl="1" indent="-396859" defTabSz="914327">
              <a:lnSpc>
                <a:spcPct val="90000"/>
              </a:lnSpc>
              <a:spcBef>
                <a:spcPct val="20000"/>
              </a:spcBef>
              <a:buClr>
                <a:schemeClr val="tx1"/>
              </a:buClr>
              <a:buFont typeface="Arial" pitchFamily="34" charset="0"/>
              <a:buChar char="•"/>
              <a:defRPr/>
            </a:pPr>
            <a:r>
              <a:rPr lang="en-US" sz="2000" dirty="0" smtClean="0">
                <a:solidFill>
                  <a:srgbClr xmlns:mc="http://schemas.openxmlformats.org/markup-compatibility/2006" xmlns:a14="http://schemas.microsoft.com/office/drawing/2010/main" val="FFFFFF" mc:Ignorable=""/>
                </a:solidFill>
              </a:rPr>
              <a:t>Publish to SharePoint</a:t>
            </a:r>
          </a:p>
          <a:p>
            <a:pPr marL="854059" lvl="1" indent="-396859" defTabSz="914327">
              <a:lnSpc>
                <a:spcPct val="90000"/>
              </a:lnSpc>
              <a:spcBef>
                <a:spcPct val="20000"/>
              </a:spcBef>
              <a:buClr>
                <a:schemeClr val="tx1"/>
              </a:buClr>
              <a:buFont typeface="Arial" pitchFamily="34" charset="0"/>
              <a:buChar char="•"/>
              <a:defRPr/>
            </a:pPr>
            <a:r>
              <a:rPr lang="en-US" sz="2000" dirty="0" smtClean="0">
                <a:solidFill>
                  <a:srgbClr xmlns:mc="http://schemas.openxmlformats.org/markup-compatibility/2006" xmlns:a14="http://schemas.microsoft.com/office/drawing/2010/main" val="FFFFFF" mc:Ignorable=""/>
                </a:solidFill>
              </a:rPr>
              <a:t>“Grab and Go” access*</a:t>
            </a:r>
          </a:p>
          <a:p>
            <a:pPr marL="854059" lvl="1" indent="-396859" defTabSz="914327">
              <a:lnSpc>
                <a:spcPct val="90000"/>
              </a:lnSpc>
              <a:spcBef>
                <a:spcPct val="20000"/>
              </a:spcBef>
              <a:buClr>
                <a:schemeClr val="tx1"/>
              </a:buClr>
              <a:buFont typeface="Arial" pitchFamily="34" charset="0"/>
              <a:buChar char="•"/>
              <a:defRPr/>
            </a:pPr>
            <a:r>
              <a:rPr lang="en-US" sz="2000" dirty="0" smtClean="0">
                <a:solidFill>
                  <a:srgbClr xmlns:mc="http://schemas.openxmlformats.org/markup-compatibility/2006" xmlns:a14="http://schemas.microsoft.com/office/drawing/2010/main" val="FFFFFF" mc:Ignorable=""/>
                </a:solidFill>
              </a:rPr>
              <a:t>Componentize existing reports*</a:t>
            </a:r>
          </a:p>
          <a:p>
            <a:pPr marL="854059" lvl="1" indent="-396859" defTabSz="914327">
              <a:lnSpc>
                <a:spcPct val="90000"/>
              </a:lnSpc>
              <a:spcBef>
                <a:spcPct val="20000"/>
              </a:spcBef>
              <a:buClr>
                <a:schemeClr val="tx1"/>
              </a:buClr>
              <a:buFont typeface="Arial" pitchFamily="34" charset="0"/>
              <a:buChar char="•"/>
              <a:defRPr/>
            </a:pPr>
            <a:endParaRPr lang="en-US" sz="1600" dirty="0" smtClean="0">
              <a:solidFill>
                <a:srgbClr xmlns:mc="http://schemas.openxmlformats.org/markup-compatibility/2006" xmlns:a14="http://schemas.microsoft.com/office/drawing/2010/main" val="FFFFFF" mc:Ignorable=""/>
              </a:solidFill>
            </a:endParaRPr>
          </a:p>
          <a:p>
            <a:pPr marL="396859" indent="-396859" defTabSz="914327">
              <a:lnSpc>
                <a:spcPct val="90000"/>
              </a:lnSpc>
              <a:spcBef>
                <a:spcPct val="20000"/>
              </a:spcBef>
              <a:buClr>
                <a:schemeClr val="tx1"/>
              </a:buClr>
              <a:buFont typeface="Arial" pitchFamily="34" charset="0"/>
              <a:buChar char="•"/>
              <a:defRPr/>
            </a:pPr>
            <a:r>
              <a:rPr lang="en-US" sz="2300" dirty="0" smtClean="0">
                <a:solidFill>
                  <a:srgbClr xmlns:mc="http://schemas.openxmlformats.org/markup-compatibility/2006" xmlns:a14="http://schemas.microsoft.com/office/drawing/2010/main" val="FFFFFF" mc:Ignorable=""/>
                </a:solidFill>
              </a:rPr>
              <a:t>Increase IT Efficiency</a:t>
            </a:r>
          </a:p>
          <a:p>
            <a:pPr marL="854059" lvl="1" indent="-396859" defTabSz="914327">
              <a:lnSpc>
                <a:spcPct val="90000"/>
              </a:lnSpc>
              <a:spcBef>
                <a:spcPct val="20000"/>
              </a:spcBef>
              <a:buClr>
                <a:schemeClr val="tx1"/>
              </a:buClr>
              <a:buFont typeface="Arial" pitchFamily="34" charset="0"/>
              <a:buChar char="•"/>
              <a:defRPr/>
            </a:pPr>
            <a:r>
              <a:rPr lang="en-US" sz="2000" dirty="0" smtClean="0">
                <a:solidFill>
                  <a:srgbClr xmlns:mc="http://schemas.openxmlformats.org/markup-compatibility/2006" xmlns:a14="http://schemas.microsoft.com/office/drawing/2010/main" val="FFFFFF" mc:Ignorable=""/>
                </a:solidFill>
              </a:rPr>
              <a:t>Central deployment &amp; management</a:t>
            </a:r>
          </a:p>
          <a:p>
            <a:pPr marL="854059" lvl="1" indent="-396859" defTabSz="914327">
              <a:lnSpc>
                <a:spcPct val="90000"/>
              </a:lnSpc>
              <a:spcBef>
                <a:spcPct val="20000"/>
              </a:spcBef>
              <a:buClr>
                <a:schemeClr val="tx1"/>
              </a:buClr>
              <a:buFont typeface="Arial" pitchFamily="34" charset="0"/>
              <a:buChar char="•"/>
              <a:defRPr/>
            </a:pPr>
            <a:r>
              <a:rPr lang="en-US" sz="2000" dirty="0" smtClean="0">
                <a:solidFill>
                  <a:srgbClr xmlns:mc="http://schemas.openxmlformats.org/markup-compatibility/2006" xmlns:a14="http://schemas.microsoft.com/office/drawing/2010/main" val="FFFFFF" mc:Ignorable=""/>
                </a:solidFill>
              </a:rPr>
              <a:t>Build reusable components for broad use*</a:t>
            </a:r>
          </a:p>
          <a:p>
            <a:pPr marL="854059" lvl="1" indent="-396859" defTabSz="914327">
              <a:lnSpc>
                <a:spcPct val="90000"/>
              </a:lnSpc>
              <a:spcBef>
                <a:spcPct val="20000"/>
              </a:spcBef>
              <a:buClr>
                <a:schemeClr val="tx1"/>
              </a:buClr>
              <a:buFont typeface="Arial" pitchFamily="34" charset="0"/>
              <a:buChar char="•"/>
              <a:defRPr/>
            </a:pPr>
            <a:r>
              <a:rPr lang="en-US" sz="2000" dirty="0" smtClean="0">
                <a:solidFill>
                  <a:srgbClr xmlns:mc="http://schemas.openxmlformats.org/markup-compatibility/2006" xmlns:a14="http://schemas.microsoft.com/office/drawing/2010/main" val="FFFFFF" mc:Ignorable=""/>
                </a:solidFill>
              </a:rPr>
              <a:t>Deliver analytics data through reports*</a:t>
            </a:r>
          </a:p>
          <a:p>
            <a:pPr marL="854059" lvl="1" indent="-396859" defTabSz="914327">
              <a:lnSpc>
                <a:spcPct val="90000"/>
              </a:lnSpc>
              <a:spcBef>
                <a:spcPct val="20000"/>
              </a:spcBef>
              <a:buClr>
                <a:schemeClr val="bg1">
                  <a:lumMod val="85000"/>
                </a:schemeClr>
              </a:buClr>
              <a:buFont typeface="Arial" pitchFamily="34" charset="0"/>
              <a:buChar char="•"/>
              <a:defRPr/>
            </a:pPr>
            <a:endParaRPr kumimoji="0" lang="en-US" sz="2300" b="0" i="0" u="none" strike="noStrike" kern="1200" cap="none" spc="0" normalizeH="0" baseline="0" noProof="0" dirty="0" smtClean="0">
              <a:ln>
                <a:noFill/>
              </a:ln>
              <a:solidFill>
                <a:schemeClr val="bg1">
                  <a:lumMod val="85000"/>
                </a:schemeClr>
              </a:solidFill>
              <a:effectLst/>
              <a:uLnTx/>
              <a:uFillTx/>
              <a:latin typeface="+mn-lt"/>
              <a:ea typeface="+mn-ea"/>
              <a:cs typeface="+mn-cs"/>
            </a:endParaRPr>
          </a:p>
        </p:txBody>
      </p:sp>
      <p:pic>
        <p:nvPicPr>
          <p:cNvPr id="37" name="Picture 2" descr="C:\Work\Katmai Marketing\PAG_icon library\PAG_icon library\Connecting people icon.png"/>
          <p:cNvPicPr>
            <a:picLocks noChangeAspect="1" noChangeArrowheads="1"/>
          </p:cNvPicPr>
          <p:nvPr/>
        </p:nvPicPr>
        <p:blipFill>
          <a:blip r:embed="rId5" cstate="print"/>
          <a:srcRect/>
          <a:stretch>
            <a:fillRect/>
          </a:stretch>
        </p:blipFill>
        <p:spPr bwMode="auto">
          <a:xfrm>
            <a:off x="838200" y="3429000"/>
            <a:ext cx="1453055" cy="1453055"/>
          </a:xfrm>
          <a:prstGeom prst="rect">
            <a:avLst/>
          </a:prstGeom>
          <a:noFill/>
        </p:spPr>
      </p:pic>
      <p:pic>
        <p:nvPicPr>
          <p:cNvPr id="1028" name="Picture 4" descr="D:\DVD_ART36\Artwork_Imagery\Icons - Illustrations\_ REAL VISTA STYLE\map geography world.png"/>
          <p:cNvPicPr>
            <a:picLocks noChangeAspect="1" noChangeArrowheads="1"/>
          </p:cNvPicPr>
          <p:nvPr/>
        </p:nvPicPr>
        <p:blipFill>
          <a:blip r:embed="rId6" cstate="print"/>
          <a:srcRect/>
          <a:stretch>
            <a:fillRect/>
          </a:stretch>
        </p:blipFill>
        <p:spPr bwMode="auto">
          <a:xfrm>
            <a:off x="990600" y="1981200"/>
            <a:ext cx="762000" cy="1016000"/>
          </a:xfrm>
          <a:prstGeom prst="rect">
            <a:avLst/>
          </a:prstGeom>
          <a:noFill/>
        </p:spPr>
      </p:pic>
      <p:pic>
        <p:nvPicPr>
          <p:cNvPr id="1032" name="Picture 8" descr="D:\DVD_ART36\Artwork_Imagery\Icons - Illustrations\_ REAL VISTA STYLE\3d bar chart graph.png"/>
          <p:cNvPicPr>
            <a:picLocks noChangeAspect="1" noChangeArrowheads="1"/>
          </p:cNvPicPr>
          <p:nvPr/>
        </p:nvPicPr>
        <p:blipFill>
          <a:blip r:embed="rId7" cstate="print"/>
          <a:srcRect/>
          <a:stretch>
            <a:fillRect/>
          </a:stretch>
        </p:blipFill>
        <p:spPr bwMode="auto">
          <a:xfrm>
            <a:off x="1676400" y="2057400"/>
            <a:ext cx="685800" cy="914400"/>
          </a:xfrm>
          <a:prstGeom prst="rect">
            <a:avLst/>
          </a:prstGeom>
          <a:noFill/>
        </p:spPr>
      </p:pic>
      <p:pic>
        <p:nvPicPr>
          <p:cNvPr id="1033" name="Picture 9" descr="D:\DVD_ART36\Artwork_Imagery\Icons - Illustrations\_ REAL VISTA STYLE\bar chart sales red arrow.png"/>
          <p:cNvPicPr>
            <a:picLocks noChangeAspect="1" noChangeArrowheads="1"/>
          </p:cNvPicPr>
          <p:nvPr/>
        </p:nvPicPr>
        <p:blipFill>
          <a:blip r:embed="rId8" cstate="print"/>
          <a:srcRect/>
          <a:stretch>
            <a:fillRect/>
          </a:stretch>
        </p:blipFill>
        <p:spPr bwMode="auto">
          <a:xfrm>
            <a:off x="1295400" y="1828800"/>
            <a:ext cx="609600" cy="812800"/>
          </a:xfrm>
          <a:prstGeom prst="rect">
            <a:avLst/>
          </a:prstGeom>
          <a:noFill/>
        </p:spPr>
      </p:pic>
      <p:grpSp>
        <p:nvGrpSpPr>
          <p:cNvPr id="2" name="Group 100"/>
          <p:cNvGrpSpPr>
            <a:grpSpLocks/>
          </p:cNvGrpSpPr>
          <p:nvPr/>
        </p:nvGrpSpPr>
        <p:grpSpPr bwMode="auto">
          <a:xfrm>
            <a:off x="990600" y="5486400"/>
            <a:ext cx="1511299" cy="977899"/>
            <a:chOff x="240" y="1474"/>
            <a:chExt cx="5279" cy="2129"/>
          </a:xfrm>
        </p:grpSpPr>
        <p:pic>
          <p:nvPicPr>
            <p:cNvPr id="41" name="Rectangle 10249"/>
            <p:cNvPicPr>
              <a:picLocks noChangeAspect="1" noChangeArrowheads="1"/>
            </p:cNvPicPr>
            <p:nvPr/>
          </p:nvPicPr>
          <p:blipFill>
            <a:blip r:embed="rId9" cstate="print"/>
            <a:srcRect/>
            <a:stretch>
              <a:fillRect/>
            </a:stretch>
          </p:blipFill>
          <p:spPr bwMode="auto">
            <a:xfrm>
              <a:off x="240" y="2296"/>
              <a:ext cx="1491" cy="518"/>
            </a:xfrm>
            <a:prstGeom prst="rect">
              <a:avLst/>
            </a:prstGeom>
            <a:noFill/>
            <a:ln w="9525">
              <a:noFill/>
              <a:miter lim="800000"/>
              <a:headEnd/>
              <a:tailEnd/>
            </a:ln>
          </p:spPr>
        </p:pic>
        <p:pic>
          <p:nvPicPr>
            <p:cNvPr id="42" name="Rectangle 10250"/>
            <p:cNvPicPr>
              <a:picLocks noChangeAspect="1" noChangeArrowheads="1"/>
            </p:cNvPicPr>
            <p:nvPr/>
          </p:nvPicPr>
          <p:blipFill>
            <a:blip r:embed="rId9" cstate="print"/>
            <a:srcRect/>
            <a:stretch>
              <a:fillRect/>
            </a:stretch>
          </p:blipFill>
          <p:spPr bwMode="auto">
            <a:xfrm>
              <a:off x="2134" y="2185"/>
              <a:ext cx="1491" cy="518"/>
            </a:xfrm>
            <a:prstGeom prst="rect">
              <a:avLst/>
            </a:prstGeom>
            <a:noFill/>
            <a:ln w="9525">
              <a:noFill/>
              <a:miter lim="800000"/>
              <a:headEnd/>
              <a:tailEnd/>
            </a:ln>
          </p:spPr>
        </p:pic>
        <p:pic>
          <p:nvPicPr>
            <p:cNvPr id="43" name="Rectangle 10251"/>
            <p:cNvPicPr>
              <a:picLocks noChangeAspect="1" noChangeArrowheads="1"/>
            </p:cNvPicPr>
            <p:nvPr/>
          </p:nvPicPr>
          <p:blipFill>
            <a:blip r:embed="rId9" cstate="print"/>
            <a:srcRect/>
            <a:stretch>
              <a:fillRect/>
            </a:stretch>
          </p:blipFill>
          <p:spPr bwMode="auto">
            <a:xfrm>
              <a:off x="4028" y="2296"/>
              <a:ext cx="1491" cy="518"/>
            </a:xfrm>
            <a:prstGeom prst="rect">
              <a:avLst/>
            </a:prstGeom>
            <a:noFill/>
            <a:ln w="9525">
              <a:noFill/>
              <a:miter lim="800000"/>
              <a:headEnd/>
              <a:tailEnd/>
            </a:ln>
          </p:spPr>
        </p:pic>
        <p:pic>
          <p:nvPicPr>
            <p:cNvPr id="44" name="Rectangle 10252"/>
            <p:cNvPicPr>
              <a:picLocks noChangeAspect="1" noChangeArrowheads="1"/>
            </p:cNvPicPr>
            <p:nvPr/>
          </p:nvPicPr>
          <p:blipFill>
            <a:blip r:embed="rId10" cstate="print"/>
            <a:srcRect/>
            <a:stretch>
              <a:fillRect/>
            </a:stretch>
          </p:blipFill>
          <p:spPr bwMode="auto">
            <a:xfrm>
              <a:off x="974" y="2935"/>
              <a:ext cx="1917" cy="668"/>
            </a:xfrm>
            <a:prstGeom prst="rect">
              <a:avLst/>
            </a:prstGeom>
            <a:noFill/>
            <a:ln w="9525">
              <a:noFill/>
              <a:miter lim="800000"/>
              <a:headEnd/>
              <a:tailEnd/>
            </a:ln>
          </p:spPr>
        </p:pic>
        <p:pic>
          <p:nvPicPr>
            <p:cNvPr id="45" name="Rectangle 10253"/>
            <p:cNvPicPr>
              <a:picLocks noChangeAspect="1" noChangeArrowheads="1"/>
            </p:cNvPicPr>
            <p:nvPr/>
          </p:nvPicPr>
          <p:blipFill>
            <a:blip r:embed="rId10" cstate="print"/>
            <a:srcRect/>
            <a:stretch>
              <a:fillRect/>
            </a:stretch>
          </p:blipFill>
          <p:spPr bwMode="auto">
            <a:xfrm>
              <a:off x="2868" y="2935"/>
              <a:ext cx="1917" cy="668"/>
            </a:xfrm>
            <a:prstGeom prst="rect">
              <a:avLst/>
            </a:prstGeom>
            <a:noFill/>
            <a:ln w="9525">
              <a:noFill/>
              <a:miter lim="800000"/>
              <a:headEnd/>
              <a:tailEnd/>
            </a:ln>
          </p:spPr>
        </p:pic>
        <p:pic>
          <p:nvPicPr>
            <p:cNvPr id="46" name="Rectangle 10254"/>
            <p:cNvPicPr>
              <a:picLocks noChangeAspect="1" noChangeArrowheads="1"/>
            </p:cNvPicPr>
            <p:nvPr/>
          </p:nvPicPr>
          <p:blipFill>
            <a:blip r:embed="rId11" cstate="print"/>
            <a:srcRect/>
            <a:stretch>
              <a:fillRect/>
            </a:stretch>
          </p:blipFill>
          <p:spPr bwMode="auto">
            <a:xfrm>
              <a:off x="1394" y="1721"/>
              <a:ext cx="1077" cy="375"/>
            </a:xfrm>
            <a:prstGeom prst="rect">
              <a:avLst/>
            </a:prstGeom>
            <a:noFill/>
            <a:ln w="9525">
              <a:noFill/>
              <a:miter lim="800000"/>
              <a:headEnd/>
              <a:tailEnd/>
            </a:ln>
          </p:spPr>
        </p:pic>
        <p:pic>
          <p:nvPicPr>
            <p:cNvPr id="47" name="Rectangle 10255"/>
            <p:cNvPicPr>
              <a:picLocks noChangeAspect="1" noChangeArrowheads="1"/>
            </p:cNvPicPr>
            <p:nvPr/>
          </p:nvPicPr>
          <p:blipFill>
            <a:blip r:embed="rId11" cstate="print"/>
            <a:srcRect/>
            <a:stretch>
              <a:fillRect/>
            </a:stretch>
          </p:blipFill>
          <p:spPr bwMode="auto">
            <a:xfrm>
              <a:off x="3288" y="1721"/>
              <a:ext cx="1077" cy="375"/>
            </a:xfrm>
            <a:prstGeom prst="rect">
              <a:avLst/>
            </a:prstGeom>
            <a:noFill/>
            <a:ln w="9525">
              <a:noFill/>
              <a:miter lim="800000"/>
              <a:headEnd/>
              <a:tailEnd/>
            </a:ln>
          </p:spPr>
        </p:pic>
        <p:pic>
          <p:nvPicPr>
            <p:cNvPr id="48" name="Rectangle 10256"/>
            <p:cNvPicPr>
              <a:picLocks noChangeAspect="1" noChangeArrowheads="1"/>
            </p:cNvPicPr>
            <p:nvPr/>
          </p:nvPicPr>
          <p:blipFill>
            <a:blip r:embed="rId12" cstate="print"/>
            <a:srcRect/>
            <a:stretch>
              <a:fillRect/>
            </a:stretch>
          </p:blipFill>
          <p:spPr bwMode="auto">
            <a:xfrm>
              <a:off x="2641" y="2192"/>
              <a:ext cx="175" cy="374"/>
            </a:xfrm>
            <a:prstGeom prst="rect">
              <a:avLst/>
            </a:prstGeom>
            <a:noFill/>
            <a:ln w="9525">
              <a:noFill/>
              <a:miter lim="800000"/>
              <a:headEnd/>
              <a:tailEnd/>
            </a:ln>
          </p:spPr>
        </p:pic>
        <p:pic>
          <p:nvPicPr>
            <p:cNvPr id="49" name="Rectangle 10257"/>
            <p:cNvPicPr>
              <a:picLocks noChangeAspect="1" noChangeArrowheads="1"/>
            </p:cNvPicPr>
            <p:nvPr/>
          </p:nvPicPr>
          <p:blipFill>
            <a:blip r:embed="rId13" cstate="print"/>
            <a:srcRect/>
            <a:stretch>
              <a:fillRect/>
            </a:stretch>
          </p:blipFill>
          <p:spPr bwMode="auto">
            <a:xfrm>
              <a:off x="2796" y="2109"/>
              <a:ext cx="306" cy="414"/>
            </a:xfrm>
            <a:prstGeom prst="rect">
              <a:avLst/>
            </a:prstGeom>
            <a:noFill/>
            <a:ln w="9525">
              <a:noFill/>
              <a:miter lim="800000"/>
              <a:headEnd/>
              <a:tailEnd/>
            </a:ln>
          </p:spPr>
        </p:pic>
        <p:pic>
          <p:nvPicPr>
            <p:cNvPr id="50" name="Rectangle 10258"/>
            <p:cNvPicPr>
              <a:picLocks noChangeAspect="1" noChangeArrowheads="1"/>
            </p:cNvPicPr>
            <p:nvPr/>
          </p:nvPicPr>
          <p:blipFill>
            <a:blip r:embed="rId14" cstate="print"/>
            <a:srcRect/>
            <a:stretch>
              <a:fillRect/>
            </a:stretch>
          </p:blipFill>
          <p:spPr bwMode="auto">
            <a:xfrm>
              <a:off x="1265" y="2704"/>
              <a:ext cx="552" cy="569"/>
            </a:xfrm>
            <a:prstGeom prst="rect">
              <a:avLst/>
            </a:prstGeom>
            <a:noFill/>
            <a:ln w="9525">
              <a:noFill/>
              <a:miter lim="800000"/>
              <a:headEnd/>
              <a:tailEnd/>
            </a:ln>
          </p:spPr>
        </p:pic>
        <p:pic>
          <p:nvPicPr>
            <p:cNvPr id="51" name="Rectangle 10259"/>
            <p:cNvPicPr>
              <a:picLocks noChangeAspect="1" noChangeArrowheads="1"/>
            </p:cNvPicPr>
            <p:nvPr/>
          </p:nvPicPr>
          <p:blipFill>
            <a:blip r:embed="rId15" cstate="print"/>
            <a:srcRect/>
            <a:stretch>
              <a:fillRect/>
            </a:stretch>
          </p:blipFill>
          <p:spPr bwMode="auto">
            <a:xfrm>
              <a:off x="2032" y="2718"/>
              <a:ext cx="271" cy="580"/>
            </a:xfrm>
            <a:prstGeom prst="rect">
              <a:avLst/>
            </a:prstGeom>
            <a:noFill/>
            <a:ln w="9525">
              <a:noFill/>
              <a:miter lim="800000"/>
              <a:headEnd/>
              <a:tailEnd/>
            </a:ln>
          </p:spPr>
        </p:pic>
        <p:pic>
          <p:nvPicPr>
            <p:cNvPr id="52" name="Rectangle 10260"/>
            <p:cNvPicPr>
              <a:picLocks noChangeAspect="1" noChangeArrowheads="1"/>
            </p:cNvPicPr>
            <p:nvPr/>
          </p:nvPicPr>
          <p:blipFill>
            <a:blip r:embed="rId16" cstate="print"/>
            <a:srcRect/>
            <a:stretch>
              <a:fillRect/>
            </a:stretch>
          </p:blipFill>
          <p:spPr bwMode="auto">
            <a:xfrm>
              <a:off x="3340" y="2730"/>
              <a:ext cx="265" cy="568"/>
            </a:xfrm>
            <a:prstGeom prst="rect">
              <a:avLst/>
            </a:prstGeom>
            <a:noFill/>
            <a:ln w="9525">
              <a:noFill/>
              <a:miter lim="800000"/>
              <a:headEnd/>
              <a:tailEnd/>
            </a:ln>
          </p:spPr>
        </p:pic>
        <p:pic>
          <p:nvPicPr>
            <p:cNvPr id="53" name="Rectangle 10261"/>
            <p:cNvPicPr>
              <a:picLocks noChangeAspect="1" noChangeArrowheads="1"/>
            </p:cNvPicPr>
            <p:nvPr/>
          </p:nvPicPr>
          <p:blipFill>
            <a:blip r:embed="rId17" cstate="print"/>
            <a:srcRect/>
            <a:stretch>
              <a:fillRect/>
            </a:stretch>
          </p:blipFill>
          <p:spPr bwMode="auto">
            <a:xfrm>
              <a:off x="3822" y="2709"/>
              <a:ext cx="400" cy="589"/>
            </a:xfrm>
            <a:prstGeom prst="rect">
              <a:avLst/>
            </a:prstGeom>
            <a:noFill/>
            <a:ln w="9525">
              <a:noFill/>
              <a:miter lim="800000"/>
              <a:headEnd/>
              <a:tailEnd/>
            </a:ln>
          </p:spPr>
        </p:pic>
        <p:pic>
          <p:nvPicPr>
            <p:cNvPr id="54" name="Rectangle 10262"/>
            <p:cNvPicPr>
              <a:picLocks noChangeAspect="1" noChangeArrowheads="1"/>
            </p:cNvPicPr>
            <p:nvPr/>
          </p:nvPicPr>
          <p:blipFill>
            <a:blip r:embed="rId18" cstate="print"/>
            <a:srcRect/>
            <a:stretch>
              <a:fillRect/>
            </a:stretch>
          </p:blipFill>
          <p:spPr bwMode="auto">
            <a:xfrm>
              <a:off x="1526" y="1474"/>
              <a:ext cx="304" cy="448"/>
            </a:xfrm>
            <a:prstGeom prst="rect">
              <a:avLst/>
            </a:prstGeom>
            <a:noFill/>
            <a:ln w="9525">
              <a:noFill/>
              <a:miter lim="800000"/>
              <a:headEnd/>
              <a:tailEnd/>
            </a:ln>
          </p:spPr>
        </p:pic>
        <p:pic>
          <p:nvPicPr>
            <p:cNvPr id="55" name="Rectangle 10263"/>
            <p:cNvPicPr>
              <a:picLocks noChangeAspect="1" noChangeArrowheads="1"/>
            </p:cNvPicPr>
            <p:nvPr/>
          </p:nvPicPr>
          <p:blipFill>
            <a:blip r:embed="rId19" cstate="print"/>
            <a:srcRect/>
            <a:stretch>
              <a:fillRect/>
            </a:stretch>
          </p:blipFill>
          <p:spPr bwMode="auto">
            <a:xfrm>
              <a:off x="1916" y="1538"/>
              <a:ext cx="265" cy="359"/>
            </a:xfrm>
            <a:prstGeom prst="rect">
              <a:avLst/>
            </a:prstGeom>
            <a:noFill/>
            <a:ln w="9525">
              <a:noFill/>
              <a:miter lim="800000"/>
              <a:headEnd/>
              <a:tailEnd/>
            </a:ln>
          </p:spPr>
        </p:pic>
        <p:pic>
          <p:nvPicPr>
            <p:cNvPr id="56" name="Rectangle 10264"/>
            <p:cNvPicPr>
              <a:picLocks noChangeAspect="1" noChangeArrowheads="1"/>
            </p:cNvPicPr>
            <p:nvPr/>
          </p:nvPicPr>
          <p:blipFill>
            <a:blip r:embed="rId20" cstate="print"/>
            <a:srcRect/>
            <a:stretch>
              <a:fillRect/>
            </a:stretch>
          </p:blipFill>
          <p:spPr bwMode="auto">
            <a:xfrm>
              <a:off x="481" y="2160"/>
              <a:ext cx="416" cy="428"/>
            </a:xfrm>
            <a:prstGeom prst="rect">
              <a:avLst/>
            </a:prstGeom>
            <a:noFill/>
            <a:ln w="9525">
              <a:noFill/>
              <a:miter lim="800000"/>
              <a:headEnd/>
              <a:tailEnd/>
            </a:ln>
          </p:spPr>
        </p:pic>
        <p:pic>
          <p:nvPicPr>
            <p:cNvPr id="57" name="Rectangle 10265"/>
            <p:cNvPicPr>
              <a:picLocks noChangeAspect="1" noChangeArrowheads="1"/>
            </p:cNvPicPr>
            <p:nvPr/>
          </p:nvPicPr>
          <p:blipFill>
            <a:blip r:embed="rId21" cstate="print"/>
            <a:srcRect/>
            <a:stretch>
              <a:fillRect/>
            </a:stretch>
          </p:blipFill>
          <p:spPr bwMode="auto">
            <a:xfrm>
              <a:off x="967" y="2160"/>
              <a:ext cx="283" cy="383"/>
            </a:xfrm>
            <a:prstGeom prst="rect">
              <a:avLst/>
            </a:prstGeom>
            <a:noFill/>
            <a:ln w="9525">
              <a:noFill/>
              <a:miter lim="800000"/>
              <a:headEnd/>
              <a:tailEnd/>
            </a:ln>
          </p:spPr>
        </p:pic>
        <p:pic>
          <p:nvPicPr>
            <p:cNvPr id="58" name="Rectangle 10266"/>
            <p:cNvPicPr>
              <a:picLocks noChangeAspect="1" noChangeArrowheads="1"/>
            </p:cNvPicPr>
            <p:nvPr/>
          </p:nvPicPr>
          <p:blipFill>
            <a:blip r:embed="rId22" cstate="print"/>
            <a:srcRect/>
            <a:stretch>
              <a:fillRect/>
            </a:stretch>
          </p:blipFill>
          <p:spPr bwMode="auto">
            <a:xfrm>
              <a:off x="3390" y="1474"/>
              <a:ext cx="316" cy="465"/>
            </a:xfrm>
            <a:prstGeom prst="rect">
              <a:avLst/>
            </a:prstGeom>
            <a:noFill/>
            <a:ln w="9525">
              <a:noFill/>
              <a:miter lim="800000"/>
              <a:headEnd/>
              <a:tailEnd/>
            </a:ln>
          </p:spPr>
        </p:pic>
        <p:pic>
          <p:nvPicPr>
            <p:cNvPr id="59" name="Rectangle 10267"/>
            <p:cNvPicPr>
              <a:picLocks noChangeAspect="1" noChangeArrowheads="1"/>
            </p:cNvPicPr>
            <p:nvPr/>
          </p:nvPicPr>
          <p:blipFill>
            <a:blip r:embed="rId20" cstate="print"/>
            <a:srcRect/>
            <a:stretch>
              <a:fillRect/>
            </a:stretch>
          </p:blipFill>
          <p:spPr bwMode="auto">
            <a:xfrm>
              <a:off x="3745" y="1490"/>
              <a:ext cx="416" cy="428"/>
            </a:xfrm>
            <a:prstGeom prst="rect">
              <a:avLst/>
            </a:prstGeom>
            <a:noFill/>
            <a:ln w="9525">
              <a:noFill/>
              <a:miter lim="800000"/>
              <a:headEnd/>
              <a:tailEnd/>
            </a:ln>
          </p:spPr>
        </p:pic>
        <p:pic>
          <p:nvPicPr>
            <p:cNvPr id="60" name="Rectangle 10268"/>
            <p:cNvPicPr>
              <a:picLocks noChangeAspect="1" noChangeArrowheads="1"/>
            </p:cNvPicPr>
            <p:nvPr/>
          </p:nvPicPr>
          <p:blipFill>
            <a:blip r:embed="rId23" cstate="print"/>
            <a:srcRect/>
            <a:stretch>
              <a:fillRect/>
            </a:stretch>
          </p:blipFill>
          <p:spPr bwMode="auto">
            <a:xfrm>
              <a:off x="4215" y="2160"/>
              <a:ext cx="301" cy="407"/>
            </a:xfrm>
            <a:prstGeom prst="rect">
              <a:avLst/>
            </a:prstGeom>
            <a:noFill/>
            <a:ln w="9525">
              <a:noFill/>
              <a:miter lim="800000"/>
              <a:headEnd/>
              <a:tailEnd/>
            </a:ln>
          </p:spPr>
        </p:pic>
        <p:pic>
          <p:nvPicPr>
            <p:cNvPr id="61" name="Rectangle 10269"/>
            <p:cNvPicPr>
              <a:picLocks noChangeAspect="1" noChangeArrowheads="1"/>
            </p:cNvPicPr>
            <p:nvPr/>
          </p:nvPicPr>
          <p:blipFill>
            <a:blip r:embed="rId24" cstate="print"/>
            <a:srcRect/>
            <a:stretch>
              <a:fillRect/>
            </a:stretch>
          </p:blipFill>
          <p:spPr bwMode="auto">
            <a:xfrm>
              <a:off x="4590" y="2144"/>
              <a:ext cx="319" cy="470"/>
            </a:xfrm>
            <a:prstGeom prst="rect">
              <a:avLst/>
            </a:prstGeom>
            <a:noFill/>
            <a:ln w="9525">
              <a:noFill/>
              <a:miter lim="800000"/>
              <a:headEnd/>
              <a:tailEnd/>
            </a:ln>
          </p:spPr>
        </p:pic>
        <p:pic>
          <p:nvPicPr>
            <p:cNvPr id="62" name="Rectangle 10270"/>
            <p:cNvPicPr>
              <a:picLocks noChangeAspect="1" noChangeArrowheads="1"/>
            </p:cNvPicPr>
            <p:nvPr/>
          </p:nvPicPr>
          <p:blipFill>
            <a:blip r:embed="rId25" cstate="print"/>
            <a:srcRect/>
            <a:stretch>
              <a:fillRect/>
            </a:stretch>
          </p:blipFill>
          <p:spPr bwMode="auto">
            <a:xfrm>
              <a:off x="4976" y="2216"/>
              <a:ext cx="175" cy="374"/>
            </a:xfrm>
            <a:prstGeom prst="rect">
              <a:avLst/>
            </a:prstGeom>
            <a:noFill/>
            <a:ln w="9525">
              <a:noFill/>
              <a:miter lim="800000"/>
              <a:headEnd/>
              <a:tailEnd/>
            </a:ln>
          </p:spPr>
        </p:pic>
      </p:gr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4406900"/>
            <a:ext cx="8001000" cy="553998"/>
          </a:xfrm>
        </p:spPr>
        <p:txBody>
          <a:bodyPr/>
          <a:lstStyle/>
          <a:p>
            <a:r>
              <a:rPr lang="en-US" dirty="0" smtClean="0"/>
              <a:t>Reporting and challenges</a:t>
            </a:r>
            <a:endParaRPr lang="en-US" dirty="0"/>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0D7CF977-003B-4382-9C11-15648BFA557C}" type="slidenum">
              <a:rPr lang="en-US" smtClean="0"/>
              <a:pPr/>
              <a:t>65</a:t>
            </a:fld>
            <a:endParaRPr lang="en-US"/>
          </a:p>
        </p:txBody>
      </p:sp>
    </p:spTree>
    <p:extLst>
      <p:ext uri="{BB962C8B-B14F-4D97-AF65-F5344CB8AC3E}">
        <p14:creationId xmlns:p14="http://schemas.microsoft.com/office/powerpoint/2010/main" val="28219247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a:spLocks noChangeArrowheads="1"/>
          </p:cNvSpPr>
          <p:nvPr/>
        </p:nvSpPr>
        <p:spPr bwMode="auto">
          <a:xfrm>
            <a:off x="0" y="3498850"/>
            <a:ext cx="9144000" cy="1362075"/>
          </a:xfrm>
          <a:prstGeom prst="rect">
            <a:avLst/>
          </a:prstGeom>
          <a:noFill/>
          <a:ln w="9525" algn="ctr">
            <a:noFill/>
            <a:miter lim="800000"/>
            <a:headEnd/>
            <a:tailEnd/>
          </a:ln>
        </p:spPr>
        <p:txBody>
          <a:bodyPr wrap="none" anchor="ctr"/>
          <a:lstStyle/>
          <a:p>
            <a:pPr algn="ctr" eaLnBrk="0" hangingPunct="0">
              <a:lnSpc>
                <a:spcPct val="85000"/>
              </a:lnSpc>
              <a:spcBef>
                <a:spcPct val="20000"/>
              </a:spcBef>
            </a:pPr>
            <a:endParaRPr lang="en-US"/>
          </a:p>
        </p:txBody>
      </p:sp>
      <p:grpSp>
        <p:nvGrpSpPr>
          <p:cNvPr id="2" name="Group 32"/>
          <p:cNvGrpSpPr/>
          <p:nvPr/>
        </p:nvGrpSpPr>
        <p:grpSpPr>
          <a:xfrm>
            <a:off x="3130550" y="2106613"/>
            <a:ext cx="2813050" cy="1536699"/>
            <a:chOff x="3235325" y="1909763"/>
            <a:chExt cx="2533650" cy="1052512"/>
          </a:xfrm>
        </p:grpSpPr>
        <p:pic>
          <p:nvPicPr>
            <p:cNvPr id="7177" name="Picture 4" descr="\\showsrus\07_Shows\Convergence_03-11\Resource_Kit\Ovals\Oval_LtBlue_small.png"/>
            <p:cNvPicPr>
              <a:picLocks noChangeAspect="1" noChangeArrowheads="1"/>
            </p:cNvPicPr>
            <p:nvPr/>
          </p:nvPicPr>
          <p:blipFill>
            <a:blip r:embed="rId3" cstate="print">
              <a:lum contrast="50000"/>
            </a:blip>
            <a:srcRect/>
            <a:stretch>
              <a:fillRect/>
            </a:stretch>
          </p:blipFill>
          <p:spPr bwMode="auto">
            <a:xfrm>
              <a:off x="3235325" y="1909763"/>
              <a:ext cx="2533650" cy="1052512"/>
            </a:xfrm>
            <a:prstGeom prst="rect">
              <a:avLst/>
            </a:prstGeom>
            <a:noFill/>
            <a:ln w="9525">
              <a:noFill/>
              <a:miter lim="800000"/>
              <a:headEnd/>
              <a:tailEnd/>
            </a:ln>
          </p:spPr>
        </p:pic>
        <p:sp>
          <p:nvSpPr>
            <p:cNvPr id="7178" name="TextBox 20"/>
            <p:cNvSpPr txBox="1">
              <a:spLocks noChangeArrowheads="1"/>
            </p:cNvSpPr>
            <p:nvPr/>
          </p:nvSpPr>
          <p:spPr bwMode="auto">
            <a:xfrm>
              <a:off x="3559175" y="2084819"/>
              <a:ext cx="2117725" cy="590241"/>
            </a:xfrm>
            <a:prstGeom prst="rect">
              <a:avLst/>
            </a:prstGeom>
            <a:noFill/>
            <a:ln w="9525" algn="ctr">
              <a:noFill/>
              <a:miter lim="800000"/>
              <a:headEnd/>
              <a:tailEnd/>
            </a:ln>
          </p:spPr>
          <p:txBody>
            <a:bodyPr lIns="76197" tIns="38098" rIns="76197" bIns="38098">
              <a:spAutoFit/>
            </a:bodyPr>
            <a:lstStyle/>
            <a:p>
              <a:pPr algn="ctr" eaLnBrk="0" hangingPunct="0">
                <a:lnSpc>
                  <a:spcPct val="85000"/>
                </a:lnSpc>
                <a:spcBef>
                  <a:spcPct val="50000"/>
                </a:spcBef>
              </a:pPr>
              <a:r>
                <a:rPr lang="en-US" sz="2000" dirty="0" smtClean="0">
                  <a:latin typeface="Trebuchet MS" pitchFamily="34" charset="0"/>
                </a:rPr>
                <a:t>Limitations in native </a:t>
              </a:r>
              <a:r>
                <a:rPr lang="en-US" sz="2000" dirty="0">
                  <a:latin typeface="Trebuchet MS" pitchFamily="34" charset="0"/>
                </a:rPr>
                <a:t>report </a:t>
              </a:r>
              <a:r>
                <a:rPr lang="en-US" sz="2000" dirty="0" smtClean="0">
                  <a:latin typeface="Trebuchet MS" pitchFamily="34" charset="0"/>
                </a:rPr>
                <a:t>engines</a:t>
              </a:r>
              <a:endParaRPr lang="en-US" sz="2000" dirty="0">
                <a:latin typeface="Trebuchet MS" pitchFamily="34" charset="0"/>
              </a:endParaRPr>
            </a:p>
          </p:txBody>
        </p:sp>
      </p:grpSp>
      <p:grpSp>
        <p:nvGrpSpPr>
          <p:cNvPr id="3" name="Group 28"/>
          <p:cNvGrpSpPr>
            <a:grpSpLocks/>
          </p:cNvGrpSpPr>
          <p:nvPr/>
        </p:nvGrpSpPr>
        <p:grpSpPr bwMode="auto">
          <a:xfrm>
            <a:off x="31750" y="2113694"/>
            <a:ext cx="2813050" cy="1534381"/>
            <a:chOff x="90150" y="1403797"/>
            <a:chExt cx="3039926" cy="1262130"/>
          </a:xfrm>
        </p:grpSpPr>
        <p:pic>
          <p:nvPicPr>
            <p:cNvPr id="7197" name="Picture 4" descr="\\showsrus\07_Shows\Convergence_03-11\Resource_Kit\Ovals\Oval_LtBlue_small.png"/>
            <p:cNvPicPr>
              <a:picLocks noChangeAspect="1" noChangeArrowheads="1"/>
            </p:cNvPicPr>
            <p:nvPr/>
          </p:nvPicPr>
          <p:blipFill>
            <a:blip r:embed="rId3" cstate="print">
              <a:lum contrast="50000"/>
            </a:blip>
            <a:srcRect/>
            <a:stretch>
              <a:fillRect/>
            </a:stretch>
          </p:blipFill>
          <p:spPr bwMode="auto">
            <a:xfrm>
              <a:off x="90150" y="1403797"/>
              <a:ext cx="3039926" cy="1262130"/>
            </a:xfrm>
            <a:prstGeom prst="rect">
              <a:avLst/>
            </a:prstGeom>
            <a:noFill/>
            <a:ln w="9525">
              <a:noFill/>
              <a:miter lim="800000"/>
              <a:headEnd/>
              <a:tailEnd/>
            </a:ln>
          </p:spPr>
        </p:pic>
        <p:sp>
          <p:nvSpPr>
            <p:cNvPr id="7198" name="TextBox 11"/>
            <p:cNvSpPr txBox="1">
              <a:spLocks noChangeArrowheads="1"/>
            </p:cNvSpPr>
            <p:nvPr/>
          </p:nvSpPr>
          <p:spPr bwMode="auto">
            <a:xfrm>
              <a:off x="509384" y="1608210"/>
              <a:ext cx="2435810" cy="721525"/>
            </a:xfrm>
            <a:prstGeom prst="rect">
              <a:avLst/>
            </a:prstGeom>
            <a:noFill/>
            <a:ln w="9525" algn="ctr">
              <a:noFill/>
              <a:miter lim="800000"/>
              <a:headEnd/>
              <a:tailEnd/>
            </a:ln>
          </p:spPr>
          <p:txBody>
            <a:bodyPr>
              <a:spAutoFit/>
            </a:bodyPr>
            <a:lstStyle/>
            <a:p>
              <a:pPr algn="ctr" eaLnBrk="0" hangingPunct="0">
                <a:lnSpc>
                  <a:spcPct val="85000"/>
                </a:lnSpc>
                <a:spcBef>
                  <a:spcPct val="50000"/>
                </a:spcBef>
              </a:pPr>
              <a:r>
                <a:rPr lang="en-US" sz="2000" dirty="0">
                  <a:latin typeface="Trebuchet MS" pitchFamily="34" charset="0"/>
                </a:rPr>
                <a:t>Data stored in multiple data sources</a:t>
              </a:r>
            </a:p>
          </p:txBody>
        </p:sp>
      </p:grpSp>
      <p:grpSp>
        <p:nvGrpSpPr>
          <p:cNvPr id="4" name="Group 30"/>
          <p:cNvGrpSpPr>
            <a:grpSpLocks/>
          </p:cNvGrpSpPr>
          <p:nvPr/>
        </p:nvGrpSpPr>
        <p:grpSpPr bwMode="auto">
          <a:xfrm>
            <a:off x="1709736" y="3416300"/>
            <a:ext cx="2812581" cy="1536700"/>
            <a:chOff x="2584353" y="2422647"/>
            <a:chExt cx="3039926" cy="1262130"/>
          </a:xfrm>
        </p:grpSpPr>
        <p:pic>
          <p:nvPicPr>
            <p:cNvPr id="7195" name="Picture 4" descr="\\showsrus\07_Shows\Convergence_03-11\Resource_Kit\Ovals\Oval_LtBlue_small.png"/>
            <p:cNvPicPr>
              <a:picLocks noChangeAspect="1" noChangeArrowheads="1"/>
            </p:cNvPicPr>
            <p:nvPr/>
          </p:nvPicPr>
          <p:blipFill>
            <a:blip r:embed="rId3" cstate="print">
              <a:lum contrast="50000"/>
            </a:blip>
            <a:srcRect/>
            <a:stretch>
              <a:fillRect/>
            </a:stretch>
          </p:blipFill>
          <p:spPr bwMode="auto">
            <a:xfrm>
              <a:off x="2584353" y="2422647"/>
              <a:ext cx="3039926" cy="1262130"/>
            </a:xfrm>
            <a:prstGeom prst="rect">
              <a:avLst/>
            </a:prstGeom>
            <a:noFill/>
            <a:ln w="9525">
              <a:noFill/>
              <a:miter lim="800000"/>
              <a:headEnd/>
              <a:tailEnd/>
            </a:ln>
          </p:spPr>
        </p:pic>
        <p:sp>
          <p:nvSpPr>
            <p:cNvPr id="7196" name="TextBox 14"/>
            <p:cNvSpPr txBox="1">
              <a:spLocks noChangeArrowheads="1"/>
            </p:cNvSpPr>
            <p:nvPr/>
          </p:nvSpPr>
          <p:spPr bwMode="auto">
            <a:xfrm>
              <a:off x="2950119" y="2677011"/>
              <a:ext cx="2581268" cy="581404"/>
            </a:xfrm>
            <a:prstGeom prst="rect">
              <a:avLst/>
            </a:prstGeom>
            <a:noFill/>
            <a:ln w="9525" algn="ctr">
              <a:noFill/>
              <a:miter lim="800000"/>
              <a:headEnd/>
              <a:tailEnd/>
            </a:ln>
          </p:spPr>
          <p:txBody>
            <a:bodyPr wrap="square">
              <a:spAutoFit/>
            </a:bodyPr>
            <a:lstStyle/>
            <a:p>
              <a:pPr lvl="0" algn="ctr"/>
              <a:r>
                <a:rPr lang="en-US" sz="2000" dirty="0" smtClean="0">
                  <a:latin typeface="Trebuchet MS" pitchFamily="34" charset="0"/>
                </a:rPr>
                <a:t>Pervasive delivery of </a:t>
              </a:r>
              <a:r>
                <a:rPr lang="en-GB" sz="2000" dirty="0" smtClean="0">
                  <a:latin typeface="Trebuchet MS" pitchFamily="34" charset="0"/>
                </a:rPr>
                <a:t>information</a:t>
              </a:r>
              <a:endParaRPr lang="en-US" sz="2000" dirty="0">
                <a:latin typeface="Trebuchet MS" pitchFamily="34" charset="0"/>
              </a:endParaRPr>
            </a:p>
          </p:txBody>
        </p:sp>
      </p:grpSp>
      <p:grpSp>
        <p:nvGrpSpPr>
          <p:cNvPr id="5" name="Group 36"/>
          <p:cNvGrpSpPr>
            <a:grpSpLocks/>
          </p:cNvGrpSpPr>
          <p:nvPr/>
        </p:nvGrpSpPr>
        <p:grpSpPr bwMode="auto">
          <a:xfrm>
            <a:off x="4857750" y="3418619"/>
            <a:ext cx="2813050" cy="1534381"/>
            <a:chOff x="6793598" y="2324637"/>
            <a:chExt cx="3039926" cy="1262130"/>
          </a:xfrm>
        </p:grpSpPr>
        <p:pic>
          <p:nvPicPr>
            <p:cNvPr id="7193" name="Picture 4" descr="\\showsrus\07_Shows\Convergence_03-11\Resource_Kit\Ovals\Oval_LtBlue_small.png"/>
            <p:cNvPicPr>
              <a:picLocks noChangeAspect="1" noChangeArrowheads="1"/>
            </p:cNvPicPr>
            <p:nvPr/>
          </p:nvPicPr>
          <p:blipFill>
            <a:blip r:embed="rId3" cstate="print">
              <a:lum contrast="50000"/>
            </a:blip>
            <a:srcRect/>
            <a:stretch>
              <a:fillRect/>
            </a:stretch>
          </p:blipFill>
          <p:spPr bwMode="auto">
            <a:xfrm>
              <a:off x="6793598" y="2324637"/>
              <a:ext cx="3039926" cy="1262130"/>
            </a:xfrm>
            <a:prstGeom prst="rect">
              <a:avLst/>
            </a:prstGeom>
            <a:noFill/>
            <a:ln w="9525">
              <a:noFill/>
              <a:miter lim="800000"/>
              <a:headEnd/>
              <a:tailEnd/>
            </a:ln>
          </p:spPr>
        </p:pic>
        <p:sp>
          <p:nvSpPr>
            <p:cNvPr id="7194" name="TextBox 23"/>
            <p:cNvSpPr txBox="1">
              <a:spLocks noChangeArrowheads="1"/>
            </p:cNvSpPr>
            <p:nvPr/>
          </p:nvSpPr>
          <p:spPr bwMode="auto">
            <a:xfrm>
              <a:off x="7195071" y="2593035"/>
              <a:ext cx="2493558" cy="721525"/>
            </a:xfrm>
            <a:prstGeom prst="rect">
              <a:avLst/>
            </a:prstGeom>
            <a:noFill/>
            <a:ln w="9525" algn="ctr">
              <a:noFill/>
              <a:miter lim="800000"/>
              <a:headEnd/>
              <a:tailEnd/>
            </a:ln>
          </p:spPr>
          <p:txBody>
            <a:bodyPr>
              <a:spAutoFit/>
            </a:bodyPr>
            <a:lstStyle/>
            <a:p>
              <a:pPr algn="ctr" eaLnBrk="0" hangingPunct="0">
                <a:lnSpc>
                  <a:spcPct val="85000"/>
                </a:lnSpc>
                <a:spcBef>
                  <a:spcPct val="50000"/>
                </a:spcBef>
              </a:pPr>
              <a:r>
                <a:rPr lang="en-US" sz="2000" dirty="0" smtClean="0">
                  <a:latin typeface="Trebuchet MS" pitchFamily="34" charset="0"/>
                </a:rPr>
                <a:t>Expensive</a:t>
              </a:r>
              <a:r>
                <a:rPr lang="en-US" sz="2000" dirty="0">
                  <a:latin typeface="Trebuchet MS" pitchFamily="34" charset="0"/>
                </a:rPr>
                <a:t>, 3</a:t>
              </a:r>
              <a:r>
                <a:rPr lang="en-US" sz="2000" baseline="30000" dirty="0">
                  <a:latin typeface="Trebuchet MS" pitchFamily="34" charset="0"/>
                </a:rPr>
                <a:t>rd</a:t>
              </a:r>
              <a:r>
                <a:rPr lang="en-US" sz="2000" dirty="0">
                  <a:latin typeface="Trebuchet MS" pitchFamily="34" charset="0"/>
                </a:rPr>
                <a:t> party reporting tools </a:t>
              </a:r>
            </a:p>
          </p:txBody>
        </p:sp>
      </p:grpSp>
      <p:grpSp>
        <p:nvGrpSpPr>
          <p:cNvPr id="6" name="Group 34"/>
          <p:cNvGrpSpPr>
            <a:grpSpLocks/>
          </p:cNvGrpSpPr>
          <p:nvPr/>
        </p:nvGrpSpPr>
        <p:grpSpPr bwMode="auto">
          <a:xfrm>
            <a:off x="3056112" y="4704493"/>
            <a:ext cx="2811288" cy="1534381"/>
            <a:chOff x="4629945" y="3548130"/>
            <a:chExt cx="3039926" cy="1262130"/>
          </a:xfrm>
        </p:grpSpPr>
        <p:pic>
          <p:nvPicPr>
            <p:cNvPr id="7191" name="Picture 4" descr="\\showsrus\07_Shows\Convergence_03-11\Resource_Kit\Ovals\Oval_LtBlue_small.png"/>
            <p:cNvPicPr>
              <a:picLocks noChangeAspect="1" noChangeArrowheads="1"/>
            </p:cNvPicPr>
            <p:nvPr/>
          </p:nvPicPr>
          <p:blipFill>
            <a:blip r:embed="rId3" cstate="print">
              <a:lum contrast="50000"/>
            </a:blip>
            <a:srcRect/>
            <a:stretch>
              <a:fillRect/>
            </a:stretch>
          </p:blipFill>
          <p:spPr bwMode="auto">
            <a:xfrm>
              <a:off x="4629945" y="3548130"/>
              <a:ext cx="3039926" cy="1262130"/>
            </a:xfrm>
            <a:prstGeom prst="rect">
              <a:avLst/>
            </a:prstGeom>
            <a:noFill/>
            <a:ln w="9525">
              <a:noFill/>
              <a:miter lim="800000"/>
              <a:headEnd/>
              <a:tailEnd/>
            </a:ln>
          </p:spPr>
        </p:pic>
        <p:sp>
          <p:nvSpPr>
            <p:cNvPr id="7192" name="TextBox 26"/>
            <p:cNvSpPr txBox="1">
              <a:spLocks noChangeArrowheads="1"/>
            </p:cNvSpPr>
            <p:nvPr/>
          </p:nvSpPr>
          <p:spPr bwMode="auto">
            <a:xfrm>
              <a:off x="4906849" y="3752543"/>
              <a:ext cx="2743198" cy="721525"/>
            </a:xfrm>
            <a:prstGeom prst="rect">
              <a:avLst/>
            </a:prstGeom>
            <a:noFill/>
            <a:ln w="9525" algn="ctr">
              <a:noFill/>
              <a:miter lim="800000"/>
              <a:headEnd/>
              <a:tailEnd/>
            </a:ln>
          </p:spPr>
          <p:txBody>
            <a:bodyPr>
              <a:spAutoFit/>
            </a:bodyPr>
            <a:lstStyle/>
            <a:p>
              <a:pPr algn="ctr" eaLnBrk="0" hangingPunct="0">
                <a:lnSpc>
                  <a:spcPct val="85000"/>
                </a:lnSpc>
                <a:spcBef>
                  <a:spcPct val="50000"/>
                </a:spcBef>
              </a:pPr>
              <a:r>
                <a:rPr lang="en-US" sz="2000" dirty="0" smtClean="0">
                  <a:latin typeface="Trebuchet MS" pitchFamily="34" charset="0"/>
                </a:rPr>
                <a:t>Scalability and reliable report processing</a:t>
              </a:r>
              <a:endParaRPr lang="en-US" sz="2000" dirty="0">
                <a:latin typeface="Trebuchet MS" pitchFamily="34" charset="0"/>
              </a:endParaRPr>
            </a:p>
          </p:txBody>
        </p:sp>
      </p:grpSp>
      <p:grpSp>
        <p:nvGrpSpPr>
          <p:cNvPr id="7" name="Group 29"/>
          <p:cNvGrpSpPr>
            <a:grpSpLocks/>
          </p:cNvGrpSpPr>
          <p:nvPr/>
        </p:nvGrpSpPr>
        <p:grpSpPr bwMode="auto">
          <a:xfrm>
            <a:off x="-1" y="4684712"/>
            <a:ext cx="2798949" cy="1536699"/>
            <a:chOff x="399245" y="3603940"/>
            <a:chExt cx="3024896" cy="1262130"/>
          </a:xfrm>
        </p:grpSpPr>
        <p:pic>
          <p:nvPicPr>
            <p:cNvPr id="7189" name="Picture 4" descr="\\showsrus\07_Shows\Convergence_03-11\Resource_Kit\Ovals\Oval_LtBlue_small.png"/>
            <p:cNvPicPr>
              <a:picLocks noChangeAspect="1" noChangeArrowheads="1"/>
            </p:cNvPicPr>
            <p:nvPr/>
          </p:nvPicPr>
          <p:blipFill>
            <a:blip r:embed="rId3" cstate="print">
              <a:lum contrast="50000"/>
            </a:blip>
            <a:srcRect/>
            <a:stretch>
              <a:fillRect/>
            </a:stretch>
          </p:blipFill>
          <p:spPr bwMode="auto">
            <a:xfrm>
              <a:off x="399245" y="3603940"/>
              <a:ext cx="3024896" cy="1262130"/>
            </a:xfrm>
            <a:prstGeom prst="rect">
              <a:avLst/>
            </a:prstGeom>
            <a:noFill/>
            <a:ln w="9525">
              <a:noFill/>
              <a:miter lim="800000"/>
              <a:headEnd/>
              <a:tailEnd/>
            </a:ln>
          </p:spPr>
        </p:pic>
        <p:sp>
          <p:nvSpPr>
            <p:cNvPr id="7190" name="TextBox 20"/>
            <p:cNvSpPr txBox="1">
              <a:spLocks noChangeArrowheads="1"/>
            </p:cNvSpPr>
            <p:nvPr/>
          </p:nvSpPr>
          <p:spPr bwMode="auto">
            <a:xfrm>
              <a:off x="761817" y="3792290"/>
              <a:ext cx="2511840" cy="720436"/>
            </a:xfrm>
            <a:prstGeom prst="rect">
              <a:avLst/>
            </a:prstGeom>
            <a:noFill/>
            <a:ln w="9525" algn="ctr">
              <a:noFill/>
              <a:miter lim="800000"/>
              <a:headEnd/>
              <a:tailEnd/>
            </a:ln>
          </p:spPr>
          <p:txBody>
            <a:bodyPr wrap="square">
              <a:spAutoFit/>
            </a:bodyPr>
            <a:lstStyle/>
            <a:p>
              <a:pPr algn="ctr" eaLnBrk="0" hangingPunct="0">
                <a:lnSpc>
                  <a:spcPct val="85000"/>
                </a:lnSpc>
                <a:spcBef>
                  <a:spcPct val="50000"/>
                </a:spcBef>
              </a:pPr>
              <a:r>
                <a:rPr lang="en-US" sz="2000" dirty="0" smtClean="0">
                  <a:latin typeface="Trebuchet MS" pitchFamily="34" charset="0"/>
                </a:rPr>
                <a:t>Steep learning curves for new tools</a:t>
              </a:r>
              <a:endParaRPr lang="en-US" sz="2000" dirty="0">
                <a:latin typeface="Trebuchet MS" pitchFamily="34" charset="0"/>
              </a:endParaRPr>
            </a:p>
          </p:txBody>
        </p:sp>
      </p:grpSp>
      <p:grpSp>
        <p:nvGrpSpPr>
          <p:cNvPr id="8" name="Group 30"/>
          <p:cNvGrpSpPr/>
          <p:nvPr/>
        </p:nvGrpSpPr>
        <p:grpSpPr>
          <a:xfrm>
            <a:off x="6096000" y="2116138"/>
            <a:ext cx="2811288" cy="1536699"/>
            <a:chOff x="6235700" y="1919288"/>
            <a:chExt cx="2532063" cy="1052512"/>
          </a:xfrm>
        </p:grpSpPr>
        <p:pic>
          <p:nvPicPr>
            <p:cNvPr id="7184" name="Picture 4" descr="\\showsrus\07_Shows\Convergence_03-11\Resource_Kit\Ovals\Oval_LtBlue_small.png"/>
            <p:cNvPicPr>
              <a:picLocks noChangeAspect="1" noChangeArrowheads="1"/>
            </p:cNvPicPr>
            <p:nvPr/>
          </p:nvPicPr>
          <p:blipFill>
            <a:blip r:embed="rId3" cstate="print">
              <a:lum contrast="50000"/>
            </a:blip>
            <a:srcRect/>
            <a:stretch>
              <a:fillRect/>
            </a:stretch>
          </p:blipFill>
          <p:spPr bwMode="auto">
            <a:xfrm>
              <a:off x="6235700" y="1919288"/>
              <a:ext cx="2532063" cy="1052512"/>
            </a:xfrm>
            <a:prstGeom prst="rect">
              <a:avLst/>
            </a:prstGeom>
            <a:noFill/>
            <a:ln w="9525">
              <a:noFill/>
              <a:miter lim="800000"/>
              <a:headEnd/>
              <a:tailEnd/>
            </a:ln>
          </p:spPr>
        </p:pic>
        <p:sp>
          <p:nvSpPr>
            <p:cNvPr id="7185" name="TextBox 20"/>
            <p:cNvSpPr txBox="1">
              <a:spLocks noChangeArrowheads="1"/>
            </p:cNvSpPr>
            <p:nvPr/>
          </p:nvSpPr>
          <p:spPr bwMode="auto">
            <a:xfrm>
              <a:off x="6623440" y="2121642"/>
              <a:ext cx="2094437" cy="590241"/>
            </a:xfrm>
            <a:prstGeom prst="rect">
              <a:avLst/>
            </a:prstGeom>
            <a:noFill/>
            <a:ln w="9525" algn="ctr">
              <a:noFill/>
              <a:miter lim="800000"/>
              <a:headEnd/>
              <a:tailEnd/>
            </a:ln>
          </p:spPr>
          <p:txBody>
            <a:bodyPr wrap="square" lIns="76197" tIns="38098" rIns="76197" bIns="38098">
              <a:spAutoFit/>
            </a:bodyPr>
            <a:lstStyle/>
            <a:p>
              <a:pPr algn="ctr" eaLnBrk="0" hangingPunct="0">
                <a:lnSpc>
                  <a:spcPct val="85000"/>
                </a:lnSpc>
                <a:spcBef>
                  <a:spcPct val="50000"/>
                </a:spcBef>
              </a:pPr>
              <a:r>
                <a:rPr lang="en-US" sz="2000" dirty="0" smtClean="0">
                  <a:latin typeface="Trebuchet MS" pitchFamily="34" charset="0"/>
                </a:rPr>
                <a:t>Inefficient report development  processes</a:t>
              </a:r>
              <a:endParaRPr lang="en-US" sz="2000" dirty="0">
                <a:latin typeface="Trebuchet MS" pitchFamily="34" charset="0"/>
              </a:endParaRPr>
            </a:p>
          </p:txBody>
        </p:sp>
      </p:grpSp>
      <p:grpSp>
        <p:nvGrpSpPr>
          <p:cNvPr id="9" name="Group 35"/>
          <p:cNvGrpSpPr>
            <a:grpSpLocks/>
          </p:cNvGrpSpPr>
          <p:nvPr/>
        </p:nvGrpSpPr>
        <p:grpSpPr bwMode="auto">
          <a:xfrm>
            <a:off x="6096000" y="4711700"/>
            <a:ext cx="2813050" cy="1536700"/>
            <a:chOff x="7662415" y="3726288"/>
            <a:chExt cx="3039926" cy="1262130"/>
          </a:xfrm>
        </p:grpSpPr>
        <p:pic>
          <p:nvPicPr>
            <p:cNvPr id="7187" name="Picture 4" descr="\\showsrus\07_Shows\Convergence_03-11\Resource_Kit\Ovals\Oval_LtBlue_small.png"/>
            <p:cNvPicPr>
              <a:picLocks noChangeAspect="1" noChangeArrowheads="1"/>
            </p:cNvPicPr>
            <p:nvPr/>
          </p:nvPicPr>
          <p:blipFill>
            <a:blip r:embed="rId3" cstate="print">
              <a:lum contrast="50000"/>
            </a:blip>
            <a:srcRect/>
            <a:stretch>
              <a:fillRect/>
            </a:stretch>
          </p:blipFill>
          <p:spPr bwMode="auto">
            <a:xfrm>
              <a:off x="7662415" y="3726288"/>
              <a:ext cx="3039926" cy="1262130"/>
            </a:xfrm>
            <a:prstGeom prst="rect">
              <a:avLst/>
            </a:prstGeom>
            <a:noFill/>
            <a:ln w="9525">
              <a:noFill/>
              <a:miter lim="800000"/>
              <a:headEnd/>
              <a:tailEnd/>
            </a:ln>
          </p:spPr>
        </p:pic>
        <p:sp>
          <p:nvSpPr>
            <p:cNvPr id="7188" name="TextBox 23"/>
            <p:cNvSpPr txBox="1">
              <a:spLocks noChangeArrowheads="1"/>
            </p:cNvSpPr>
            <p:nvPr/>
          </p:nvSpPr>
          <p:spPr bwMode="auto">
            <a:xfrm>
              <a:off x="8044091" y="3924474"/>
              <a:ext cx="2493558" cy="720436"/>
            </a:xfrm>
            <a:prstGeom prst="rect">
              <a:avLst/>
            </a:prstGeom>
            <a:noFill/>
            <a:ln w="9525" algn="ctr">
              <a:noFill/>
              <a:miter lim="800000"/>
              <a:headEnd/>
              <a:tailEnd/>
            </a:ln>
          </p:spPr>
          <p:txBody>
            <a:bodyPr>
              <a:spAutoFit/>
            </a:bodyPr>
            <a:lstStyle/>
            <a:p>
              <a:pPr algn="ctr" eaLnBrk="0" hangingPunct="0">
                <a:lnSpc>
                  <a:spcPct val="85000"/>
                </a:lnSpc>
                <a:spcBef>
                  <a:spcPct val="50000"/>
                </a:spcBef>
              </a:pPr>
              <a:r>
                <a:rPr lang="en-US" sz="2000" dirty="0" smtClean="0">
                  <a:latin typeface="Trebuchet MS" pitchFamily="34" charset="0"/>
                </a:rPr>
                <a:t>Delivery of contextual business insight</a:t>
              </a:r>
              <a:endParaRPr lang="en-US" sz="2000" dirty="0">
                <a:latin typeface="Trebuchet MS" pitchFamily="34" charset="0"/>
              </a:endParaRPr>
            </a:p>
          </p:txBody>
        </p:sp>
      </p:grpSp>
      <p:sp>
        <p:nvSpPr>
          <p:cNvPr id="34" name="Rectangle 33"/>
          <p:cNvSpPr>
            <a:spLocks noChangeArrowheads="1"/>
          </p:cNvSpPr>
          <p:nvPr/>
        </p:nvSpPr>
        <p:spPr bwMode="auto">
          <a:xfrm>
            <a:off x="0" y="1219200"/>
            <a:ext cx="9144000" cy="685800"/>
          </a:xfrm>
          <a:prstGeom prst="rect">
            <a:avLst/>
          </a:prstGeom>
          <a:gradFill rotWithShape="1">
            <a:gsLst>
              <a:gs pos="0">
                <a:schemeClr val="bg1">
                  <a:gamma/>
                  <a:shade val="46275"/>
                  <a:invGamma/>
                  <a:alpha val="46000"/>
                </a:schemeClr>
              </a:gs>
              <a:gs pos="100000">
                <a:schemeClr val="bg1">
                  <a:alpha val="20000"/>
                </a:schemeClr>
              </a:gs>
            </a:gsLst>
            <a:lin ang="0" scaled="1"/>
          </a:gradFill>
          <a:ln w="9525" cap="flat" cmpd="sng" algn="ctr">
            <a:noFill/>
            <a:prstDash val="solid"/>
            <a:miter lim="800000"/>
            <a:headEnd type="none" w="med" len="med"/>
            <a:tailEnd type="none" w="med" len="med"/>
          </a:ln>
          <a:effectLst/>
        </p:spPr>
        <p:txBody>
          <a:bodyPr wrap="none" anchor="ctr"/>
          <a:lstStyle/>
          <a:p>
            <a:pPr eaLnBrk="0" hangingPunct="0">
              <a:lnSpc>
                <a:spcPct val="85000"/>
              </a:lnSpc>
              <a:defRPr/>
            </a:pPr>
            <a:r>
              <a:rPr lang="en-US" sz="2400" dirty="0">
                <a:solidFill>
                  <a:srgbClr xmlns:mc="http://schemas.openxmlformats.org/markup-compatibility/2006" xmlns:a14="http://schemas.microsoft.com/office/drawing/2010/main" val="E6E2CC" mc:Ignorable=""/>
                </a:solidFill>
                <a:latin typeface="+mn-lt"/>
              </a:rPr>
              <a:t>   </a:t>
            </a:r>
            <a:endParaRPr lang="en-US" dirty="0">
              <a:solidFill>
                <a:srgbClr xmlns:mc="http://schemas.openxmlformats.org/markup-compatibility/2006" xmlns:a14="http://schemas.microsoft.com/office/drawing/2010/main" val="E6E2CC" mc:Ignorable=""/>
              </a:solidFill>
              <a:latin typeface="+mn-lt"/>
            </a:endParaRPr>
          </a:p>
        </p:txBody>
      </p:sp>
      <p:sp>
        <p:nvSpPr>
          <p:cNvPr id="35" name="Oval 34"/>
          <p:cNvSpPr>
            <a:spLocks noChangeArrowheads="1"/>
          </p:cNvSpPr>
          <p:nvPr/>
        </p:nvSpPr>
        <p:spPr bwMode="auto">
          <a:xfrm>
            <a:off x="0" y="1828800"/>
            <a:ext cx="9144000" cy="117475"/>
          </a:xfrm>
          <a:prstGeom prst="ellipse">
            <a:avLst/>
          </a:prstGeom>
          <a:gradFill rotWithShape="1">
            <a:gsLst>
              <a:gs pos="0">
                <a:srgbClr xmlns:mc="http://schemas.openxmlformats.org/markup-compatibility/2006" xmlns:a14="http://schemas.microsoft.com/office/drawing/2010/main" val="B9AD6E" mc:Ignorable=""/>
              </a:gs>
              <a:gs pos="100000">
                <a:schemeClr val="hlink">
                  <a:gamma/>
                  <a:shade val="46275"/>
                  <a:invGamma/>
                  <a:alpha val="0"/>
                </a:schemeClr>
              </a:gs>
            </a:gsLst>
            <a:path path="shape">
              <a:fillToRect l="50000" t="50000" r="50000" b="50000"/>
            </a:path>
          </a:gradFill>
          <a:ln w="9525" cap="flat" cmpd="sng" algn="ctr">
            <a:noFill/>
            <a:prstDash val="solid"/>
            <a:round/>
            <a:headEnd type="none" w="med" len="med"/>
            <a:tailEnd type="none" w="med" len="med"/>
          </a:ln>
          <a:effectLst/>
        </p:spPr>
        <p:txBody>
          <a:bodyPr wrap="none" anchor="ctr"/>
          <a:lstStyle/>
          <a:p>
            <a:pPr algn="ctr" eaLnBrk="0" hangingPunct="0">
              <a:lnSpc>
                <a:spcPct val="85000"/>
              </a:lnSpc>
              <a:spcBef>
                <a:spcPct val="20000"/>
              </a:spcBef>
              <a:defRPr/>
            </a:pPr>
            <a:endParaRPr lang="en-US">
              <a:solidFill>
                <a:schemeClr val="bg1">
                  <a:lumMod val="85000"/>
                </a:schemeClr>
              </a:solidFill>
            </a:endParaRPr>
          </a:p>
        </p:txBody>
      </p:sp>
      <p:sp>
        <p:nvSpPr>
          <p:cNvPr id="36" name="Oval 35"/>
          <p:cNvSpPr>
            <a:spLocks noChangeArrowheads="1"/>
          </p:cNvSpPr>
          <p:nvPr/>
        </p:nvSpPr>
        <p:spPr bwMode="auto">
          <a:xfrm>
            <a:off x="0" y="1143000"/>
            <a:ext cx="9144000" cy="117475"/>
          </a:xfrm>
          <a:prstGeom prst="ellipse">
            <a:avLst/>
          </a:prstGeom>
          <a:gradFill rotWithShape="1">
            <a:gsLst>
              <a:gs pos="0">
                <a:srgbClr xmlns:mc="http://schemas.openxmlformats.org/markup-compatibility/2006" xmlns:a14="http://schemas.microsoft.com/office/drawing/2010/main" val="B9AD6E" mc:Ignorable=""/>
              </a:gs>
              <a:gs pos="100000">
                <a:schemeClr val="hlink">
                  <a:gamma/>
                  <a:shade val="46275"/>
                  <a:invGamma/>
                  <a:alpha val="0"/>
                </a:schemeClr>
              </a:gs>
            </a:gsLst>
            <a:path path="shape">
              <a:fillToRect l="50000" t="50000" r="50000" b="50000"/>
            </a:path>
          </a:gradFill>
          <a:ln w="9525" cap="flat" cmpd="sng" algn="ctr">
            <a:noFill/>
            <a:prstDash val="solid"/>
            <a:round/>
            <a:headEnd type="none" w="med" len="med"/>
            <a:tailEnd type="none" w="med" len="med"/>
          </a:ln>
          <a:effectLst/>
        </p:spPr>
        <p:txBody>
          <a:bodyPr wrap="none" anchor="ctr"/>
          <a:lstStyle/>
          <a:p>
            <a:pPr algn="ctr" eaLnBrk="0" hangingPunct="0">
              <a:lnSpc>
                <a:spcPct val="85000"/>
              </a:lnSpc>
              <a:spcBef>
                <a:spcPct val="20000"/>
              </a:spcBef>
              <a:defRPr/>
            </a:pPr>
            <a:endParaRPr lang="en-US" dirty="0">
              <a:solidFill>
                <a:srgbClr xmlns:mc="http://schemas.openxmlformats.org/markup-compatibility/2006" xmlns:a14="http://schemas.microsoft.com/office/drawing/2010/main" val="B9AD6E" mc:Ignorable=""/>
              </a:solidFill>
            </a:endParaRPr>
          </a:p>
        </p:txBody>
      </p:sp>
      <p:sp>
        <p:nvSpPr>
          <p:cNvPr id="37" name="TextBox 36"/>
          <p:cNvSpPr txBox="1"/>
          <p:nvPr/>
        </p:nvSpPr>
        <p:spPr>
          <a:xfrm>
            <a:off x="304800" y="1295400"/>
            <a:ext cx="7696200" cy="553998"/>
          </a:xfrm>
          <a:prstGeom prst="rect">
            <a:avLst/>
          </a:prstGeom>
          <a:noFill/>
        </p:spPr>
        <p:txBody>
          <a:bodyPr wrap="square" rtlCol="0">
            <a:spAutoFit/>
          </a:bodyPr>
          <a:lstStyle/>
          <a:p>
            <a:r>
              <a:rPr lang="en-US" sz="3000" dirty="0" smtClean="0">
                <a:effectLst>
                  <a:outerShdw blurRad="38100" dist="38100" dir="2700000" algn="tl">
                    <a:srgbClr xmlns:mc="http://schemas.openxmlformats.org/markup-compatibility/2006" xmlns:a14="http://schemas.microsoft.com/office/drawing/2010/main" val="000000" mc:Ignorable="">
                      <a:alpha val="43137"/>
                    </a:srgbClr>
                  </a:outerShdw>
                </a:effectLst>
              </a:rPr>
              <a:t>How Do You Deal With:</a:t>
            </a:r>
            <a:endParaRPr lang="en-US" sz="3000" dirty="0">
              <a:effectLst>
                <a:outerShdw blurRad="38100" dist="38100" dir="2700000" algn="tl">
                  <a:srgbClr xmlns:mc="http://schemas.openxmlformats.org/markup-compatibility/2006" xmlns:a14="http://schemas.microsoft.com/office/drawing/2010/main" val="000000" mc:Ignorable="">
                    <a:alpha val="43137"/>
                  </a:srgbClr>
                </a:outerShdw>
              </a:effectLst>
            </a:endParaRPr>
          </a:p>
        </p:txBody>
      </p:sp>
      <p:sp>
        <p:nvSpPr>
          <p:cNvPr id="33" name="Title 1"/>
          <p:cNvSpPr>
            <a:spLocks noGrp="1"/>
          </p:cNvSpPr>
          <p:nvPr>
            <p:ph type="title"/>
          </p:nvPr>
        </p:nvSpPr>
        <p:spPr>
          <a:xfrm>
            <a:off x="381000" y="230188"/>
            <a:ext cx="8382000" cy="664797"/>
          </a:xfrm>
        </p:spPr>
        <p:txBody>
          <a:bodyPr/>
          <a:lstStyle/>
          <a:p>
            <a:r>
              <a:rPr lang="en-US" dirty="0" smtClean="0">
                <a:solidFill>
                  <a:srgbClr xmlns:mc="http://schemas.openxmlformats.org/markup-compatibility/2006" xmlns:a14="http://schemas.microsoft.com/office/drawing/2010/main" val="FFFFFF" mc:Ignorable=""/>
                </a:solidFill>
              </a:rPr>
              <a:t>Reporting Challenges</a:t>
            </a:r>
            <a:endParaRPr lang="en-US" dirty="0">
              <a:solidFill>
                <a:srgbClr xmlns:mc="http://schemas.openxmlformats.org/markup-compatibility/2006" xmlns:a14="http://schemas.microsoft.com/office/drawing/2010/main" val="FFFFFF" mc:Ignorable=""/>
              </a:solidFill>
            </a:endParaRPr>
          </a:p>
        </p:txBody>
      </p:sp>
    </p:spTree>
    <p:extLst>
      <p:ext uri="{BB962C8B-B14F-4D97-AF65-F5344CB8AC3E}">
        <p14:creationId xmlns:p14="http://schemas.microsoft.com/office/powerpoint/2010/main" val="292752332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wipe(left)">
                                      <p:cBhvr>
                                        <p:cTn id="39" dur="500"/>
                                        <p:tgtEl>
                                          <p:spTgt spid="35"/>
                                        </p:tgtEl>
                                      </p:cBhvr>
                                    </p:animEffect>
                                  </p:childTnLst>
                                </p:cTn>
                              </p:par>
                              <p:par>
                                <p:cTn id="40" presetID="22" presetClass="entr" presetSubtype="8" fill="hold" nodeType="with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wipe(left)">
                                      <p:cBhvr>
                                        <p:cTn id="4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553998"/>
          </a:xfrm>
        </p:spPr>
        <p:txBody>
          <a:bodyPr/>
          <a:lstStyle/>
          <a:p>
            <a:r>
              <a:rPr lang="en-AU" sz="4000" dirty="0" smtClean="0"/>
              <a:t>10 Step Process (Common Practice) </a:t>
            </a:r>
            <a:endParaRPr lang="en-AU" sz="4000" dirty="0"/>
          </a:p>
        </p:txBody>
      </p:sp>
      <p:sp>
        <p:nvSpPr>
          <p:cNvPr id="3" name="Content Placeholder 2"/>
          <p:cNvSpPr>
            <a:spLocks noGrp="1"/>
          </p:cNvSpPr>
          <p:nvPr>
            <p:ph idx="1"/>
          </p:nvPr>
        </p:nvSpPr>
        <p:spPr>
          <a:xfrm>
            <a:off x="381000" y="1447799"/>
            <a:ext cx="8534400" cy="7226594"/>
          </a:xfrm>
        </p:spPr>
        <p:txBody>
          <a:bodyPr/>
          <a:lstStyle/>
          <a:p>
            <a:pPr>
              <a:buFont typeface="+mj-lt"/>
              <a:buAutoNum type="arabicPeriod"/>
            </a:pPr>
            <a:r>
              <a:rPr lang="en-US" sz="2400" dirty="0" smtClean="0"/>
              <a:t>Interview business users to create specs</a:t>
            </a:r>
          </a:p>
          <a:p>
            <a:pPr>
              <a:buFont typeface="+mj-lt"/>
              <a:buAutoNum type="arabicPeriod"/>
            </a:pPr>
            <a:r>
              <a:rPr lang="en-US" sz="2400" dirty="0" smtClean="0"/>
              <a:t>Review all expressed needs, desires, fantasies </a:t>
            </a:r>
          </a:p>
          <a:p>
            <a:pPr>
              <a:buFont typeface="+mj-lt"/>
              <a:buAutoNum type="arabicPeriod"/>
            </a:pPr>
            <a:r>
              <a:rPr lang="en-US" sz="2400" dirty="0" smtClean="0"/>
              <a:t>Start will full list of candidates</a:t>
            </a:r>
          </a:p>
          <a:p>
            <a:pPr>
              <a:buFont typeface="+mj-lt"/>
              <a:buAutoNum type="arabicPeriod"/>
            </a:pPr>
            <a:r>
              <a:rPr lang="en-US" sz="2400" dirty="0" smtClean="0"/>
              <a:t>Give each report a name or description</a:t>
            </a:r>
          </a:p>
          <a:p>
            <a:pPr>
              <a:buFont typeface="+mj-lt"/>
              <a:buAutoNum type="arabicPeriod"/>
            </a:pPr>
            <a:r>
              <a:rPr lang="en-US" sz="2400" dirty="0" smtClean="0"/>
              <a:t>Rate each report based on business value and the effort to build (scale of 1 to 10)</a:t>
            </a:r>
          </a:p>
          <a:p>
            <a:pPr>
              <a:buFont typeface="+mj-lt"/>
              <a:buAutoNum type="arabicPeriod"/>
            </a:pPr>
            <a:r>
              <a:rPr lang="en-US" sz="2400" dirty="0" smtClean="0"/>
              <a:t>Prioritize the list of candidates</a:t>
            </a:r>
          </a:p>
          <a:p>
            <a:pPr>
              <a:buFont typeface="+mj-lt"/>
              <a:buAutoNum type="arabicPeriod"/>
            </a:pPr>
            <a:r>
              <a:rPr lang="en-US" sz="2400" dirty="0" smtClean="0"/>
              <a:t>Group related reports</a:t>
            </a:r>
          </a:p>
          <a:p>
            <a:pPr>
              <a:buFont typeface="+mj-lt"/>
              <a:buAutoNum type="arabicPeriod"/>
            </a:pPr>
            <a:r>
              <a:rPr lang="en-US" sz="2400" dirty="0" smtClean="0"/>
              <a:t>Review priorities with small group of users</a:t>
            </a:r>
          </a:p>
          <a:p>
            <a:pPr>
              <a:buFont typeface="+mj-lt"/>
              <a:buAutoNum type="arabicPeriod"/>
            </a:pPr>
            <a:r>
              <a:rPr lang="en-US" sz="2400" dirty="0" smtClean="0"/>
              <a:t>Identify 10-15 reports &amp; Negotiate a cutoff point</a:t>
            </a:r>
          </a:p>
          <a:p>
            <a:pPr>
              <a:buFont typeface="+mj-lt"/>
              <a:buAutoNum type="arabicPeriod"/>
            </a:pPr>
            <a:r>
              <a:rPr lang="en-US" sz="2400" dirty="0" smtClean="0"/>
              <a:t>Handoff the lower priority reports back to the business experts</a:t>
            </a:r>
          </a:p>
          <a:p>
            <a:pPr lvl="1"/>
            <a:endParaRPr lang="en-US" dirty="0" smtClean="0"/>
          </a:p>
          <a:p>
            <a:pPr lvl="1"/>
            <a:endParaRPr lang="en-US" dirty="0" smtClean="0"/>
          </a:p>
          <a:p>
            <a:endParaRPr lang="en-US" dirty="0" smtClean="0"/>
          </a:p>
          <a:p>
            <a:pPr>
              <a:buNone/>
            </a:pPr>
            <a:endParaRPr lang="en-US" dirty="0"/>
          </a:p>
          <a:p>
            <a:endParaRPr lang="en-AU" dirty="0"/>
          </a:p>
        </p:txBody>
      </p:sp>
    </p:spTree>
    <p:extLst>
      <p:ext uri="{BB962C8B-B14F-4D97-AF65-F5344CB8AC3E}">
        <p14:creationId xmlns:p14="http://schemas.microsoft.com/office/powerpoint/2010/main" val="374243924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2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20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20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20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2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664797"/>
          </a:xfrm>
        </p:spPr>
        <p:txBody>
          <a:bodyPr/>
          <a:lstStyle/>
          <a:p>
            <a:r>
              <a:rPr lang="en-US" dirty="0" smtClean="0"/>
              <a:t>Resources:</a:t>
            </a:r>
            <a:endParaRPr lang="en-US" dirty="0">
              <a:gradFill>
                <a:gsLst>
                  <a:gs pos="50000">
                    <a:schemeClr val="accent2"/>
                  </a:gs>
                  <a:gs pos="100000">
                    <a:schemeClr val="accent2"/>
                  </a:gs>
                </a:gsLst>
                <a:lin ang="5400000" scaled="0"/>
              </a:gradFill>
            </a:endParaRPr>
          </a:p>
        </p:txBody>
      </p:sp>
      <p:sp>
        <p:nvSpPr>
          <p:cNvPr id="3" name="Text Placeholder 2"/>
          <p:cNvSpPr>
            <a:spLocks noGrp="1"/>
          </p:cNvSpPr>
          <p:nvPr>
            <p:ph type="body" sz="quarter" idx="4294967295"/>
          </p:nvPr>
        </p:nvSpPr>
        <p:spPr>
          <a:xfrm>
            <a:off x="381000" y="1905000"/>
            <a:ext cx="8382000" cy="5182957"/>
          </a:xfrm>
        </p:spPr>
        <p:txBody>
          <a:bodyPr/>
          <a:lstStyle/>
          <a:p>
            <a:pPr lvl="0"/>
            <a:r>
              <a:rPr lang="en-US" u="sng" dirty="0">
                <a:hlinkClick r:id="rId3"/>
              </a:rPr>
              <a:t>http://technet.microsoft.com/projectserver</a:t>
            </a:r>
            <a:r>
              <a:rPr lang="en-US" u="sng" dirty="0" smtClean="0">
                <a:hlinkClick r:id="rId3"/>
              </a:rPr>
              <a:t>/</a:t>
            </a:r>
          </a:p>
          <a:p>
            <a:pPr lvl="0"/>
            <a:r>
              <a:rPr lang="en-US" u="sng" dirty="0" smtClean="0">
                <a:hlinkClick r:id="rId3"/>
              </a:rPr>
              <a:t>http://msdn.microsoft.com/project/</a:t>
            </a:r>
          </a:p>
          <a:p>
            <a:pPr lvl="0"/>
            <a:endParaRPr lang="en-US" u="sng" dirty="0">
              <a:hlinkClick r:id="rId3"/>
            </a:endParaRPr>
          </a:p>
          <a:p>
            <a:pPr lvl="0"/>
            <a:r>
              <a:rPr lang="en-US" u="sng" dirty="0" smtClean="0">
                <a:hlinkClick r:id="rId3"/>
              </a:rPr>
              <a:t>http</a:t>
            </a:r>
            <a:r>
              <a:rPr lang="en-US" u="sng" dirty="0">
                <a:hlinkClick r:id="rId3"/>
              </a:rPr>
              <a:t>://</a:t>
            </a:r>
            <a:r>
              <a:rPr lang="en-US" u="sng" dirty="0" smtClean="0">
                <a:hlinkClick r:id="rId3"/>
              </a:rPr>
              <a:t>www.microsoft.com/bi</a:t>
            </a:r>
            <a:endParaRPr lang="en-US" dirty="0"/>
          </a:p>
          <a:p>
            <a:pPr lvl="0"/>
            <a:r>
              <a:rPr lang="en-US" u="sng" dirty="0" smtClean="0">
                <a:hlinkClick r:id="rId4"/>
              </a:rPr>
              <a:t>http</a:t>
            </a:r>
            <a:r>
              <a:rPr lang="en-US" u="sng" dirty="0">
                <a:hlinkClick r:id="rId4"/>
              </a:rPr>
              <a:t>://sharepoint.microsoft.com</a:t>
            </a:r>
            <a:endParaRPr lang="en-US" dirty="0"/>
          </a:p>
          <a:p>
            <a:pPr lvl="0"/>
            <a:r>
              <a:rPr lang="en-US" u="sng" dirty="0">
                <a:hlinkClick r:id="rId5"/>
              </a:rPr>
              <a:t>http://</a:t>
            </a:r>
            <a:r>
              <a:rPr lang="en-US" u="sng" dirty="0" smtClean="0">
                <a:hlinkClick r:id="rId5"/>
              </a:rPr>
              <a:t>blogs.msdn.com/performancepoint</a:t>
            </a:r>
            <a:endParaRPr lang="en-US" u="sng" dirty="0" smtClean="0"/>
          </a:p>
          <a:p>
            <a:r>
              <a:rPr lang="en-US" dirty="0" smtClean="0">
                <a:hlinkClick r:id="rId6"/>
              </a:rPr>
              <a:t>www.powerpivot.com</a:t>
            </a:r>
            <a:endParaRPr lang="en-US" dirty="0"/>
          </a:p>
          <a:p>
            <a:pPr lvl="1"/>
            <a:r>
              <a:rPr lang="en-US" dirty="0"/>
              <a:t>Twitter: @</a:t>
            </a:r>
            <a:r>
              <a:rPr lang="en-US" dirty="0" err="1" smtClean="0"/>
              <a:t>powerpivot</a:t>
            </a:r>
            <a:endParaRPr lang="en-US" dirty="0"/>
          </a:p>
          <a:p>
            <a:pPr lvl="1"/>
            <a:r>
              <a:rPr lang="en-US" dirty="0"/>
              <a:t>Facebook: </a:t>
            </a:r>
            <a:r>
              <a:rPr lang="en-US" dirty="0" err="1"/>
              <a:t>PowerPivot</a:t>
            </a:r>
            <a:r>
              <a:rPr lang="en-US" dirty="0"/>
              <a:t> </a:t>
            </a:r>
          </a:p>
          <a:p>
            <a:pPr lvl="0"/>
            <a:endParaRPr lang="en-US" dirty="0"/>
          </a:p>
        </p:txBody>
      </p:sp>
    </p:spTree>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22313" y="4406900"/>
            <a:ext cx="7772400" cy="553998"/>
          </a:xfrm>
        </p:spPr>
        <p:txBody>
          <a:bodyPr/>
          <a:lstStyle/>
          <a:p>
            <a:r>
              <a:rPr lang="en-US" dirty="0" smtClean="0"/>
              <a:t>Questions?</a:t>
            </a:r>
            <a:endParaRPr lang="en-US" dirty="0"/>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0D7CF977-003B-4382-9C11-15648BFA557C}" type="slidenum">
              <a:rPr lang="en-US" smtClean="0"/>
              <a:pPr/>
              <a:t>69</a:t>
            </a:fld>
            <a:endParaRPr lang="en-US"/>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r-FR" b="1" dirty="0"/>
              <a:t>Data Source </a:t>
            </a:r>
            <a:r>
              <a:rPr lang="en-US" b="1" dirty="0" smtClean="0"/>
              <a:t>Customization</a:t>
            </a:r>
            <a:endParaRPr lang="en-US" b="1" dirty="0"/>
          </a:p>
        </p:txBody>
      </p:sp>
      <p:sp>
        <p:nvSpPr>
          <p:cNvPr id="3" name="Content Placeholder 2"/>
          <p:cNvSpPr>
            <a:spLocks noGrp="1"/>
          </p:cNvSpPr>
          <p:nvPr>
            <p:ph type="body" sz="quarter" idx="10"/>
          </p:nvPr>
        </p:nvSpPr>
        <p:spPr>
          <a:xfrm>
            <a:off x="381000" y="1143000"/>
            <a:ext cx="8382000" cy="5410201"/>
          </a:xfrm>
        </p:spPr>
        <p:txBody>
          <a:bodyPr>
            <a:normAutofit fontScale="32500" lnSpcReduction="20000"/>
          </a:bodyPr>
          <a:lstStyle/>
          <a:p>
            <a:pPr marL="0" indent="0">
              <a:lnSpc>
                <a:spcPct val="170000"/>
              </a:lnSpc>
              <a:buNone/>
            </a:pPr>
            <a:r>
              <a:rPr lang="en-US" sz="12800" dirty="0">
                <a:solidFill>
                  <a:srgbClr xmlns:mc="http://schemas.openxmlformats.org/markup-compatibility/2006" xmlns:a14="http://schemas.microsoft.com/office/drawing/2010/main" val="FFC000" mc:Ignorable=""/>
                </a:solidFill>
                <a:latin typeface="+mj-lt"/>
              </a:rPr>
              <a:t>Reporting </a:t>
            </a:r>
            <a:r>
              <a:rPr lang="en-US" sz="12800" dirty="0" smtClean="0">
                <a:solidFill>
                  <a:srgbClr xmlns:mc="http://schemas.openxmlformats.org/markup-compatibility/2006" xmlns:a14="http://schemas.microsoft.com/office/drawing/2010/main" val="FFC000" mc:Ignorable=""/>
                </a:solidFill>
                <a:latin typeface="+mj-lt"/>
              </a:rPr>
              <a:t>Database</a:t>
            </a:r>
            <a:endParaRPr lang="en-US" sz="12800" dirty="0">
              <a:solidFill>
                <a:srgbClr xmlns:mc="http://schemas.openxmlformats.org/markup-compatibility/2006" xmlns:a14="http://schemas.microsoft.com/office/drawing/2010/main" val="FFC000" mc:Ignorable=""/>
              </a:solidFill>
              <a:latin typeface="+mj-lt"/>
            </a:endParaRPr>
          </a:p>
          <a:p>
            <a:pPr lvl="1">
              <a:lnSpc>
                <a:spcPct val="170000"/>
              </a:lnSpc>
            </a:pPr>
            <a:r>
              <a:rPr lang="en-US" sz="8800" dirty="0"/>
              <a:t>Leverage documented schema in the </a:t>
            </a:r>
            <a:r>
              <a:rPr lang="en-US" sz="8800" dirty="0" smtClean="0"/>
              <a:t>SDK</a:t>
            </a:r>
          </a:p>
          <a:p>
            <a:pPr lvl="1">
              <a:lnSpc>
                <a:spcPct val="170000"/>
              </a:lnSpc>
            </a:pPr>
            <a:r>
              <a:rPr lang="en-US" sz="8800" dirty="0"/>
              <a:t>Custom query for complex reports</a:t>
            </a:r>
          </a:p>
          <a:p>
            <a:pPr lvl="1">
              <a:lnSpc>
                <a:spcPct val="170000"/>
              </a:lnSpc>
            </a:pPr>
            <a:r>
              <a:rPr lang="en-US" sz="8800" dirty="0" smtClean="0"/>
              <a:t>Reporting Data Service Events </a:t>
            </a:r>
          </a:p>
          <a:p>
            <a:pPr lvl="1">
              <a:lnSpc>
                <a:spcPct val="170000"/>
              </a:lnSpc>
            </a:pPr>
            <a:r>
              <a:rPr lang="en-US" sz="8800" b="1" dirty="0" smtClean="0">
                <a:solidFill>
                  <a:srgbClr xmlns:mc="http://schemas.openxmlformats.org/markup-compatibility/2006" xmlns:a14="http://schemas.microsoft.com/office/drawing/2010/main" val="FFC000" mc:Ignorable=""/>
                </a:solidFill>
              </a:rPr>
              <a:t>Do not modify out of box schema</a:t>
            </a:r>
            <a:endParaRPr lang="en-US" sz="8800" b="1" dirty="0">
              <a:solidFill>
                <a:srgbClr xmlns:mc="http://schemas.openxmlformats.org/markup-compatibility/2006" xmlns:a14="http://schemas.microsoft.com/office/drawing/2010/main" val="FFC000" mc:Ignorable=""/>
              </a:solidFill>
            </a:endParaRPr>
          </a:p>
          <a:p>
            <a:pPr lvl="1">
              <a:lnSpc>
                <a:spcPct val="170000"/>
              </a:lnSpc>
            </a:pPr>
            <a:r>
              <a:rPr lang="en-US" sz="8800" dirty="0"/>
              <a:t>Querying against SQL tables on a large data set could be slow!</a:t>
            </a:r>
          </a:p>
          <a:p>
            <a:endParaRPr lang="en-US" dirty="0"/>
          </a:p>
        </p:txBody>
      </p:sp>
    </p:spTree>
    <p:extLst>
      <p:ext uri="{BB962C8B-B14F-4D97-AF65-F5344CB8AC3E}">
        <p14:creationId xmlns:p14="http://schemas.microsoft.com/office/powerpoint/2010/main" val="151456298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icrosoft logo and tagline"/>
          <p:cNvPicPr>
            <a:picLocks noChangeAspect="1" noChangeArrowheads="1"/>
          </p:cNvPicPr>
          <p:nvPr/>
        </p:nvPicPr>
        <p:blipFill>
          <a:blip r:embed="rId3" cstate="print"/>
          <a:srcRect/>
          <a:stretch>
            <a:fillRect/>
          </a:stretch>
        </p:blipFill>
        <p:spPr bwMode="black">
          <a:xfrm>
            <a:off x="2218269" y="2920511"/>
            <a:ext cx="4707464" cy="1016980"/>
          </a:xfrm>
          <a:prstGeom prst="rect">
            <a:avLst/>
          </a:prstGeom>
          <a:noFill/>
        </p:spPr>
      </p:pic>
      <p:sp>
        <p:nvSpPr>
          <p:cNvPr id="5" name="Text Box 3"/>
          <p:cNvSpPr txBox="1">
            <a:spLocks noChangeArrowheads="1"/>
          </p:cNvSpPr>
          <p:nvPr/>
        </p:nvSpPr>
        <p:spPr bwMode="blackWhite">
          <a:xfrm>
            <a:off x="381000" y="6083573"/>
            <a:ext cx="8382000" cy="523206"/>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gradFill>
                  <a:gsLst>
                    <a:gs pos="0">
                      <a:schemeClr val="tx1"/>
                    </a:gs>
                    <a:gs pos="100000">
                      <a:schemeClr val="tx1"/>
                    </a:gs>
                  </a:gsLst>
                  <a:lin ang="5400000" scaled="0"/>
                </a:gradFill>
                <a:latin typeface="Segoe UI" pitchFamily="34" charset="0"/>
                <a:cs typeface="Arial" charset="0"/>
              </a:rPr>
              <a:t>© </a:t>
            </a:r>
            <a:r>
              <a:rPr lang="en-US" sz="700" dirty="0" smtClean="0">
                <a:gradFill>
                  <a:gsLst>
                    <a:gs pos="0">
                      <a:schemeClr val="tx1"/>
                    </a:gs>
                    <a:gs pos="100000">
                      <a:schemeClr val="tx1"/>
                    </a:gs>
                  </a:gsLst>
                  <a:lin ang="5400000" scaled="0"/>
                </a:gradFill>
                <a:latin typeface="Segoe UI" pitchFamily="34" charset="0"/>
                <a:cs typeface="Arial" charset="0"/>
              </a:rPr>
              <a:t>2009 Microsoft </a:t>
            </a:r>
            <a:r>
              <a:rPr lang="en-US" sz="700" dirty="0">
                <a:gradFill>
                  <a:gsLst>
                    <a:gs pos="0">
                      <a:schemeClr val="tx1"/>
                    </a:gs>
                    <a:gs pos="100000">
                      <a:schemeClr val="tx1"/>
                    </a:gs>
                  </a:gsLst>
                  <a:lin ang="5400000" scaled="0"/>
                </a:gra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gradFill>
                  <a:gsLst>
                    <a:gs pos="0">
                      <a:schemeClr val="tx1"/>
                    </a:gs>
                    <a:gs pos="100000">
                      <a:schemeClr val="tx1"/>
                    </a:gs>
                  </a:gsLst>
                  <a:lin ang="5400000" scaled="0"/>
                </a:gra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700" dirty="0">
                <a:gradFill>
                  <a:gsLst>
                    <a:gs pos="0">
                      <a:schemeClr val="tx1"/>
                    </a:gs>
                    <a:gs pos="100000">
                      <a:schemeClr val="tx1"/>
                    </a:gs>
                  </a:gsLst>
                  <a:lin ang="5400000" scaled="0"/>
                </a:gradFill>
                <a:latin typeface="Segoe UI" pitchFamily="34" charset="0"/>
                <a:cs typeface="Arial" charset="0"/>
              </a:rPr>
            </a:br>
            <a:r>
              <a:rPr lang="en-US" sz="700" dirty="0">
                <a:gradFill>
                  <a:gsLst>
                    <a:gs pos="0">
                      <a:schemeClr val="tx1"/>
                    </a:gs>
                    <a:gs pos="100000">
                      <a:schemeClr val="tx1"/>
                    </a:gs>
                  </a:gsLst>
                  <a:lin ang="5400000" scaled="0"/>
                </a:gradFill>
                <a:latin typeface="Segoe UI" pitchFamily="34" charset="0"/>
                <a:cs typeface="Arial" charset="0"/>
              </a:rPr>
              <a:t>MICROSOFT MAKES NO WARRANTIES, EXPRESS, IMPLIED OR STATUTORY, AS TO THE INFORMATION IN THIS PRESENTATION.</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22313" y="4406900"/>
            <a:ext cx="7772400" cy="553998"/>
          </a:xfrm>
        </p:spPr>
        <p:txBody>
          <a:bodyPr/>
          <a:lstStyle/>
          <a:p>
            <a:r>
              <a:rPr lang="en-US" dirty="0" smtClean="0"/>
              <a:t>APPENDIX</a:t>
            </a:r>
            <a:endParaRPr lang="en-US" dirty="0"/>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0D7CF977-003B-4382-9C11-15648BFA557C}" type="slidenum">
              <a:rPr lang="en-US" smtClean="0"/>
              <a:pPr/>
              <a:t>71</a:t>
            </a:fld>
            <a:endParaRPr lang="en-US"/>
          </a:p>
        </p:txBody>
      </p:sp>
    </p:spTree>
    <p:extLst>
      <p:ext uri="{BB962C8B-B14F-4D97-AF65-F5344CB8AC3E}">
        <p14:creationId xmlns:p14="http://schemas.microsoft.com/office/powerpoint/2010/main" val="135993137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22313" y="4406900"/>
            <a:ext cx="7772400" cy="1107996"/>
          </a:xfrm>
        </p:spPr>
        <p:txBody>
          <a:bodyPr/>
          <a:lstStyle/>
          <a:p>
            <a:r>
              <a:rPr lang="en-US" dirty="0" smtClean="0"/>
              <a:t>Business Intelligence Center Configuration</a:t>
            </a:r>
            <a:endParaRPr lang="en-US" dirty="0"/>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0D7CF977-003B-4382-9C11-15648BFA557C}" type="slidenum">
              <a:rPr lang="en-US" smtClean="0"/>
              <a:pPr/>
              <a:t>72</a:t>
            </a:fld>
            <a:endParaRPr lang="en-US"/>
          </a:p>
        </p:txBody>
      </p:sp>
    </p:spTree>
    <p:extLst>
      <p:ext uri="{BB962C8B-B14F-4D97-AF65-F5344CB8AC3E}">
        <p14:creationId xmlns:p14="http://schemas.microsoft.com/office/powerpoint/2010/main" val="333120787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1329595"/>
          </a:xfrm>
        </p:spPr>
        <p:txBody>
          <a:bodyPr/>
          <a:lstStyle/>
          <a:p>
            <a:r>
              <a:rPr lang="en-US" dirty="0"/>
              <a:t>Business Intelligence Center </a:t>
            </a:r>
            <a:r>
              <a:rPr lang="en-US" dirty="0" smtClean="0"/>
              <a:t>Configuration</a:t>
            </a:r>
            <a:endParaRPr lang="en-US" dirty="0"/>
          </a:p>
        </p:txBody>
      </p:sp>
      <p:sp>
        <p:nvSpPr>
          <p:cNvPr id="3" name="Content Placeholder 2"/>
          <p:cNvSpPr>
            <a:spLocks noGrp="1"/>
          </p:cNvSpPr>
          <p:nvPr>
            <p:ph idx="1"/>
          </p:nvPr>
        </p:nvSpPr>
        <p:spPr>
          <a:xfrm>
            <a:off x="457200" y="1981200"/>
            <a:ext cx="8382000" cy="3717941"/>
          </a:xfrm>
        </p:spPr>
        <p:txBody>
          <a:bodyPr>
            <a:normAutofit/>
          </a:bodyPr>
          <a:lstStyle/>
          <a:p>
            <a:pPr>
              <a:lnSpc>
                <a:spcPct val="100000"/>
              </a:lnSpc>
            </a:pPr>
            <a:r>
              <a:rPr lang="en-US" dirty="0" smtClean="0"/>
              <a:t>To configure OOB available reporting, you must do the following:</a:t>
            </a:r>
          </a:p>
          <a:p>
            <a:pPr>
              <a:lnSpc>
                <a:spcPct val="100000"/>
              </a:lnSpc>
            </a:pPr>
            <a:endParaRPr lang="en-US" dirty="0" smtClean="0"/>
          </a:p>
          <a:p>
            <a:pPr lvl="1">
              <a:lnSpc>
                <a:spcPct val="100000"/>
              </a:lnSpc>
            </a:pPr>
            <a:r>
              <a:rPr lang="en-US" dirty="0" smtClean="0"/>
              <a:t>Add a login for the report author in SQL Server</a:t>
            </a:r>
          </a:p>
          <a:p>
            <a:pPr lvl="1">
              <a:lnSpc>
                <a:spcPct val="100000"/>
              </a:lnSpc>
            </a:pPr>
            <a:r>
              <a:rPr lang="en-US" dirty="0" smtClean="0"/>
              <a:t>Configure Excel Services</a:t>
            </a:r>
          </a:p>
          <a:p>
            <a:pPr lvl="1">
              <a:lnSpc>
                <a:spcPct val="100000"/>
              </a:lnSpc>
            </a:pPr>
            <a:r>
              <a:rPr lang="en-US" dirty="0" smtClean="0"/>
              <a:t>Configure Secure Store Service </a:t>
            </a:r>
            <a:endParaRPr lang="en-US" dirty="0"/>
          </a:p>
        </p:txBody>
      </p:sp>
      <p:sp>
        <p:nvSpPr>
          <p:cNvPr id="4" name="Slide Number Placeholder 3"/>
          <p:cNvSpPr>
            <a:spLocks noGrp="1"/>
          </p:cNvSpPr>
          <p:nvPr>
            <p:ph type="sldNum" sz="quarter" idx="10"/>
          </p:nvPr>
        </p:nvSpPr>
        <p:spPr/>
        <p:txBody>
          <a:bodyPr/>
          <a:lstStyle/>
          <a:p>
            <a:fld id="{0D7CF977-003B-4382-9C11-15648BFA557C}" type="slidenum">
              <a:rPr lang="en-US" smtClean="0"/>
              <a:pPr/>
              <a:t>73</a:t>
            </a:fld>
            <a:endParaRPr lang="en-US"/>
          </a:p>
        </p:txBody>
      </p:sp>
    </p:spTree>
    <p:extLst>
      <p:ext uri="{BB962C8B-B14F-4D97-AF65-F5344CB8AC3E}">
        <p14:creationId xmlns:p14="http://schemas.microsoft.com/office/powerpoint/2010/main" val="250128651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Reporting Security Model</a:t>
            </a:r>
          </a:p>
        </p:txBody>
      </p:sp>
      <p:graphicFrame>
        <p:nvGraphicFramePr>
          <p:cNvPr id="5" name="Content Placeholder 5"/>
          <p:cNvGraphicFramePr>
            <a:graphicFrameLocks noGrp="1"/>
          </p:cNvGraphicFramePr>
          <p:nvPr>
            <p:ph idx="1"/>
            <p:extLst>
              <p:ext uri="{D42A27DB-BD31-4B8C-83A1-F6EECF244321}">
                <p14:modId xmlns:p14="http://schemas.microsoft.com/office/powerpoint/2010/main" val="3421626426"/>
              </p:ext>
            </p:extLst>
          </p:nvPr>
        </p:nvGraphicFramePr>
        <p:xfrm>
          <a:off x="1600200" y="1080701"/>
          <a:ext cx="5486400" cy="41008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5"/>
          <p:cNvGrpSpPr/>
          <p:nvPr/>
        </p:nvGrpSpPr>
        <p:grpSpPr>
          <a:xfrm>
            <a:off x="5181600" y="1143000"/>
            <a:ext cx="3698240" cy="1057369"/>
            <a:chOff x="4724400" y="838200"/>
            <a:chExt cx="4267200" cy="1524000"/>
          </a:xfrm>
        </p:grpSpPr>
        <p:sp>
          <p:nvSpPr>
            <p:cNvPr id="4" name="Right Arrow 3"/>
            <p:cNvSpPr/>
            <p:nvPr/>
          </p:nvSpPr>
          <p:spPr bwMode="auto">
            <a:xfrm flipH="1">
              <a:off x="4724400" y="838200"/>
              <a:ext cx="3505200" cy="1524000"/>
            </a:xfrm>
            <a:prstGeom prst="rightArrow">
              <a:avLst>
                <a:gd name="adj1" fmla="val 100000"/>
                <a:gd name="adj2" fmla="val 58000"/>
              </a:avLst>
            </a:prstGeom>
            <a:solidFill>
              <a:schemeClr val="accent1">
                <a:alpha val="40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smtClean="0">
                <a:gradFill>
                  <a:gsLst>
                    <a:gs pos="0">
                      <a:srgbClr xmlns:mc="http://schemas.openxmlformats.org/markup-compatibility/2006" xmlns:a14="http://schemas.microsoft.com/office/drawing/2010/main" val="000000" mc:Ignorable=""/>
                    </a:gs>
                    <a:gs pos="100000">
                      <a:srgbClr xmlns:mc="http://schemas.openxmlformats.org/markup-compatibility/2006" xmlns:a14="http://schemas.microsoft.com/office/drawing/2010/main" val="000000" mc:Ignorable=""/>
                    </a:gs>
                  </a:gsLst>
                  <a:lin ang="5400000" scaled="0"/>
                </a:gradFill>
              </a:endParaRPr>
            </a:p>
          </p:txBody>
        </p:sp>
        <p:sp>
          <p:nvSpPr>
            <p:cNvPr id="7" name="Rectangle 6"/>
            <p:cNvSpPr/>
            <p:nvPr/>
          </p:nvSpPr>
          <p:spPr>
            <a:xfrm>
              <a:off x="5486400" y="990600"/>
              <a:ext cx="3505200" cy="1208535"/>
            </a:xfrm>
            <a:prstGeom prst="rect">
              <a:avLst/>
            </a:prstGeom>
          </p:spPr>
          <p:txBody>
            <a:bodyPr wrap="square">
              <a:spAutoFit/>
            </a:bodyPr>
            <a:lstStyle/>
            <a:p>
              <a:r>
                <a:rPr lang="en-US" sz="1400" dirty="0"/>
                <a:t>What Can the User Do?</a:t>
              </a:r>
            </a:p>
            <a:p>
              <a:pPr lvl="1"/>
              <a:r>
                <a:rPr lang="en-US" sz="1400" dirty="0"/>
                <a:t>Author</a:t>
              </a:r>
            </a:p>
            <a:p>
              <a:pPr lvl="1"/>
              <a:r>
                <a:rPr lang="en-US" sz="1400" dirty="0"/>
                <a:t>Viewer</a:t>
              </a:r>
            </a:p>
            <a:p>
              <a:pPr lvl="1"/>
              <a:r>
                <a:rPr lang="en-US" sz="1400" dirty="0"/>
                <a:t>Administrator</a:t>
              </a:r>
            </a:p>
          </p:txBody>
        </p:sp>
      </p:grpSp>
      <p:grpSp>
        <p:nvGrpSpPr>
          <p:cNvPr id="6" name="Group 11"/>
          <p:cNvGrpSpPr/>
          <p:nvPr/>
        </p:nvGrpSpPr>
        <p:grpSpPr>
          <a:xfrm>
            <a:off x="609600" y="5410200"/>
            <a:ext cx="3169920" cy="1004500"/>
            <a:chOff x="609600" y="5105400"/>
            <a:chExt cx="3657600" cy="1447800"/>
          </a:xfrm>
        </p:grpSpPr>
        <p:sp>
          <p:nvSpPr>
            <p:cNvPr id="11" name="Right Arrow 10"/>
            <p:cNvSpPr/>
            <p:nvPr/>
          </p:nvSpPr>
          <p:spPr bwMode="auto">
            <a:xfrm rot="16200000">
              <a:off x="1714500" y="4000500"/>
              <a:ext cx="1447800" cy="3657600"/>
            </a:xfrm>
            <a:prstGeom prst="rightArrow">
              <a:avLst>
                <a:gd name="adj1" fmla="val 100000"/>
                <a:gd name="adj2" fmla="val 22638"/>
              </a:avLst>
            </a:prstGeom>
            <a:solidFill>
              <a:schemeClr val="accent1">
                <a:alpha val="40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smtClean="0">
                <a:gradFill>
                  <a:gsLst>
                    <a:gs pos="0">
                      <a:srgbClr xmlns:mc="http://schemas.openxmlformats.org/markup-compatibility/2006" xmlns:a14="http://schemas.microsoft.com/office/drawing/2010/main" val="000000" mc:Ignorable=""/>
                    </a:gs>
                    <a:gs pos="100000">
                      <a:srgbClr xmlns:mc="http://schemas.openxmlformats.org/markup-compatibility/2006" xmlns:a14="http://schemas.microsoft.com/office/drawing/2010/main" val="000000" mc:Ignorable=""/>
                    </a:gs>
                  </a:gsLst>
                  <a:lin ang="5400000" scaled="0"/>
                </a:gradFill>
              </a:endParaRPr>
            </a:p>
          </p:txBody>
        </p:sp>
        <p:sp>
          <p:nvSpPr>
            <p:cNvPr id="8" name="Rectangle 7"/>
            <p:cNvSpPr/>
            <p:nvPr/>
          </p:nvSpPr>
          <p:spPr>
            <a:xfrm>
              <a:off x="800099" y="5367635"/>
              <a:ext cx="3276600" cy="935641"/>
            </a:xfrm>
            <a:prstGeom prst="rect">
              <a:avLst/>
            </a:prstGeom>
          </p:spPr>
          <p:txBody>
            <a:bodyPr wrap="square">
              <a:spAutoFit/>
            </a:bodyPr>
            <a:lstStyle/>
            <a:p>
              <a:r>
                <a:rPr lang="en-US" sz="1400" dirty="0"/>
                <a:t>What Data Can They Access?</a:t>
              </a:r>
            </a:p>
            <a:p>
              <a:pPr lvl="1"/>
              <a:r>
                <a:rPr lang="en-US" sz="1400" dirty="0"/>
                <a:t>Secure Store Profile</a:t>
              </a:r>
            </a:p>
            <a:p>
              <a:pPr lvl="1"/>
              <a:r>
                <a:rPr lang="en-US" sz="1400" dirty="0"/>
                <a:t>SQL Rights</a:t>
              </a:r>
            </a:p>
          </p:txBody>
        </p:sp>
      </p:grpSp>
      <p:grpSp>
        <p:nvGrpSpPr>
          <p:cNvPr id="9" name="Group 13"/>
          <p:cNvGrpSpPr/>
          <p:nvPr/>
        </p:nvGrpSpPr>
        <p:grpSpPr>
          <a:xfrm>
            <a:off x="5029200" y="5334000"/>
            <a:ext cx="3962400" cy="1004500"/>
            <a:chOff x="4876800" y="5105400"/>
            <a:chExt cx="4572000" cy="1447800"/>
          </a:xfrm>
        </p:grpSpPr>
        <p:sp>
          <p:nvSpPr>
            <p:cNvPr id="13" name="Right Arrow 12"/>
            <p:cNvSpPr/>
            <p:nvPr/>
          </p:nvSpPr>
          <p:spPr bwMode="auto">
            <a:xfrm rot="16200000">
              <a:off x="5981700" y="4000500"/>
              <a:ext cx="1447800" cy="3657600"/>
            </a:xfrm>
            <a:prstGeom prst="rightArrow">
              <a:avLst>
                <a:gd name="adj1" fmla="val 100000"/>
                <a:gd name="adj2" fmla="val 22638"/>
              </a:avLst>
            </a:prstGeom>
            <a:solidFill>
              <a:schemeClr val="accent1">
                <a:alpha val="40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smtClean="0">
                <a:gradFill>
                  <a:gsLst>
                    <a:gs pos="0">
                      <a:srgbClr xmlns:mc="http://schemas.openxmlformats.org/markup-compatibility/2006" xmlns:a14="http://schemas.microsoft.com/office/drawing/2010/main" val="000000" mc:Ignorable=""/>
                    </a:gs>
                    <a:gs pos="100000">
                      <a:srgbClr xmlns:mc="http://schemas.openxmlformats.org/markup-compatibility/2006" xmlns:a14="http://schemas.microsoft.com/office/drawing/2010/main" val="000000" mc:Ignorable=""/>
                    </a:gs>
                  </a:gsLst>
                  <a:lin ang="5400000" scaled="0"/>
                </a:gradFill>
              </a:endParaRPr>
            </a:p>
          </p:txBody>
        </p:sp>
        <p:sp>
          <p:nvSpPr>
            <p:cNvPr id="10" name="Rectangle 9"/>
            <p:cNvSpPr/>
            <p:nvPr/>
          </p:nvSpPr>
          <p:spPr>
            <a:xfrm>
              <a:off x="4876800" y="5380672"/>
              <a:ext cx="4572000" cy="935641"/>
            </a:xfrm>
            <a:prstGeom prst="rect">
              <a:avLst/>
            </a:prstGeom>
          </p:spPr>
          <p:txBody>
            <a:bodyPr>
              <a:spAutoFit/>
            </a:bodyPr>
            <a:lstStyle/>
            <a:p>
              <a:r>
                <a:rPr lang="en-US" sz="1400" dirty="0" smtClean="0"/>
                <a:t>What Content Can They Access?</a:t>
              </a:r>
            </a:p>
            <a:p>
              <a:pPr lvl="1"/>
              <a:r>
                <a:rPr lang="en-US" sz="1400" dirty="0" smtClean="0"/>
                <a:t>Data Connections</a:t>
              </a:r>
            </a:p>
            <a:p>
              <a:pPr lvl="1"/>
              <a:r>
                <a:rPr lang="en-US" sz="1400" dirty="0" smtClean="0"/>
                <a:t>Excel Document</a:t>
              </a:r>
              <a:endParaRPr lang="en-US" sz="1400" dirty="0"/>
            </a:p>
          </p:txBody>
        </p:sp>
      </p:grpSp>
    </p:spTree>
    <p:extLst>
      <p:ext uri="{BB962C8B-B14F-4D97-AF65-F5344CB8AC3E}">
        <p14:creationId xmlns:p14="http://schemas.microsoft.com/office/powerpoint/2010/main" val="24196082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Preparation</a:t>
            </a:r>
            <a:endParaRPr lang="en-US" dirty="0"/>
          </a:p>
        </p:txBody>
      </p:sp>
      <p:sp>
        <p:nvSpPr>
          <p:cNvPr id="3" name="Text Placeholder 2"/>
          <p:cNvSpPr>
            <a:spLocks noGrp="1"/>
          </p:cNvSpPr>
          <p:nvPr>
            <p:ph type="body" sz="quarter" idx="10"/>
          </p:nvPr>
        </p:nvSpPr>
        <p:spPr>
          <a:xfrm>
            <a:off x="381000" y="1447799"/>
            <a:ext cx="8382000" cy="3496342"/>
          </a:xfrm>
        </p:spPr>
        <p:txBody>
          <a:bodyPr/>
          <a:lstStyle/>
          <a:p>
            <a:r>
              <a:rPr lang="en-US" dirty="0" smtClean="0"/>
              <a:t>Create Windows domain groups for report viewing and report authoring</a:t>
            </a:r>
          </a:p>
          <a:p>
            <a:endParaRPr lang="en-US" dirty="0" smtClean="0"/>
          </a:p>
          <a:p>
            <a:r>
              <a:rPr lang="en-US" dirty="0" smtClean="0"/>
              <a:t>Add these groups to SQL Server as a logins</a:t>
            </a:r>
          </a:p>
          <a:p>
            <a:endParaRPr lang="en-US" dirty="0" smtClean="0"/>
          </a:p>
          <a:p>
            <a:r>
              <a:rPr lang="en-US" dirty="0" smtClean="0"/>
              <a:t>Grant the logins </a:t>
            </a:r>
            <a:r>
              <a:rPr lang="en-US" dirty="0" err="1" smtClean="0"/>
              <a:t>db_datareader</a:t>
            </a:r>
            <a:r>
              <a:rPr lang="en-US" dirty="0" smtClean="0"/>
              <a:t> to the EPM Reporting database</a:t>
            </a:r>
            <a:endParaRPr lang="en-US" dirty="0"/>
          </a:p>
        </p:txBody>
      </p:sp>
      <p:sp>
        <p:nvSpPr>
          <p:cNvPr id="4" name="Slide Number Placeholder 3"/>
          <p:cNvSpPr>
            <a:spLocks noGrp="1"/>
          </p:cNvSpPr>
          <p:nvPr>
            <p:ph type="sldNum" sz="quarter" idx="11"/>
          </p:nvPr>
        </p:nvSpPr>
        <p:spPr/>
        <p:txBody>
          <a:bodyPr/>
          <a:lstStyle/>
          <a:p>
            <a:fld id="{0D7CF977-003B-4382-9C11-15648BFA557C}" type="slidenum">
              <a:rPr lang="en-US" smtClean="0"/>
              <a:pPr/>
              <a:t>75</a:t>
            </a:fld>
            <a:endParaRPr lang="en-US"/>
          </a:p>
        </p:txBody>
      </p:sp>
    </p:spTree>
    <p:extLst>
      <p:ext uri="{BB962C8B-B14F-4D97-AF65-F5344CB8AC3E}">
        <p14:creationId xmlns:p14="http://schemas.microsoft.com/office/powerpoint/2010/main" val="1346131699"/>
      </p:ext>
    </p:extLst>
  </p:cSld>
  <p:clrMapOvr>
    <a:masterClrMapping/>
  </p:clrMapOvr>
  <p:transition xmlns:p14="http://schemas.microsoft.com/office/powerpoint/2010/mai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664797"/>
          </a:xfrm>
        </p:spPr>
        <p:txBody>
          <a:bodyPr/>
          <a:lstStyle/>
          <a:p>
            <a:r>
              <a:rPr lang="en-US" dirty="0" smtClean="0"/>
              <a:t>BI Center Security </a:t>
            </a:r>
            <a:r>
              <a:rPr lang="en-US" dirty="0"/>
              <a:t>M</a:t>
            </a:r>
            <a:r>
              <a:rPr lang="en-US" dirty="0" smtClean="0"/>
              <a:t>odel</a:t>
            </a:r>
            <a:endParaRPr lang="en-US" dirty="0"/>
          </a:p>
        </p:txBody>
      </p:sp>
      <p:sp>
        <p:nvSpPr>
          <p:cNvPr id="3" name="Text Placeholder 2"/>
          <p:cNvSpPr>
            <a:spLocks noGrp="1"/>
          </p:cNvSpPr>
          <p:nvPr>
            <p:ph type="body" sz="quarter" idx="10"/>
          </p:nvPr>
        </p:nvSpPr>
        <p:spPr>
          <a:xfrm>
            <a:off x="533400" y="1143000"/>
            <a:ext cx="8382000" cy="3657600"/>
          </a:xfrm>
        </p:spPr>
        <p:txBody>
          <a:bodyPr>
            <a:normAutofit fontScale="70000" lnSpcReduction="20000"/>
          </a:bodyPr>
          <a:lstStyle/>
          <a:p>
            <a:pPr>
              <a:lnSpc>
                <a:spcPct val="120000"/>
              </a:lnSpc>
            </a:pPr>
            <a:r>
              <a:rPr lang="en-US" dirty="0" smtClean="0"/>
              <a:t>BI Center does </a:t>
            </a:r>
            <a:r>
              <a:rPr lang="en-US" u="sng" dirty="0" smtClean="0"/>
              <a:t>NOT</a:t>
            </a:r>
            <a:r>
              <a:rPr lang="en-US" dirty="0" smtClean="0"/>
              <a:t> use Project Server security model</a:t>
            </a:r>
          </a:p>
          <a:p>
            <a:pPr>
              <a:lnSpc>
                <a:spcPct val="120000"/>
              </a:lnSpc>
            </a:pPr>
            <a:endParaRPr lang="en-US" dirty="0" smtClean="0"/>
          </a:p>
          <a:p>
            <a:pPr>
              <a:lnSpc>
                <a:spcPct val="120000"/>
              </a:lnSpc>
            </a:pPr>
            <a:r>
              <a:rPr lang="en-US" dirty="0" smtClean="0"/>
              <a:t>Uses combination of SharePoint Server 2010 and Single Sign-On security features</a:t>
            </a:r>
          </a:p>
          <a:p>
            <a:pPr>
              <a:lnSpc>
                <a:spcPct val="120000"/>
              </a:lnSpc>
            </a:pPr>
            <a:endParaRPr lang="en-US" dirty="0" smtClean="0"/>
          </a:p>
          <a:p>
            <a:pPr>
              <a:lnSpc>
                <a:spcPct val="120000"/>
              </a:lnSpc>
            </a:pPr>
            <a:r>
              <a:rPr lang="en-US" dirty="0" smtClean="0"/>
              <a:t>Three core security roles are provided by SharePoint Server</a:t>
            </a:r>
          </a:p>
          <a:p>
            <a:pPr>
              <a:lnSpc>
                <a:spcPct val="120000"/>
              </a:lnSpc>
            </a:pPr>
            <a:endParaRPr lang="en-US" dirty="0" smtClean="0"/>
          </a:p>
          <a:p>
            <a:pPr>
              <a:lnSpc>
                <a:spcPct val="120000"/>
              </a:lnSpc>
            </a:pPr>
            <a:r>
              <a:rPr lang="en-US" dirty="0" smtClean="0"/>
              <a:t>Use AD groups for easy management</a:t>
            </a:r>
          </a:p>
          <a:p>
            <a:pPr>
              <a:lnSpc>
                <a:spcPct val="120000"/>
              </a:lnSpc>
            </a:pPr>
            <a:endParaRPr lang="en-US" dirty="0" smtClean="0"/>
          </a:p>
        </p:txBody>
      </p:sp>
      <p:sp>
        <p:nvSpPr>
          <p:cNvPr id="4" name="Slide Number Placeholder 3"/>
          <p:cNvSpPr>
            <a:spLocks noGrp="1"/>
          </p:cNvSpPr>
          <p:nvPr>
            <p:ph type="sldNum" sz="quarter" idx="11"/>
          </p:nvPr>
        </p:nvSpPr>
        <p:spPr/>
        <p:txBody>
          <a:bodyPr/>
          <a:lstStyle/>
          <a:p>
            <a:fld id="{1DC70519-3D27-4D5B-A312-0DC52B8ED593}" type="slidenum">
              <a:rPr lang="en-US" smtClean="0"/>
              <a:pPr/>
              <a:t>76</a:t>
            </a:fld>
            <a:endParaRPr lang="en-US" dirty="0"/>
          </a:p>
        </p:txBody>
      </p:sp>
      <p:graphicFrame>
        <p:nvGraphicFramePr>
          <p:cNvPr id="6" name="Table 5"/>
          <p:cNvGraphicFramePr>
            <a:graphicFrameLocks noGrp="1"/>
          </p:cNvGraphicFramePr>
          <p:nvPr/>
        </p:nvGraphicFramePr>
        <p:xfrm>
          <a:off x="1676400" y="4953000"/>
          <a:ext cx="5181600" cy="1371600"/>
        </p:xfrm>
        <a:graphic>
          <a:graphicData uri="http://schemas.openxmlformats.org/drawingml/2006/table">
            <a:tbl>
              <a:tblPr/>
              <a:tblGrid>
                <a:gridCol w="2590800"/>
                <a:gridCol w="2590800"/>
              </a:tblGrid>
              <a:tr h="342900">
                <a:tc>
                  <a:txBody>
                    <a:bodyPr/>
                    <a:lstStyle/>
                    <a:p>
                      <a:pPr marL="0" marR="0">
                        <a:spcBef>
                          <a:spcPts val="600"/>
                        </a:spcBef>
                        <a:spcAft>
                          <a:spcPts val="300"/>
                        </a:spcAft>
                      </a:pPr>
                      <a:r>
                        <a:rPr lang="en-US" sz="2000" b="1" dirty="0">
                          <a:solidFill>
                            <a:srgbClr xmlns:mc="http://schemas.openxmlformats.org/markup-compatibility/2006" xmlns:a14="http://schemas.microsoft.com/office/drawing/2010/main" val="FFFFFF" mc:Ignorable=""/>
                          </a:solidFill>
                          <a:latin typeface="Calibri"/>
                          <a:ea typeface="Calibri"/>
                          <a:cs typeface="Times New Roman"/>
                        </a:rPr>
                        <a:t>Group</a:t>
                      </a:r>
                      <a:endParaRPr lang="en-US" sz="2000" dirty="0">
                        <a:latin typeface="Calibri"/>
                        <a:ea typeface="Calibri"/>
                        <a:cs typeface="Times New Roman"/>
                      </a:endParaRPr>
                    </a:p>
                  </a:txBody>
                  <a:tcPr marL="68580" marR="68580" marT="0" marB="0">
                    <a:lnL w="12700" cap="flat" cmpd="sng" algn="ctr">
                      <a:solidFill>
                        <a:srgbClr xmlns:mc="http://schemas.openxmlformats.org/markup-compatibility/2006" xmlns:a14="http://schemas.microsoft.com/office/drawing/2010/main" val="4F81BD" mc:Ignorable=""/>
                      </a:solidFill>
                      <a:prstDash val="solid"/>
                      <a:round/>
                      <a:headEnd type="none" w="med" len="med"/>
                      <a:tailEnd type="none" w="med" len="med"/>
                    </a:lnL>
                    <a:lnR>
                      <a:noFill/>
                    </a:lnR>
                    <a:lnT w="12700" cap="flat" cmpd="sng" algn="ctr">
                      <a:solidFill>
                        <a:srgbClr xmlns:mc="http://schemas.openxmlformats.org/markup-compatibility/2006" xmlns:a14="http://schemas.microsoft.com/office/drawing/2010/main" val="4F81BD" mc:Ignorable=""/>
                      </a:solidFill>
                      <a:prstDash val="solid"/>
                      <a:round/>
                      <a:headEnd type="none" w="med" len="med"/>
                      <a:tailEnd type="none" w="med" len="med"/>
                    </a:lnT>
                    <a:lnB w="12700" cap="flat" cmpd="sng" algn="ctr">
                      <a:solidFill>
                        <a:srgbClr xmlns:mc="http://schemas.openxmlformats.org/markup-compatibility/2006" xmlns:a14="http://schemas.microsoft.com/office/drawing/2010/main" val="4F81BD" mc:Ignorable=""/>
                      </a:solidFill>
                      <a:prstDash val="solid"/>
                      <a:round/>
                      <a:headEnd type="none" w="med" len="med"/>
                      <a:tailEnd type="none" w="med" len="med"/>
                    </a:lnB>
                    <a:solidFill>
                      <a:srgbClr xmlns:mc="http://schemas.openxmlformats.org/markup-compatibility/2006" xmlns:a14="http://schemas.microsoft.com/office/drawing/2010/main" val="4F81BD" mc:Ignorable=""/>
                    </a:solidFill>
                  </a:tcPr>
                </a:tc>
                <a:tc>
                  <a:txBody>
                    <a:bodyPr/>
                    <a:lstStyle/>
                    <a:p>
                      <a:pPr marL="0" marR="0">
                        <a:spcBef>
                          <a:spcPts val="600"/>
                        </a:spcBef>
                        <a:spcAft>
                          <a:spcPts val="300"/>
                        </a:spcAft>
                      </a:pPr>
                      <a:r>
                        <a:rPr lang="en-US" sz="2000" b="1">
                          <a:solidFill>
                            <a:srgbClr xmlns:mc="http://schemas.openxmlformats.org/markup-compatibility/2006" xmlns:a14="http://schemas.microsoft.com/office/drawing/2010/main" val="FFFFFF" mc:Ignorable=""/>
                          </a:solidFill>
                          <a:latin typeface="Calibri"/>
                          <a:ea typeface="Calibri"/>
                          <a:cs typeface="Times New Roman"/>
                        </a:rPr>
                        <a:t>Target Audience</a:t>
                      </a:r>
                      <a:endParaRPr lang="en-US" sz="2000">
                        <a:latin typeface="Calibri"/>
                        <a:ea typeface="Calibri"/>
                        <a:cs typeface="Times New Roman"/>
                      </a:endParaRPr>
                    </a:p>
                  </a:txBody>
                  <a:tcPr marL="68580" marR="68580" marT="0" marB="0">
                    <a:lnL>
                      <a:noFill/>
                    </a:lnL>
                    <a:lnR w="12700" cap="flat" cmpd="sng" algn="ctr">
                      <a:solidFill>
                        <a:srgbClr xmlns:mc="http://schemas.openxmlformats.org/markup-compatibility/2006" xmlns:a14="http://schemas.microsoft.com/office/drawing/2010/main" val="4F81BD" mc:Ignorable=""/>
                      </a:solidFill>
                      <a:prstDash val="solid"/>
                      <a:round/>
                      <a:headEnd type="none" w="med" len="med"/>
                      <a:tailEnd type="none" w="med" len="med"/>
                    </a:lnR>
                    <a:lnT w="12700" cap="flat" cmpd="sng" algn="ctr">
                      <a:solidFill>
                        <a:srgbClr xmlns:mc="http://schemas.openxmlformats.org/markup-compatibility/2006" xmlns:a14="http://schemas.microsoft.com/office/drawing/2010/main" val="4F81BD" mc:Ignorable=""/>
                      </a:solidFill>
                      <a:prstDash val="solid"/>
                      <a:round/>
                      <a:headEnd type="none" w="med" len="med"/>
                      <a:tailEnd type="none" w="med" len="med"/>
                    </a:lnT>
                    <a:lnB w="12700" cap="flat" cmpd="sng" algn="ctr">
                      <a:solidFill>
                        <a:srgbClr xmlns:mc="http://schemas.openxmlformats.org/markup-compatibility/2006" xmlns:a14="http://schemas.microsoft.com/office/drawing/2010/main" val="4F81BD" mc:Ignorable=""/>
                      </a:solidFill>
                      <a:prstDash val="solid"/>
                      <a:round/>
                      <a:headEnd type="none" w="med" len="med"/>
                      <a:tailEnd type="none" w="med" len="med"/>
                    </a:lnB>
                    <a:solidFill>
                      <a:srgbClr xmlns:mc="http://schemas.openxmlformats.org/markup-compatibility/2006" xmlns:a14="http://schemas.microsoft.com/office/drawing/2010/main" val="4F81BD" mc:Ignorable=""/>
                    </a:solidFill>
                  </a:tcPr>
                </a:tc>
              </a:tr>
              <a:tr h="342900">
                <a:tc>
                  <a:txBody>
                    <a:bodyPr/>
                    <a:lstStyle/>
                    <a:p>
                      <a:pPr marL="0" marR="0">
                        <a:spcBef>
                          <a:spcPts val="600"/>
                        </a:spcBef>
                        <a:spcAft>
                          <a:spcPts val="300"/>
                        </a:spcAft>
                      </a:pPr>
                      <a:r>
                        <a:rPr lang="en-US" sz="2000" b="1" dirty="0">
                          <a:solidFill>
                            <a:schemeClr val="bg1"/>
                          </a:solidFill>
                          <a:latin typeface="Calibri"/>
                          <a:ea typeface="Calibri"/>
                          <a:cs typeface="Times New Roman"/>
                        </a:rPr>
                        <a:t>Full Rights</a:t>
                      </a:r>
                      <a:endParaRPr lang="en-US" sz="2000" dirty="0">
                        <a:solidFill>
                          <a:schemeClr val="bg1"/>
                        </a:solidFill>
                        <a:latin typeface="Calibri"/>
                        <a:ea typeface="Calibri"/>
                        <a:cs typeface="Times New Roman"/>
                      </a:endParaRPr>
                    </a:p>
                  </a:txBody>
                  <a:tcPr marL="68580" marR="68580" marT="0" marB="0">
                    <a:lnL w="12700" cap="flat" cmpd="sng" algn="ctr">
                      <a:solidFill>
                        <a:srgbClr xmlns:mc="http://schemas.openxmlformats.org/markup-compatibility/2006" xmlns:a14="http://schemas.microsoft.com/office/drawing/2010/main" val="4F81BD" mc:Ignorable=""/>
                      </a:solidFill>
                      <a:prstDash val="solid"/>
                      <a:round/>
                      <a:headEnd type="none" w="med" len="med"/>
                      <a:tailEnd type="none" w="med" len="med"/>
                    </a:lnL>
                    <a:lnR>
                      <a:noFill/>
                    </a:lnR>
                    <a:lnT w="12700" cap="flat" cmpd="sng" algn="ctr">
                      <a:solidFill>
                        <a:srgbClr xmlns:mc="http://schemas.openxmlformats.org/markup-compatibility/2006" xmlns:a14="http://schemas.microsoft.com/office/drawing/2010/main" val="4F81BD" mc:Ignorable=""/>
                      </a:solidFill>
                      <a:prstDash val="solid"/>
                      <a:round/>
                      <a:headEnd type="none" w="med" len="med"/>
                      <a:tailEnd type="none" w="med" len="med"/>
                    </a:lnT>
                    <a:lnB w="12700" cap="flat" cmpd="sng" algn="ctr">
                      <a:solidFill>
                        <a:srgbClr xmlns:mc="http://schemas.openxmlformats.org/markup-compatibility/2006" xmlns:a14="http://schemas.microsoft.com/office/drawing/2010/main" val="4F81BD" mc:Ignorable=""/>
                      </a:solidFill>
                      <a:prstDash val="solid"/>
                      <a:round/>
                      <a:headEnd type="none" w="med" len="med"/>
                      <a:tailEnd type="none" w="med" len="med"/>
                    </a:lnB>
                    <a:solidFill>
                      <a:schemeClr val="tx1"/>
                    </a:solidFill>
                  </a:tcPr>
                </a:tc>
                <a:tc>
                  <a:txBody>
                    <a:bodyPr/>
                    <a:lstStyle/>
                    <a:p>
                      <a:pPr marL="0" marR="0">
                        <a:spcBef>
                          <a:spcPts val="600"/>
                        </a:spcBef>
                        <a:spcAft>
                          <a:spcPts val="300"/>
                        </a:spcAft>
                      </a:pPr>
                      <a:r>
                        <a:rPr lang="en-US" sz="2000" dirty="0">
                          <a:solidFill>
                            <a:schemeClr val="bg1"/>
                          </a:solidFill>
                          <a:latin typeface="Calibri"/>
                          <a:ea typeface="Calibri"/>
                          <a:cs typeface="Times New Roman"/>
                        </a:rPr>
                        <a:t>Site Administrator</a:t>
                      </a:r>
                    </a:p>
                  </a:txBody>
                  <a:tcPr marL="68580" marR="68580" marT="0" marB="0">
                    <a:lnL>
                      <a:noFill/>
                    </a:lnL>
                    <a:lnR w="12700" cap="flat" cmpd="sng" algn="ctr">
                      <a:solidFill>
                        <a:srgbClr xmlns:mc="http://schemas.openxmlformats.org/markup-compatibility/2006" xmlns:a14="http://schemas.microsoft.com/office/drawing/2010/main" val="4F81BD" mc:Ignorable=""/>
                      </a:solidFill>
                      <a:prstDash val="solid"/>
                      <a:round/>
                      <a:headEnd type="none" w="med" len="med"/>
                      <a:tailEnd type="none" w="med" len="med"/>
                    </a:lnR>
                    <a:lnT w="12700" cap="flat" cmpd="sng" algn="ctr">
                      <a:solidFill>
                        <a:srgbClr xmlns:mc="http://schemas.openxmlformats.org/markup-compatibility/2006" xmlns:a14="http://schemas.microsoft.com/office/drawing/2010/main" val="4F81BD" mc:Ignorable=""/>
                      </a:solidFill>
                      <a:prstDash val="solid"/>
                      <a:round/>
                      <a:headEnd type="none" w="med" len="med"/>
                      <a:tailEnd type="none" w="med" len="med"/>
                    </a:lnT>
                    <a:lnB w="12700" cap="flat" cmpd="sng" algn="ctr">
                      <a:solidFill>
                        <a:srgbClr xmlns:mc="http://schemas.openxmlformats.org/markup-compatibility/2006" xmlns:a14="http://schemas.microsoft.com/office/drawing/2010/main" val="4F81BD" mc:Ignorable=""/>
                      </a:solidFill>
                      <a:prstDash val="solid"/>
                      <a:round/>
                      <a:headEnd type="none" w="med" len="med"/>
                      <a:tailEnd type="none" w="med" len="med"/>
                    </a:lnB>
                    <a:solidFill>
                      <a:schemeClr val="tx1"/>
                    </a:solidFill>
                  </a:tcPr>
                </a:tc>
              </a:tr>
              <a:tr h="342900">
                <a:tc>
                  <a:txBody>
                    <a:bodyPr/>
                    <a:lstStyle/>
                    <a:p>
                      <a:pPr marL="0" marR="0">
                        <a:spcBef>
                          <a:spcPts val="600"/>
                        </a:spcBef>
                        <a:spcAft>
                          <a:spcPts val="300"/>
                        </a:spcAft>
                      </a:pPr>
                      <a:r>
                        <a:rPr lang="en-US" sz="2000" b="1" dirty="0">
                          <a:solidFill>
                            <a:schemeClr val="bg1"/>
                          </a:solidFill>
                          <a:latin typeface="Calibri"/>
                          <a:ea typeface="Calibri"/>
                          <a:cs typeface="Times New Roman"/>
                        </a:rPr>
                        <a:t>Hierarchy Manager</a:t>
                      </a:r>
                      <a:endParaRPr lang="en-US" sz="2000" dirty="0">
                        <a:solidFill>
                          <a:schemeClr val="bg1"/>
                        </a:solidFill>
                        <a:latin typeface="Calibri"/>
                        <a:ea typeface="Calibri"/>
                        <a:cs typeface="Times New Roman"/>
                      </a:endParaRPr>
                    </a:p>
                  </a:txBody>
                  <a:tcPr marL="68580" marR="68580" marT="0" marB="0">
                    <a:lnL w="12700" cap="flat" cmpd="sng" algn="ctr">
                      <a:solidFill>
                        <a:srgbClr xmlns:mc="http://schemas.openxmlformats.org/markup-compatibility/2006" xmlns:a14="http://schemas.microsoft.com/office/drawing/2010/main" val="4F81BD" mc:Ignorable=""/>
                      </a:solidFill>
                      <a:prstDash val="solid"/>
                      <a:round/>
                      <a:headEnd type="none" w="med" len="med"/>
                      <a:tailEnd type="none" w="med" len="med"/>
                    </a:lnL>
                    <a:lnR>
                      <a:noFill/>
                    </a:lnR>
                    <a:lnT w="12700" cap="flat" cmpd="sng" algn="ctr">
                      <a:solidFill>
                        <a:srgbClr xmlns:mc="http://schemas.openxmlformats.org/markup-compatibility/2006" xmlns:a14="http://schemas.microsoft.com/office/drawing/2010/main" val="4F81BD" mc:Ignorable=""/>
                      </a:solidFill>
                      <a:prstDash val="solid"/>
                      <a:round/>
                      <a:headEnd type="none" w="med" len="med"/>
                      <a:tailEnd type="none" w="med" len="med"/>
                    </a:lnT>
                    <a:lnB w="12700" cap="flat" cmpd="sng" algn="ctr">
                      <a:solidFill>
                        <a:srgbClr xmlns:mc="http://schemas.openxmlformats.org/markup-compatibility/2006" xmlns:a14="http://schemas.microsoft.com/office/drawing/2010/main" val="4F81BD" mc:Ignorable=""/>
                      </a:solidFill>
                      <a:prstDash val="solid"/>
                      <a:round/>
                      <a:headEnd type="none" w="med" len="med"/>
                      <a:tailEnd type="none" w="med" len="med"/>
                    </a:lnB>
                    <a:solidFill>
                      <a:schemeClr val="tx1"/>
                    </a:solidFill>
                  </a:tcPr>
                </a:tc>
                <a:tc>
                  <a:txBody>
                    <a:bodyPr/>
                    <a:lstStyle/>
                    <a:p>
                      <a:pPr marL="0" marR="0">
                        <a:spcBef>
                          <a:spcPts val="600"/>
                        </a:spcBef>
                        <a:spcAft>
                          <a:spcPts val="300"/>
                        </a:spcAft>
                      </a:pPr>
                      <a:r>
                        <a:rPr lang="en-US" sz="2000" dirty="0">
                          <a:solidFill>
                            <a:schemeClr val="bg1"/>
                          </a:solidFill>
                          <a:latin typeface="Calibri"/>
                          <a:ea typeface="Calibri"/>
                          <a:cs typeface="Times New Roman"/>
                        </a:rPr>
                        <a:t>IW Report Author</a:t>
                      </a:r>
                    </a:p>
                  </a:txBody>
                  <a:tcPr marL="68580" marR="68580" marT="0" marB="0">
                    <a:lnL>
                      <a:noFill/>
                    </a:lnL>
                    <a:lnR w="12700" cap="flat" cmpd="sng" algn="ctr">
                      <a:solidFill>
                        <a:srgbClr xmlns:mc="http://schemas.openxmlformats.org/markup-compatibility/2006" xmlns:a14="http://schemas.microsoft.com/office/drawing/2010/main" val="4F81BD" mc:Ignorable=""/>
                      </a:solidFill>
                      <a:prstDash val="solid"/>
                      <a:round/>
                      <a:headEnd type="none" w="med" len="med"/>
                      <a:tailEnd type="none" w="med" len="med"/>
                    </a:lnR>
                    <a:lnT w="12700" cap="flat" cmpd="sng" algn="ctr">
                      <a:solidFill>
                        <a:srgbClr xmlns:mc="http://schemas.openxmlformats.org/markup-compatibility/2006" xmlns:a14="http://schemas.microsoft.com/office/drawing/2010/main" val="4F81BD" mc:Ignorable=""/>
                      </a:solidFill>
                      <a:prstDash val="solid"/>
                      <a:round/>
                      <a:headEnd type="none" w="med" len="med"/>
                      <a:tailEnd type="none" w="med" len="med"/>
                    </a:lnT>
                    <a:lnB w="12700" cap="flat" cmpd="sng" algn="ctr">
                      <a:solidFill>
                        <a:srgbClr xmlns:mc="http://schemas.openxmlformats.org/markup-compatibility/2006" xmlns:a14="http://schemas.microsoft.com/office/drawing/2010/main" val="4F81BD" mc:Ignorable=""/>
                      </a:solidFill>
                      <a:prstDash val="solid"/>
                      <a:round/>
                      <a:headEnd type="none" w="med" len="med"/>
                      <a:tailEnd type="none" w="med" len="med"/>
                    </a:lnB>
                    <a:solidFill>
                      <a:schemeClr val="tx1"/>
                    </a:solidFill>
                  </a:tcPr>
                </a:tc>
              </a:tr>
              <a:tr h="342900">
                <a:tc>
                  <a:txBody>
                    <a:bodyPr/>
                    <a:lstStyle/>
                    <a:p>
                      <a:pPr marL="0" marR="0">
                        <a:spcBef>
                          <a:spcPts val="600"/>
                        </a:spcBef>
                        <a:spcAft>
                          <a:spcPts val="300"/>
                        </a:spcAft>
                      </a:pPr>
                      <a:r>
                        <a:rPr lang="en-US" sz="2000" b="1" dirty="0">
                          <a:solidFill>
                            <a:schemeClr val="bg1"/>
                          </a:solidFill>
                          <a:latin typeface="Calibri"/>
                          <a:ea typeface="Calibri"/>
                          <a:cs typeface="Times New Roman"/>
                        </a:rPr>
                        <a:t>Viewers</a:t>
                      </a:r>
                      <a:endParaRPr lang="en-US" sz="2000" dirty="0">
                        <a:solidFill>
                          <a:schemeClr val="bg1"/>
                        </a:solidFill>
                        <a:latin typeface="Calibri"/>
                        <a:ea typeface="Calibri"/>
                        <a:cs typeface="Times New Roman"/>
                      </a:endParaRPr>
                    </a:p>
                  </a:txBody>
                  <a:tcPr marL="68580" marR="68580" marT="0" marB="0">
                    <a:lnL w="12700" cap="flat" cmpd="sng" algn="ctr">
                      <a:solidFill>
                        <a:srgbClr xmlns:mc="http://schemas.openxmlformats.org/markup-compatibility/2006" xmlns:a14="http://schemas.microsoft.com/office/drawing/2010/main" val="4F81BD" mc:Ignorable=""/>
                      </a:solidFill>
                      <a:prstDash val="solid"/>
                      <a:round/>
                      <a:headEnd type="none" w="med" len="med"/>
                      <a:tailEnd type="none" w="med" len="med"/>
                    </a:lnL>
                    <a:lnR>
                      <a:noFill/>
                    </a:lnR>
                    <a:lnT w="12700" cap="flat" cmpd="sng" algn="ctr">
                      <a:solidFill>
                        <a:srgbClr xmlns:mc="http://schemas.openxmlformats.org/markup-compatibility/2006" xmlns:a14="http://schemas.microsoft.com/office/drawing/2010/main" val="4F81BD" mc:Ignorable=""/>
                      </a:solidFill>
                      <a:prstDash val="solid"/>
                      <a:round/>
                      <a:headEnd type="none" w="med" len="med"/>
                      <a:tailEnd type="none" w="med" len="med"/>
                    </a:lnT>
                    <a:lnB w="12700" cap="flat" cmpd="sng" algn="ctr">
                      <a:solidFill>
                        <a:srgbClr xmlns:mc="http://schemas.openxmlformats.org/markup-compatibility/2006" xmlns:a14="http://schemas.microsoft.com/office/drawing/2010/main" val="4F81BD" mc:Ignorable=""/>
                      </a:solidFill>
                      <a:prstDash val="solid"/>
                      <a:round/>
                      <a:headEnd type="none" w="med" len="med"/>
                      <a:tailEnd type="none" w="med" len="med"/>
                    </a:lnB>
                    <a:solidFill>
                      <a:schemeClr val="tx1"/>
                    </a:solidFill>
                  </a:tcPr>
                </a:tc>
                <a:tc>
                  <a:txBody>
                    <a:bodyPr/>
                    <a:lstStyle/>
                    <a:p>
                      <a:pPr marL="0" marR="0">
                        <a:spcBef>
                          <a:spcPts val="600"/>
                        </a:spcBef>
                        <a:spcAft>
                          <a:spcPts val="300"/>
                        </a:spcAft>
                      </a:pPr>
                      <a:r>
                        <a:rPr lang="en-US" sz="2000" dirty="0">
                          <a:solidFill>
                            <a:schemeClr val="bg1"/>
                          </a:solidFill>
                          <a:latin typeface="Calibri"/>
                          <a:ea typeface="Calibri"/>
                          <a:cs typeface="Times New Roman"/>
                        </a:rPr>
                        <a:t>IW Consumer</a:t>
                      </a:r>
                    </a:p>
                  </a:txBody>
                  <a:tcPr marL="68580" marR="68580" marT="0" marB="0">
                    <a:lnL>
                      <a:noFill/>
                    </a:lnL>
                    <a:lnR w="12700" cap="flat" cmpd="sng" algn="ctr">
                      <a:solidFill>
                        <a:srgbClr xmlns:mc="http://schemas.openxmlformats.org/markup-compatibility/2006" xmlns:a14="http://schemas.microsoft.com/office/drawing/2010/main" val="4F81BD" mc:Ignorable=""/>
                      </a:solidFill>
                      <a:prstDash val="solid"/>
                      <a:round/>
                      <a:headEnd type="none" w="med" len="med"/>
                      <a:tailEnd type="none" w="med" len="med"/>
                    </a:lnR>
                    <a:lnT w="12700" cap="flat" cmpd="sng" algn="ctr">
                      <a:solidFill>
                        <a:srgbClr xmlns:mc="http://schemas.openxmlformats.org/markup-compatibility/2006" xmlns:a14="http://schemas.microsoft.com/office/drawing/2010/main" val="4F81BD" mc:Ignorable=""/>
                      </a:solidFill>
                      <a:prstDash val="solid"/>
                      <a:round/>
                      <a:headEnd type="none" w="med" len="med"/>
                      <a:tailEnd type="none" w="med" len="med"/>
                    </a:lnT>
                    <a:lnB w="12700" cap="flat" cmpd="sng" algn="ctr">
                      <a:solidFill>
                        <a:srgbClr xmlns:mc="http://schemas.openxmlformats.org/markup-compatibility/2006" xmlns:a14="http://schemas.microsoft.com/office/drawing/2010/main" val="4F81BD" mc:Ignorable=""/>
                      </a:solidFill>
                      <a:prstDash val="solid"/>
                      <a:round/>
                      <a:headEnd type="none" w="med" len="med"/>
                      <a:tailEnd type="none" w="med" len="med"/>
                    </a:lnB>
                    <a:solidFill>
                      <a:schemeClr val="tx1"/>
                    </a:solidFill>
                  </a:tcPr>
                </a:tc>
              </a:tr>
            </a:tbl>
          </a:graphicData>
        </a:graphic>
      </p:graphicFrame>
    </p:spTree>
    <p:extLst>
      <p:ext uri="{BB962C8B-B14F-4D97-AF65-F5344CB8AC3E}">
        <p14:creationId xmlns:p14="http://schemas.microsoft.com/office/powerpoint/2010/main" val="441081199"/>
      </p:ext>
    </p:extLst>
  </p:cSld>
  <p:clrMapOvr>
    <a:masterClrMapping/>
  </p:clrMapOvr>
  <p:transition xmlns:p14="http://schemas.microsoft.com/office/powerpoint/2010/mai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22313" y="4406900"/>
            <a:ext cx="7772400" cy="553998"/>
          </a:xfrm>
        </p:spPr>
        <p:txBody>
          <a:bodyPr/>
          <a:lstStyle/>
          <a:p>
            <a:r>
              <a:rPr lang="en-US" dirty="0" smtClean="0"/>
              <a:t>Excel services configuration</a:t>
            </a:r>
            <a:endParaRPr lang="en-US" dirty="0"/>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0D7CF977-003B-4382-9C11-15648BFA557C}" type="slidenum">
              <a:rPr lang="en-US" smtClean="0"/>
              <a:pPr/>
              <a:t>77</a:t>
            </a:fld>
            <a:endParaRPr lang="en-US"/>
          </a:p>
        </p:txBody>
      </p:sp>
    </p:spTree>
    <p:extLst>
      <p:ext uri="{BB962C8B-B14F-4D97-AF65-F5344CB8AC3E}">
        <p14:creationId xmlns:p14="http://schemas.microsoft.com/office/powerpoint/2010/main" val="1020468269"/>
      </p:ext>
    </p:extLst>
  </p:cSld>
  <p:clrMapOvr>
    <a:masterClrMapping/>
  </p:clrMapOvr>
  <p:transition xmlns:p14="http://schemas.microsoft.com/office/powerpoint/2010/mai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3" cstate="print"/>
          <a:srcRect t="15160" r="69065" b="50000"/>
          <a:stretch/>
        </p:blipFill>
        <p:spPr bwMode="auto">
          <a:xfrm>
            <a:off x="76200" y="2191822"/>
            <a:ext cx="2209800" cy="1576864"/>
          </a:xfrm>
          <a:prstGeom prst="rect">
            <a:avLst/>
          </a:prstGeom>
          <a:noFill/>
          <a:ln w="9525">
            <a:noFill/>
            <a:miter lim="800000"/>
            <a:headEnd/>
            <a:tailEnd/>
          </a:ln>
          <a:effectLst/>
        </p:spPr>
      </p:pic>
      <p:sp>
        <p:nvSpPr>
          <p:cNvPr id="5" name="Rectangle 4"/>
          <p:cNvSpPr/>
          <p:nvPr/>
        </p:nvSpPr>
        <p:spPr>
          <a:xfrm>
            <a:off x="2438400" y="76200"/>
            <a:ext cx="6172200" cy="3048000"/>
          </a:xfrm>
          <a:prstGeom prst="rect">
            <a:avLst/>
          </a:prstGeom>
          <a:blipFill>
            <a:blip r:embed="rId4" cstate="print"/>
            <a:stretch>
              <a:fillRect/>
            </a:stretch>
          </a:blipFill>
        </p:spPr>
        <p:style>
          <a:lnRef idx="1">
            <a:schemeClr val="accent4"/>
          </a:lnRef>
          <a:fillRef idx="2">
            <a:schemeClr val="accent4"/>
          </a:fillRef>
          <a:effectRef idx="1">
            <a:schemeClr val="accent4"/>
          </a:effectRef>
          <a:fontRef idx="minor">
            <a:schemeClr val="dk1"/>
          </a:fontRef>
        </p:style>
        <p:txBody>
          <a:bodyPr rtlCol="0" anchor="t" anchorCtr="0"/>
          <a:lstStyle/>
          <a:p>
            <a:pPr algn="ctr"/>
            <a:endParaRPr lang="en-US" dirty="0" smtClean="0"/>
          </a:p>
          <a:p>
            <a:r>
              <a:rPr lang="en-US" dirty="0" smtClean="0"/>
              <a:t>       Project Web Access -&gt; Business Intelligence Center</a:t>
            </a:r>
            <a:endParaRPr lang="en-US" dirty="0"/>
          </a:p>
        </p:txBody>
      </p:sp>
      <p:sp>
        <p:nvSpPr>
          <p:cNvPr id="6" name="Rectangle 5"/>
          <p:cNvSpPr/>
          <p:nvPr/>
        </p:nvSpPr>
        <p:spPr>
          <a:xfrm>
            <a:off x="4800600" y="914400"/>
            <a:ext cx="1524000" cy="1902814"/>
          </a:xfrm>
          <a:prstGeom prst="rect">
            <a:avLst/>
          </a:prstGeom>
        </p:spPr>
        <p:style>
          <a:lnRef idx="1">
            <a:schemeClr val="accent3"/>
          </a:lnRef>
          <a:fillRef idx="3">
            <a:schemeClr val="accent3"/>
          </a:fillRef>
          <a:effectRef idx="2">
            <a:schemeClr val="accent3"/>
          </a:effectRef>
          <a:fontRef idx="minor">
            <a:schemeClr val="lt1"/>
          </a:fontRef>
        </p:style>
        <p:txBody>
          <a:bodyPr rtlCol="0" anchor="t"/>
          <a:lstStyle/>
          <a:p>
            <a:pPr algn="ctr"/>
            <a:r>
              <a:rPr lang="en-US" sz="1600" dirty="0" smtClean="0">
                <a:solidFill>
                  <a:schemeClr val="bg1"/>
                </a:solidFill>
              </a:rPr>
              <a:t>Excel</a:t>
            </a:r>
          </a:p>
          <a:p>
            <a:pPr algn="ctr"/>
            <a:r>
              <a:rPr lang="en-US" sz="1600" dirty="0" smtClean="0">
                <a:solidFill>
                  <a:schemeClr val="bg1"/>
                </a:solidFill>
              </a:rPr>
              <a:t>Services</a:t>
            </a:r>
            <a:endParaRPr lang="en-US" sz="1600" dirty="0">
              <a:solidFill>
                <a:schemeClr val="bg1"/>
              </a:solidFill>
            </a:endParaRPr>
          </a:p>
        </p:txBody>
      </p:sp>
      <p:sp>
        <p:nvSpPr>
          <p:cNvPr id="7" name="Rounded Rectangle 6"/>
          <p:cNvSpPr/>
          <p:nvPr/>
        </p:nvSpPr>
        <p:spPr>
          <a:xfrm>
            <a:off x="2781300" y="1926714"/>
            <a:ext cx="1562100" cy="107166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Office Data Connection</a:t>
            </a:r>
            <a:endParaRPr lang="en-US" dirty="0">
              <a:solidFill>
                <a:schemeClr val="bg1"/>
              </a:solidFill>
            </a:endParaRPr>
          </a:p>
        </p:txBody>
      </p:sp>
      <p:sp>
        <p:nvSpPr>
          <p:cNvPr id="8" name="Rounded Rectangle 7"/>
          <p:cNvSpPr/>
          <p:nvPr/>
        </p:nvSpPr>
        <p:spPr>
          <a:xfrm>
            <a:off x="2773057" y="794144"/>
            <a:ext cx="1562100" cy="107166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bg1"/>
                </a:solidFill>
              </a:rPr>
              <a:t>Excel Workbook</a:t>
            </a:r>
            <a:endParaRPr lang="en-US" sz="2000" dirty="0">
              <a:solidFill>
                <a:schemeClr val="bg1"/>
              </a:solidFill>
            </a:endParaRPr>
          </a:p>
        </p:txBody>
      </p:sp>
      <p:sp>
        <p:nvSpPr>
          <p:cNvPr id="9" name="Right Arrow 8"/>
          <p:cNvSpPr/>
          <p:nvPr/>
        </p:nvSpPr>
        <p:spPr>
          <a:xfrm>
            <a:off x="4135513" y="1219200"/>
            <a:ext cx="969887" cy="353340"/>
          </a:xfrm>
          <a:prstGeom prst="rightArrow">
            <a:avLst/>
          </a:prstGeom>
          <a:gradFill>
            <a:gsLst>
              <a:gs pos="0">
                <a:srgbClr xmlns:mc="http://schemas.openxmlformats.org/markup-compatibility/2006" xmlns:a14="http://schemas.microsoft.com/office/drawing/2010/main" val="FF0000" mc:Ignorable=""/>
              </a:gs>
              <a:gs pos="72000">
                <a:srgbClr xmlns:mc="http://schemas.openxmlformats.org/markup-compatibility/2006" xmlns:a14="http://schemas.microsoft.com/office/drawing/2010/main" val="FF0000" mc:Ignorable=""/>
              </a:gs>
              <a:gs pos="100000">
                <a:schemeClr val="accent6">
                  <a:tint val="80000"/>
                  <a:satMod val="155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pic>
        <p:nvPicPr>
          <p:cNvPr id="11" name="Picture 2" descr="C:\Users\tgatte.REDMOND\AppData\Local\Microsoft\Windows\Temporary Internet Files\Content.IE5\JI61XOGB\MCj04339410000[1].png"/>
          <p:cNvPicPr>
            <a:picLocks noChangeAspect="1" noChangeArrowheads="1"/>
          </p:cNvPicPr>
          <p:nvPr/>
        </p:nvPicPr>
        <p:blipFill>
          <a:blip r:embed="rId5" cstate="print"/>
          <a:srcRect/>
          <a:stretch>
            <a:fillRect/>
          </a:stretch>
        </p:blipFill>
        <p:spPr bwMode="auto">
          <a:xfrm flipH="1">
            <a:off x="228600" y="457200"/>
            <a:ext cx="1714500" cy="1714500"/>
          </a:xfrm>
          <a:prstGeom prst="rect">
            <a:avLst/>
          </a:prstGeom>
          <a:noFill/>
        </p:spPr>
      </p:pic>
      <p:sp>
        <p:nvSpPr>
          <p:cNvPr id="3" name="Rectangle 2"/>
          <p:cNvSpPr/>
          <p:nvPr/>
        </p:nvSpPr>
        <p:spPr>
          <a:xfrm>
            <a:off x="2438400" y="3276600"/>
            <a:ext cx="6172200" cy="2286000"/>
          </a:xfrm>
          <a:prstGeom prst="rect">
            <a:avLst/>
          </a:prstGeom>
          <a:blipFill>
            <a:blip r:embed="rId6" cstate="print"/>
            <a:stretch>
              <a:fillRect/>
            </a:stretch>
          </a:blipFill>
        </p:spPr>
        <p:style>
          <a:lnRef idx="1">
            <a:schemeClr val="accent4"/>
          </a:lnRef>
          <a:fillRef idx="2">
            <a:schemeClr val="accent4"/>
          </a:fillRef>
          <a:effectRef idx="1">
            <a:schemeClr val="accent4"/>
          </a:effectRef>
          <a:fontRef idx="minor">
            <a:schemeClr val="dk1"/>
          </a:fontRef>
        </p:style>
        <p:txBody>
          <a:bodyPr rtlCol="0" anchor="b" anchorCtr="0"/>
          <a:lstStyle/>
          <a:p>
            <a:pPr algn="ctr"/>
            <a:endParaRPr lang="en-US" dirty="0" smtClean="0"/>
          </a:p>
          <a:p>
            <a:pPr algn="ctr"/>
            <a:r>
              <a:rPr lang="en-US" dirty="0" smtClean="0"/>
              <a:t>Database Server</a:t>
            </a:r>
            <a:endParaRPr lang="en-US" dirty="0"/>
          </a:p>
        </p:txBody>
      </p:sp>
      <p:grpSp>
        <p:nvGrpSpPr>
          <p:cNvPr id="10" name="Group 17"/>
          <p:cNvGrpSpPr/>
          <p:nvPr/>
        </p:nvGrpSpPr>
        <p:grpSpPr>
          <a:xfrm>
            <a:off x="2971800" y="3657600"/>
            <a:ext cx="2514600" cy="1566672"/>
            <a:chOff x="382155" y="838201"/>
            <a:chExt cx="2514600" cy="1566672"/>
          </a:xfrm>
        </p:grpSpPr>
        <p:pic>
          <p:nvPicPr>
            <p:cNvPr id="16" name="Picture 15"/>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382155" y="838201"/>
              <a:ext cx="2514600" cy="1566672"/>
            </a:xfrm>
            <a:prstGeom prst="rect">
              <a:avLst/>
            </a:prstGeom>
          </p:spPr>
        </p:pic>
        <p:sp>
          <p:nvSpPr>
            <p:cNvPr id="4" name="TextBox 3"/>
            <p:cNvSpPr txBox="1"/>
            <p:nvPr/>
          </p:nvSpPr>
          <p:spPr>
            <a:xfrm>
              <a:off x="964462" y="1295401"/>
              <a:ext cx="1349985" cy="738664"/>
            </a:xfrm>
            <a:prstGeom prst="rect">
              <a:avLst/>
            </a:prstGeom>
            <a:solidFill>
              <a:schemeClr val="bg2">
                <a:alpha val="55000"/>
              </a:schemeClr>
            </a:solidFill>
          </p:spPr>
          <p:txBody>
            <a:bodyPr wrap="none" lIns="0" tIns="0" rIns="0" bIns="0" rtlCol="0">
              <a:spAutoFit/>
            </a:bodyPr>
            <a:lstStyle/>
            <a:p>
              <a:r>
                <a:rPr lang="en-US" sz="2400" dirty="0" smtClean="0">
                  <a:gradFill>
                    <a:gsLst>
                      <a:gs pos="0">
                        <a:schemeClr val="tx1"/>
                      </a:gs>
                      <a:gs pos="86000">
                        <a:schemeClr val="tx1"/>
                      </a:gs>
                    </a:gsLst>
                    <a:lin ang="5400000" scaled="0"/>
                  </a:gradFill>
                </a:rPr>
                <a:t>Reporting</a:t>
              </a:r>
            </a:p>
            <a:p>
              <a:r>
                <a:rPr lang="en-US" sz="2400" dirty="0" smtClean="0">
                  <a:gradFill>
                    <a:gsLst>
                      <a:gs pos="0">
                        <a:schemeClr val="tx1"/>
                      </a:gs>
                      <a:gs pos="86000">
                        <a:schemeClr val="tx1"/>
                      </a:gs>
                    </a:gsLst>
                    <a:lin ang="5400000" scaled="0"/>
                  </a:gradFill>
                </a:rPr>
                <a:t>DB</a:t>
              </a:r>
            </a:p>
          </p:txBody>
        </p:sp>
      </p:grpSp>
      <p:grpSp>
        <p:nvGrpSpPr>
          <p:cNvPr id="12" name="Group 12"/>
          <p:cNvGrpSpPr/>
          <p:nvPr/>
        </p:nvGrpSpPr>
        <p:grpSpPr>
          <a:xfrm>
            <a:off x="5562600" y="3657600"/>
            <a:ext cx="2514600" cy="1566672"/>
            <a:chOff x="355820" y="3102865"/>
            <a:chExt cx="2514600" cy="1566672"/>
          </a:xfrm>
        </p:grpSpPr>
        <p:pic>
          <p:nvPicPr>
            <p:cNvPr id="14" name="Picture 13"/>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355820" y="3102865"/>
              <a:ext cx="2514600" cy="1566672"/>
            </a:xfrm>
            <a:prstGeom prst="rect">
              <a:avLst/>
            </a:prstGeom>
          </p:spPr>
        </p:pic>
        <p:sp>
          <p:nvSpPr>
            <p:cNvPr id="17" name="TextBox 16"/>
            <p:cNvSpPr txBox="1"/>
            <p:nvPr/>
          </p:nvSpPr>
          <p:spPr>
            <a:xfrm>
              <a:off x="1117820" y="3560065"/>
              <a:ext cx="1322693" cy="738664"/>
            </a:xfrm>
            <a:prstGeom prst="rect">
              <a:avLst/>
            </a:prstGeom>
            <a:solidFill>
              <a:schemeClr val="bg2">
                <a:alpha val="55000"/>
              </a:schemeClr>
            </a:solidFill>
          </p:spPr>
          <p:txBody>
            <a:bodyPr wrap="square" lIns="0" tIns="0" rIns="0" bIns="0" rtlCol="0">
              <a:spAutoFit/>
            </a:bodyPr>
            <a:lstStyle/>
            <a:p>
              <a:r>
                <a:rPr lang="en-US" sz="2400" dirty="0" smtClean="0">
                  <a:gradFill>
                    <a:gsLst>
                      <a:gs pos="0">
                        <a:schemeClr val="tx1"/>
                      </a:gs>
                      <a:gs pos="86000">
                        <a:schemeClr val="tx1"/>
                      </a:gs>
                    </a:gsLst>
                    <a:lin ang="5400000" scaled="0"/>
                  </a:gradFill>
                </a:rPr>
                <a:t>Analysis</a:t>
              </a:r>
            </a:p>
            <a:p>
              <a:r>
                <a:rPr lang="en-US" sz="2400" dirty="0" smtClean="0">
                  <a:gradFill>
                    <a:gsLst>
                      <a:gs pos="0">
                        <a:schemeClr val="tx1"/>
                      </a:gs>
                      <a:gs pos="86000">
                        <a:schemeClr val="tx1"/>
                      </a:gs>
                    </a:gsLst>
                    <a:lin ang="5400000" scaled="0"/>
                  </a:gradFill>
                </a:rPr>
                <a:t>DB      </a:t>
              </a:r>
            </a:p>
          </p:txBody>
        </p:sp>
      </p:grpSp>
      <p:sp>
        <p:nvSpPr>
          <p:cNvPr id="20" name="Rectangle 19"/>
          <p:cNvSpPr/>
          <p:nvPr/>
        </p:nvSpPr>
        <p:spPr>
          <a:xfrm>
            <a:off x="6477000" y="914400"/>
            <a:ext cx="1790700" cy="1902814"/>
          </a:xfrm>
          <a:prstGeom prst="rect">
            <a:avLst/>
          </a:prstGeom>
        </p:spPr>
        <p:style>
          <a:lnRef idx="1">
            <a:schemeClr val="accent3"/>
          </a:lnRef>
          <a:fillRef idx="3">
            <a:schemeClr val="accent3"/>
          </a:fillRef>
          <a:effectRef idx="2">
            <a:schemeClr val="accent3"/>
          </a:effectRef>
          <a:fontRef idx="minor">
            <a:schemeClr val="lt1"/>
          </a:fontRef>
        </p:style>
        <p:txBody>
          <a:bodyPr rtlCol="0" anchor="t"/>
          <a:lstStyle/>
          <a:p>
            <a:pPr algn="ctr"/>
            <a:r>
              <a:rPr lang="en-US" sz="1600" dirty="0" smtClean="0">
                <a:solidFill>
                  <a:schemeClr val="bg1"/>
                </a:solidFill>
              </a:rPr>
              <a:t>Secure Store</a:t>
            </a:r>
            <a:endParaRPr lang="en-US" sz="1600" dirty="0">
              <a:solidFill>
                <a:schemeClr val="bg1"/>
              </a:solidFill>
            </a:endParaRPr>
          </a:p>
        </p:txBody>
      </p:sp>
      <p:sp>
        <p:nvSpPr>
          <p:cNvPr id="21" name="Rounded Rectangle 20"/>
          <p:cNvSpPr/>
          <p:nvPr/>
        </p:nvSpPr>
        <p:spPr>
          <a:xfrm>
            <a:off x="6579754" y="1481036"/>
            <a:ext cx="1562100" cy="107166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Application Profiles</a:t>
            </a:r>
            <a:endParaRPr lang="en-US" dirty="0">
              <a:solidFill>
                <a:schemeClr val="bg1"/>
              </a:solidFill>
            </a:endParaRPr>
          </a:p>
        </p:txBody>
      </p:sp>
      <p:sp>
        <p:nvSpPr>
          <p:cNvPr id="22" name="Right Arrow 21"/>
          <p:cNvSpPr/>
          <p:nvPr/>
        </p:nvSpPr>
        <p:spPr>
          <a:xfrm>
            <a:off x="6019800" y="1597767"/>
            <a:ext cx="685799" cy="381000"/>
          </a:xfrm>
          <a:prstGeom prst="rightArrow">
            <a:avLst/>
          </a:prstGeom>
          <a:gradFill>
            <a:gsLst>
              <a:gs pos="0">
                <a:srgbClr xmlns:mc="http://schemas.openxmlformats.org/markup-compatibility/2006" xmlns:a14="http://schemas.microsoft.com/office/drawing/2010/main" val="FF0000" mc:Ignorable=""/>
              </a:gs>
              <a:gs pos="72000">
                <a:srgbClr xmlns:mc="http://schemas.openxmlformats.org/markup-compatibility/2006" xmlns:a14="http://schemas.microsoft.com/office/drawing/2010/main" val="FF0000" mc:Ignorable=""/>
              </a:gs>
              <a:gs pos="100000">
                <a:schemeClr val="accent6">
                  <a:tint val="80000"/>
                  <a:satMod val="155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3" name="Right Arrow 22"/>
          <p:cNvSpPr/>
          <p:nvPr/>
        </p:nvSpPr>
        <p:spPr>
          <a:xfrm flipH="1">
            <a:off x="6019800" y="1978767"/>
            <a:ext cx="685799" cy="381000"/>
          </a:xfrm>
          <a:prstGeom prst="rightArrow">
            <a:avLst/>
          </a:prstGeom>
          <a:gradFill>
            <a:gsLst>
              <a:gs pos="0">
                <a:srgbClr xmlns:mc="http://schemas.openxmlformats.org/markup-compatibility/2006" xmlns:a14="http://schemas.microsoft.com/office/drawing/2010/main" val="FF0000" mc:Ignorable=""/>
              </a:gs>
              <a:gs pos="72000">
                <a:srgbClr xmlns:mc="http://schemas.openxmlformats.org/markup-compatibility/2006" xmlns:a14="http://schemas.microsoft.com/office/drawing/2010/main" val="FF0000" mc:Ignorable=""/>
              </a:gs>
              <a:gs pos="100000">
                <a:schemeClr val="accent6">
                  <a:tint val="80000"/>
                  <a:satMod val="155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5" name="Right Arrow 24"/>
          <p:cNvSpPr/>
          <p:nvPr/>
        </p:nvSpPr>
        <p:spPr>
          <a:xfrm flipH="1">
            <a:off x="4135511" y="1481036"/>
            <a:ext cx="969888" cy="347764"/>
          </a:xfrm>
          <a:prstGeom prst="rightArrow">
            <a:avLst/>
          </a:prstGeom>
          <a:gradFill>
            <a:gsLst>
              <a:gs pos="0">
                <a:srgbClr xmlns:mc="http://schemas.openxmlformats.org/markup-compatibility/2006" xmlns:a14="http://schemas.microsoft.com/office/drawing/2010/main" val="FF0000" mc:Ignorable=""/>
              </a:gs>
              <a:gs pos="72000">
                <a:srgbClr xmlns:mc="http://schemas.openxmlformats.org/markup-compatibility/2006" xmlns:a14="http://schemas.microsoft.com/office/drawing/2010/main" val="FF0000" mc:Ignorable=""/>
              </a:gs>
              <a:gs pos="100000">
                <a:schemeClr val="accent6">
                  <a:tint val="80000"/>
                  <a:satMod val="155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6" name="Right Arrow 25"/>
          <p:cNvSpPr/>
          <p:nvPr/>
        </p:nvSpPr>
        <p:spPr>
          <a:xfrm>
            <a:off x="2061340" y="1280852"/>
            <a:ext cx="910459" cy="381000"/>
          </a:xfrm>
          <a:prstGeom prst="rightArrow">
            <a:avLst/>
          </a:prstGeom>
          <a:gradFill>
            <a:gsLst>
              <a:gs pos="0">
                <a:srgbClr xmlns:mc="http://schemas.openxmlformats.org/markup-compatibility/2006" xmlns:a14="http://schemas.microsoft.com/office/drawing/2010/main" val="FF0000" mc:Ignorable=""/>
              </a:gs>
              <a:gs pos="72000">
                <a:srgbClr xmlns:mc="http://schemas.openxmlformats.org/markup-compatibility/2006" xmlns:a14="http://schemas.microsoft.com/office/drawing/2010/main" val="FF0000" mc:Ignorable=""/>
              </a:gs>
              <a:gs pos="100000">
                <a:schemeClr val="accent6">
                  <a:tint val="80000"/>
                  <a:satMod val="155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7" name="Right Arrow 26"/>
          <p:cNvSpPr/>
          <p:nvPr/>
        </p:nvSpPr>
        <p:spPr>
          <a:xfrm rot="19738503" flipH="1">
            <a:off x="1832044" y="1870308"/>
            <a:ext cx="1212712" cy="381000"/>
          </a:xfrm>
          <a:prstGeom prst="rightArrow">
            <a:avLst/>
          </a:prstGeom>
          <a:gradFill>
            <a:gsLst>
              <a:gs pos="0">
                <a:srgbClr xmlns:mc="http://schemas.openxmlformats.org/markup-compatibility/2006" xmlns:a14="http://schemas.microsoft.com/office/drawing/2010/main" val="FF0000" mc:Ignorable=""/>
              </a:gs>
              <a:gs pos="72000">
                <a:srgbClr xmlns:mc="http://schemas.openxmlformats.org/markup-compatibility/2006" xmlns:a14="http://schemas.microsoft.com/office/drawing/2010/main" val="FF0000" mc:Ignorable=""/>
              </a:gs>
              <a:gs pos="100000">
                <a:schemeClr val="accent6">
                  <a:tint val="80000"/>
                  <a:satMod val="155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8" name="Right Arrow 27"/>
          <p:cNvSpPr/>
          <p:nvPr/>
        </p:nvSpPr>
        <p:spPr>
          <a:xfrm rot="16200000">
            <a:off x="3211208" y="1724939"/>
            <a:ext cx="685799" cy="381000"/>
          </a:xfrm>
          <a:prstGeom prst="rightArrow">
            <a:avLst/>
          </a:prstGeom>
          <a:gradFill>
            <a:gsLst>
              <a:gs pos="0">
                <a:srgbClr xmlns:mc="http://schemas.openxmlformats.org/markup-compatibility/2006" xmlns:a14="http://schemas.microsoft.com/office/drawing/2010/main" val="FF0000" mc:Ignorable=""/>
              </a:gs>
              <a:gs pos="72000">
                <a:srgbClr xmlns:mc="http://schemas.openxmlformats.org/markup-compatibility/2006" xmlns:a14="http://schemas.microsoft.com/office/drawing/2010/main" val="FF0000" mc:Ignorable=""/>
              </a:gs>
              <a:gs pos="100000">
                <a:schemeClr val="accent6">
                  <a:tint val="80000"/>
                  <a:satMod val="155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4" name="Right Arrow 23"/>
          <p:cNvSpPr/>
          <p:nvPr/>
        </p:nvSpPr>
        <p:spPr>
          <a:xfrm rot="4309037" flipH="1">
            <a:off x="5401804" y="2984932"/>
            <a:ext cx="1490472" cy="381000"/>
          </a:xfrm>
          <a:prstGeom prst="rightArrow">
            <a:avLst/>
          </a:prstGeom>
          <a:gradFill>
            <a:gsLst>
              <a:gs pos="0">
                <a:srgbClr xmlns:mc="http://schemas.openxmlformats.org/markup-compatibility/2006" xmlns:a14="http://schemas.microsoft.com/office/drawing/2010/main" val="FF0000" mc:Ignorable=""/>
              </a:gs>
              <a:gs pos="72000">
                <a:srgbClr xmlns:mc="http://schemas.openxmlformats.org/markup-compatibility/2006" xmlns:a14="http://schemas.microsoft.com/office/drawing/2010/main" val="FF0000" mc:Ignorable=""/>
              </a:gs>
              <a:gs pos="100000">
                <a:schemeClr val="accent6">
                  <a:tint val="80000"/>
                  <a:satMod val="155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9" name="Right Arrow 28"/>
          <p:cNvSpPr/>
          <p:nvPr/>
        </p:nvSpPr>
        <p:spPr>
          <a:xfrm rot="6530850" flipH="1">
            <a:off x="4288383" y="2984932"/>
            <a:ext cx="1491793" cy="381000"/>
          </a:xfrm>
          <a:prstGeom prst="rightArrow">
            <a:avLst/>
          </a:prstGeom>
          <a:gradFill>
            <a:gsLst>
              <a:gs pos="0">
                <a:srgbClr xmlns:mc="http://schemas.openxmlformats.org/markup-compatibility/2006" xmlns:a14="http://schemas.microsoft.com/office/drawing/2010/main" val="FF0000" mc:Ignorable=""/>
              </a:gs>
              <a:gs pos="72000">
                <a:srgbClr xmlns:mc="http://schemas.openxmlformats.org/markup-compatibility/2006" xmlns:a14="http://schemas.microsoft.com/office/drawing/2010/main" val="FF0000" mc:Ignorable=""/>
              </a:gs>
              <a:gs pos="100000">
                <a:schemeClr val="accent6">
                  <a:tint val="80000"/>
                  <a:satMod val="155000"/>
                </a:schemeClr>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30" name="Title 29"/>
          <p:cNvSpPr>
            <a:spLocks noGrp="1"/>
          </p:cNvSpPr>
          <p:nvPr>
            <p:ph type="title" idx="4294967295"/>
          </p:nvPr>
        </p:nvSpPr>
        <p:spPr>
          <a:xfrm>
            <a:off x="457200" y="5867401"/>
            <a:ext cx="8382000" cy="990600"/>
          </a:xfrm>
        </p:spPr>
        <p:txBody>
          <a:bodyPr/>
          <a:lstStyle/>
          <a:p>
            <a:r>
              <a:rPr lang="en-US" sz="3200" dirty="0"/>
              <a:t>Configure Excel Services and Secure Store </a:t>
            </a:r>
            <a:br>
              <a:rPr lang="en-US" sz="3200" dirty="0"/>
            </a:br>
            <a:r>
              <a:rPr lang="en-US" sz="3200" dirty="0"/>
              <a:t>Configure Relational and </a:t>
            </a:r>
            <a:r>
              <a:rPr lang="en-US" sz="3200" dirty="0" smtClean="0"/>
              <a:t>Analysis </a:t>
            </a:r>
            <a:r>
              <a:rPr lang="en-US" sz="3200" dirty="0"/>
              <a:t>DB </a:t>
            </a:r>
            <a:r>
              <a:rPr lang="en-US" sz="3200" dirty="0" smtClean="0"/>
              <a:t>access</a:t>
            </a:r>
            <a:r>
              <a:rPr lang="en-US" sz="3200" dirty="0"/>
              <a:t/>
            </a:r>
            <a:br>
              <a:rPr lang="en-US" sz="3200" dirty="0"/>
            </a:br>
            <a:endParaRPr lang="en-US" sz="3200" dirty="0"/>
          </a:p>
        </p:txBody>
      </p:sp>
    </p:spTree>
    <p:extLst>
      <p:ext uri="{BB962C8B-B14F-4D97-AF65-F5344CB8AC3E}">
        <p14:creationId xmlns:p14="http://schemas.microsoft.com/office/powerpoint/2010/main" val="348861405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subTnLst>
                                    <p:animClr clrSpc="rgb" dir="cw">
                                      <p:cBhvr override="childStyle">
                                        <p:cTn dur="1" fill="hold" display="0" masterRel="nextClick" afterEffect="1"/>
                                        <p:tgtEl>
                                          <p:spTgt spid="26"/>
                                        </p:tgtEl>
                                        <p:attrNameLst>
                                          <p:attrName>ppt_c</p:attrName>
                                        </p:attrNameLst>
                                      </p:cBhvr>
                                      <p:to>
                                        <a:schemeClr val="tx2"/>
                                      </p:to>
                                    </p:animClr>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500"/>
                                        <p:tgtEl>
                                          <p:spTgt spid="28"/>
                                        </p:tgtEl>
                                      </p:cBhvr>
                                    </p:animEffect>
                                  </p:childTnLst>
                                  <p:subTnLst>
                                    <p:animClr clrSpc="rgb" dir="cw">
                                      <p:cBhvr override="childStyle">
                                        <p:cTn dur="1" fill="hold" display="0" masterRel="nextClick" afterEffect="1"/>
                                        <p:tgtEl>
                                          <p:spTgt spid="28"/>
                                        </p:tgtEl>
                                        <p:attrNameLst>
                                          <p:attrName>ppt_c</p:attrName>
                                        </p:attrNameLst>
                                      </p:cBhvr>
                                      <p:to>
                                        <a:schemeClr val="tx2"/>
                                      </p:to>
                                    </p:animClr>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subTnLst>
                                    <p:animClr clrSpc="rgb" dir="cw">
                                      <p:cBhvr override="childStyle">
                                        <p:cTn dur="1" fill="hold" display="0" masterRel="nextClick" afterEffect="1"/>
                                        <p:tgtEl>
                                          <p:spTgt spid="9"/>
                                        </p:tgtEl>
                                        <p:attrNameLst>
                                          <p:attrName>ppt_c</p:attrName>
                                        </p:attrNameLst>
                                      </p:cBhvr>
                                      <p:to>
                                        <a:schemeClr val="tx2"/>
                                      </p:to>
                                    </p:animClr>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left)">
                                      <p:cBhvr>
                                        <p:cTn id="22" dur="500"/>
                                        <p:tgtEl>
                                          <p:spTgt spid="22"/>
                                        </p:tgtEl>
                                      </p:cBhvr>
                                    </p:animEffect>
                                  </p:childTnLst>
                                  <p:subTnLst>
                                    <p:animClr clrSpc="rgb" dir="cw">
                                      <p:cBhvr override="childStyle">
                                        <p:cTn dur="1" fill="hold" display="0" masterRel="nextClick" afterEffect="1"/>
                                        <p:tgtEl>
                                          <p:spTgt spid="22"/>
                                        </p:tgtEl>
                                        <p:attrNameLst>
                                          <p:attrName>ppt_c</p:attrName>
                                        </p:attrNameLst>
                                      </p:cBhvr>
                                      <p:to>
                                        <a:schemeClr val="tx2"/>
                                      </p:to>
                                    </p:animClr>
                                  </p:subTnLst>
                                </p:cTn>
                              </p:par>
                            </p:childTnLst>
                          </p:cTn>
                        </p:par>
                      </p:childTnLst>
                    </p:cTn>
                  </p:par>
                  <p:par>
                    <p:cTn id="23" fill="hold">
                      <p:stCondLst>
                        <p:cond delay="indefinite"/>
                      </p:stCondLst>
                      <p:childTnLst>
                        <p:par>
                          <p:cTn id="24" fill="hold">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right)">
                                      <p:cBhvr>
                                        <p:cTn id="27" dur="500"/>
                                        <p:tgtEl>
                                          <p:spTgt spid="23"/>
                                        </p:tgtEl>
                                      </p:cBhvr>
                                    </p:animEffect>
                                  </p:childTnLst>
                                  <p:subTnLst>
                                    <p:animClr clrSpc="rgb" dir="cw">
                                      <p:cBhvr override="childStyle">
                                        <p:cTn dur="1" fill="hold" display="0" masterRel="nextClick" afterEffect="1"/>
                                        <p:tgtEl>
                                          <p:spTgt spid="23"/>
                                        </p:tgtEl>
                                        <p:attrNameLst>
                                          <p:attrName>ppt_c</p:attrName>
                                        </p:attrNameLst>
                                      </p:cBhvr>
                                      <p:to>
                                        <a:schemeClr val="tx2"/>
                                      </p:to>
                                    </p:animClr>
                                  </p:subTnLst>
                                </p:cTn>
                              </p:par>
                            </p:childTnLst>
                          </p:cTn>
                        </p:par>
                      </p:childTnLst>
                    </p:cTn>
                  </p:par>
                  <p:par>
                    <p:cTn id="28" fill="hold">
                      <p:stCondLst>
                        <p:cond delay="indefinite"/>
                      </p:stCondLst>
                      <p:childTnLst>
                        <p:par>
                          <p:cTn id="29" fill="hold">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right)">
                                      <p:cBhvr>
                                        <p:cTn id="32" dur="500"/>
                                        <p:tgtEl>
                                          <p:spTgt spid="24"/>
                                        </p:tgtEl>
                                      </p:cBhvr>
                                    </p:animEffect>
                                  </p:childTnLst>
                                  <p:subTnLst>
                                    <p:animClr clrSpc="rgb" dir="cw">
                                      <p:cBhvr override="childStyle">
                                        <p:cTn dur="1" fill="hold" display="0" masterRel="nextClick" afterEffect="1"/>
                                        <p:tgtEl>
                                          <p:spTgt spid="24"/>
                                        </p:tgtEl>
                                        <p:attrNameLst>
                                          <p:attrName>ppt_c</p:attrName>
                                        </p:attrNameLst>
                                      </p:cBhvr>
                                      <p:to>
                                        <a:schemeClr val="tx2"/>
                                      </p:to>
                                    </p:animClr>
                                  </p:subTnLst>
                                </p:cTn>
                              </p:par>
                              <p:par>
                                <p:cTn id="33" presetID="22" presetClass="entr" presetSubtype="2"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right)">
                                      <p:cBhvr>
                                        <p:cTn id="35" dur="500"/>
                                        <p:tgtEl>
                                          <p:spTgt spid="29"/>
                                        </p:tgtEl>
                                      </p:cBhvr>
                                    </p:animEffect>
                                  </p:childTnLst>
                                  <p:subTnLst>
                                    <p:animClr clrSpc="rgb" dir="cw">
                                      <p:cBhvr override="childStyle">
                                        <p:cTn dur="1" fill="hold" display="0" masterRel="nextClick" afterEffect="1"/>
                                        <p:tgtEl>
                                          <p:spTgt spid="29"/>
                                        </p:tgtEl>
                                        <p:attrNameLst>
                                          <p:attrName>ppt_c</p:attrName>
                                        </p:attrNameLst>
                                      </p:cBhvr>
                                      <p:to>
                                        <a:schemeClr val="tx2"/>
                                      </p:to>
                                    </p:animClr>
                                  </p:subTnLst>
                                </p:cTn>
                              </p:par>
                            </p:childTnLst>
                          </p:cTn>
                        </p:par>
                      </p:childTnLst>
                    </p:cTn>
                  </p:par>
                  <p:par>
                    <p:cTn id="36" fill="hold">
                      <p:stCondLst>
                        <p:cond delay="indefinite"/>
                      </p:stCondLst>
                      <p:childTnLst>
                        <p:par>
                          <p:cTn id="37" fill="hold">
                            <p:stCondLst>
                              <p:cond delay="0"/>
                            </p:stCondLst>
                            <p:childTnLst>
                              <p:par>
                                <p:cTn id="38" presetID="22" presetClass="entr" presetSubtype="2"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wipe(right)">
                                      <p:cBhvr>
                                        <p:cTn id="40" dur="500"/>
                                        <p:tgtEl>
                                          <p:spTgt spid="25"/>
                                        </p:tgtEl>
                                      </p:cBhvr>
                                    </p:animEffect>
                                  </p:childTnLst>
                                  <p:subTnLst>
                                    <p:animClr clrSpc="rgb" dir="cw">
                                      <p:cBhvr override="childStyle">
                                        <p:cTn dur="1" fill="hold" display="0" masterRel="nextClick" afterEffect="1"/>
                                        <p:tgtEl>
                                          <p:spTgt spid="25"/>
                                        </p:tgtEl>
                                        <p:attrNameLst>
                                          <p:attrName>ppt_c</p:attrName>
                                        </p:attrNameLst>
                                      </p:cBhvr>
                                      <p:to>
                                        <a:schemeClr val="tx2"/>
                                      </p:to>
                                    </p:animClr>
                                  </p:sub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wipe(up)">
                                      <p:cBhvr>
                                        <p:cTn id="45" dur="500"/>
                                        <p:tgtEl>
                                          <p:spTgt spid="27"/>
                                        </p:tgtEl>
                                      </p:cBhvr>
                                    </p:animEffect>
                                  </p:childTnLst>
                                </p:cTn>
                              </p:par>
                              <p:par>
                                <p:cTn id="46" presetID="10" presetClass="entr" presetSubtype="0" fill="hold" nodeType="with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fade">
                                      <p:cBhvr>
                                        <p:cTn id="48" dur="500"/>
                                        <p:tgtEl>
                                          <p:spTgt spid="2"/>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2" grpId="0" animBg="1"/>
      <p:bldP spid="23" grpId="0" animBg="1"/>
      <p:bldP spid="25" grpId="0" animBg="1"/>
      <p:bldP spid="26" grpId="0" animBg="1"/>
      <p:bldP spid="27" grpId="0" animBg="1"/>
      <p:bldP spid="28" grpId="0" animBg="1"/>
      <p:bldP spid="24" grpId="0" animBg="1"/>
      <p:bldP spid="29" grpId="0" animBg="1"/>
      <p:bldP spid="30"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Excel Services - Security Setup</a:t>
            </a:r>
            <a:endParaRPr lang="en-US" dirty="0"/>
          </a:p>
        </p:txBody>
      </p:sp>
      <p:sp>
        <p:nvSpPr>
          <p:cNvPr id="13" name="Content Placeholder 12"/>
          <p:cNvSpPr>
            <a:spLocks noGrp="1"/>
          </p:cNvSpPr>
          <p:nvPr>
            <p:ph sz="half" idx="2"/>
          </p:nvPr>
        </p:nvSpPr>
        <p:spPr>
          <a:xfrm>
            <a:off x="380999" y="3429000"/>
            <a:ext cx="4114800" cy="2895600"/>
          </a:xfrm>
        </p:spPr>
        <p:txBody>
          <a:bodyPr>
            <a:normAutofit fontScale="92500" lnSpcReduction="10000"/>
          </a:bodyPr>
          <a:lstStyle/>
          <a:p>
            <a:pPr>
              <a:lnSpc>
                <a:spcPct val="100000"/>
              </a:lnSpc>
            </a:pPr>
            <a:r>
              <a:rPr lang="en-US" sz="2400" dirty="0" smtClean="0"/>
              <a:t>Excel Client does not use Secure Store Service (SSS)</a:t>
            </a:r>
          </a:p>
          <a:p>
            <a:pPr>
              <a:lnSpc>
                <a:spcPct val="100000"/>
              </a:lnSpc>
            </a:pPr>
            <a:endParaRPr lang="en-US" sz="2400" dirty="0" smtClean="0"/>
          </a:p>
          <a:p>
            <a:pPr>
              <a:lnSpc>
                <a:spcPct val="100000"/>
              </a:lnSpc>
            </a:pPr>
            <a:r>
              <a:rPr lang="en-US" sz="2400" dirty="0" smtClean="0"/>
              <a:t>Requires direct authentication against SQL</a:t>
            </a:r>
          </a:p>
          <a:p>
            <a:pPr>
              <a:lnSpc>
                <a:spcPct val="100000"/>
              </a:lnSpc>
            </a:pPr>
            <a:endParaRPr lang="en-US" sz="2400" dirty="0" smtClean="0"/>
          </a:p>
          <a:p>
            <a:pPr>
              <a:lnSpc>
                <a:spcPct val="100000"/>
              </a:lnSpc>
            </a:pPr>
            <a:r>
              <a:rPr lang="en-US" sz="2400" dirty="0" smtClean="0"/>
              <a:t>Setup author group with </a:t>
            </a:r>
            <a:r>
              <a:rPr lang="en-US" sz="2400" dirty="0" err="1" smtClean="0"/>
              <a:t>db_datareader</a:t>
            </a:r>
            <a:r>
              <a:rPr lang="en-US" sz="2400" dirty="0" smtClean="0"/>
              <a:t> rights to RDB</a:t>
            </a:r>
            <a:endParaRPr lang="en-US" sz="2400" dirty="0"/>
          </a:p>
        </p:txBody>
      </p:sp>
      <p:sp>
        <p:nvSpPr>
          <p:cNvPr id="15" name="Content Placeholder 14"/>
          <p:cNvSpPr>
            <a:spLocks noGrp="1"/>
          </p:cNvSpPr>
          <p:nvPr>
            <p:ph sz="quarter" idx="4"/>
          </p:nvPr>
        </p:nvSpPr>
        <p:spPr>
          <a:xfrm>
            <a:off x="4645026" y="3429000"/>
            <a:ext cx="4117974" cy="2689967"/>
          </a:xfrm>
        </p:spPr>
        <p:txBody>
          <a:bodyPr>
            <a:normAutofit fontScale="77500" lnSpcReduction="20000"/>
          </a:bodyPr>
          <a:lstStyle/>
          <a:p>
            <a:pPr>
              <a:lnSpc>
                <a:spcPct val="110000"/>
              </a:lnSpc>
            </a:pPr>
            <a:r>
              <a:rPr lang="en-US" dirty="0" smtClean="0"/>
              <a:t>Excel Services uses Secure Store Service (SSS)</a:t>
            </a:r>
          </a:p>
          <a:p>
            <a:pPr>
              <a:lnSpc>
                <a:spcPct val="110000"/>
              </a:lnSpc>
            </a:pPr>
            <a:endParaRPr lang="en-US" dirty="0" smtClean="0"/>
          </a:p>
          <a:p>
            <a:pPr>
              <a:lnSpc>
                <a:spcPct val="110000"/>
              </a:lnSpc>
            </a:pPr>
            <a:r>
              <a:rPr lang="en-US" dirty="0" smtClean="0"/>
              <a:t>Setup app profile in SSS with service profile that has </a:t>
            </a:r>
            <a:r>
              <a:rPr lang="en-US" dirty="0" err="1" smtClean="0"/>
              <a:t>db_datareader</a:t>
            </a:r>
            <a:r>
              <a:rPr lang="en-US" dirty="0" smtClean="0"/>
              <a:t> rights</a:t>
            </a:r>
          </a:p>
          <a:p>
            <a:pPr>
              <a:lnSpc>
                <a:spcPct val="110000"/>
              </a:lnSpc>
            </a:pPr>
            <a:endParaRPr lang="en-US" dirty="0" smtClean="0"/>
          </a:p>
          <a:p>
            <a:pPr>
              <a:lnSpc>
                <a:spcPct val="110000"/>
              </a:lnSpc>
            </a:pPr>
            <a:r>
              <a:rPr lang="en-US" dirty="0" smtClean="0"/>
              <a:t>Authenticate the security group of users to use the profile</a:t>
            </a:r>
            <a:endParaRPr lang="en-US" dirty="0"/>
          </a:p>
        </p:txBody>
      </p:sp>
      <p:sp>
        <p:nvSpPr>
          <p:cNvPr id="11" name="Slide Number Placeholder 10"/>
          <p:cNvSpPr>
            <a:spLocks noGrp="1"/>
          </p:cNvSpPr>
          <p:nvPr>
            <p:ph type="sldNum" sz="quarter" idx="10"/>
          </p:nvPr>
        </p:nvSpPr>
        <p:spPr/>
        <p:txBody>
          <a:bodyPr/>
          <a:lstStyle/>
          <a:p>
            <a:fld id="{0D7CF977-003B-4382-9C11-15648BFA557C}" type="slidenum">
              <a:rPr lang="en-US" smtClean="0"/>
              <a:pPr/>
              <a:t>79</a:t>
            </a:fld>
            <a:endParaRPr lang="en-US"/>
          </a:p>
        </p:txBody>
      </p:sp>
      <p:grpSp>
        <p:nvGrpSpPr>
          <p:cNvPr id="7" name="Group 10"/>
          <p:cNvGrpSpPr/>
          <p:nvPr/>
        </p:nvGrpSpPr>
        <p:grpSpPr>
          <a:xfrm>
            <a:off x="5638800" y="1219200"/>
            <a:ext cx="1974899" cy="1714500"/>
            <a:chOff x="495300" y="1295400"/>
            <a:chExt cx="1974899" cy="1714500"/>
          </a:xfrm>
        </p:grpSpPr>
        <p:pic>
          <p:nvPicPr>
            <p:cNvPr id="3" name="Picture 2" descr="C:\Users\tgatte.REDMOND\AppData\Local\Microsoft\Windows\Temporary Internet Files\Content.IE5\JI61XOGB\MCj04339410000[1].png"/>
            <p:cNvPicPr>
              <a:picLocks noChangeAspect="1" noChangeArrowheads="1"/>
            </p:cNvPicPr>
            <p:nvPr/>
          </p:nvPicPr>
          <p:blipFill>
            <a:blip r:embed="rId3" cstate="print"/>
            <a:srcRect/>
            <a:stretch>
              <a:fillRect/>
            </a:stretch>
          </p:blipFill>
          <p:spPr bwMode="auto">
            <a:xfrm flipH="1">
              <a:off x="495300" y="1295400"/>
              <a:ext cx="1714500" cy="1714500"/>
            </a:xfrm>
            <a:prstGeom prst="rect">
              <a:avLst/>
            </a:prstGeom>
            <a:noFill/>
          </p:spPr>
        </p:pic>
        <p:sp>
          <p:nvSpPr>
            <p:cNvPr id="5" name="TextBox 4"/>
            <p:cNvSpPr txBox="1"/>
            <p:nvPr/>
          </p:nvSpPr>
          <p:spPr>
            <a:xfrm>
              <a:off x="685800" y="2542401"/>
              <a:ext cx="1784399" cy="276999"/>
            </a:xfrm>
            <a:prstGeom prst="rect">
              <a:avLst/>
            </a:prstGeom>
          </p:spPr>
          <p:style>
            <a:lnRef idx="1">
              <a:schemeClr val="accent3"/>
            </a:lnRef>
            <a:fillRef idx="3">
              <a:schemeClr val="accent3"/>
            </a:fillRef>
            <a:effectRef idx="2">
              <a:schemeClr val="accent3"/>
            </a:effectRef>
            <a:fontRef idx="minor">
              <a:schemeClr val="lt1"/>
            </a:fontRef>
          </p:style>
          <p:txBody>
            <a:bodyPr wrap="none" lIns="0" tIns="0" rIns="0" bIns="0" rtlCol="0">
              <a:spAutoFit/>
            </a:bodyPr>
            <a:lstStyle/>
            <a:p>
              <a:r>
                <a:rPr lang="en-US" dirty="0" smtClean="0">
                  <a:gradFill>
                    <a:gsLst>
                      <a:gs pos="0">
                        <a:schemeClr val="tx1"/>
                      </a:gs>
                      <a:gs pos="86000">
                        <a:schemeClr val="tx1"/>
                      </a:gs>
                    </a:gsLst>
                    <a:lin ang="5400000" scaled="0"/>
                  </a:gradFill>
                </a:rPr>
                <a:t>Report Consumer</a:t>
              </a:r>
            </a:p>
          </p:txBody>
        </p:sp>
      </p:grpSp>
      <p:grpSp>
        <p:nvGrpSpPr>
          <p:cNvPr id="8" name="Group 9"/>
          <p:cNvGrpSpPr/>
          <p:nvPr/>
        </p:nvGrpSpPr>
        <p:grpSpPr>
          <a:xfrm>
            <a:off x="990600" y="1219200"/>
            <a:ext cx="1714500" cy="1714500"/>
            <a:chOff x="495300" y="4114800"/>
            <a:chExt cx="1714500" cy="1714500"/>
          </a:xfrm>
        </p:grpSpPr>
        <p:pic>
          <p:nvPicPr>
            <p:cNvPr id="4" name="Picture 3" descr="C:\Users\tgatte.REDMOND\AppData\Local\Microsoft\Windows\Temporary Internet Files\Content.IE5\JI61XOGB\MCj04339410000[1].png"/>
            <p:cNvPicPr>
              <a:picLocks noChangeAspect="1" noChangeArrowheads="1"/>
            </p:cNvPicPr>
            <p:nvPr/>
          </p:nvPicPr>
          <p:blipFill>
            <a:blip r:embed="rId3" cstate="print"/>
            <a:srcRect/>
            <a:stretch>
              <a:fillRect/>
            </a:stretch>
          </p:blipFill>
          <p:spPr bwMode="auto">
            <a:xfrm flipH="1">
              <a:off x="495300" y="4114800"/>
              <a:ext cx="1714500" cy="1714500"/>
            </a:xfrm>
            <a:prstGeom prst="rect">
              <a:avLst/>
            </a:prstGeom>
            <a:noFill/>
          </p:spPr>
        </p:pic>
        <p:sp>
          <p:nvSpPr>
            <p:cNvPr id="6" name="TextBox 5"/>
            <p:cNvSpPr txBox="1"/>
            <p:nvPr/>
          </p:nvSpPr>
          <p:spPr>
            <a:xfrm>
              <a:off x="685800" y="5361801"/>
              <a:ext cx="1452577" cy="276999"/>
            </a:xfrm>
            <a:prstGeom prst="rect">
              <a:avLst/>
            </a:prstGeom>
          </p:spPr>
          <p:style>
            <a:lnRef idx="1">
              <a:schemeClr val="accent3"/>
            </a:lnRef>
            <a:fillRef idx="3">
              <a:schemeClr val="accent3"/>
            </a:fillRef>
            <a:effectRef idx="2">
              <a:schemeClr val="accent3"/>
            </a:effectRef>
            <a:fontRef idx="minor">
              <a:schemeClr val="lt1"/>
            </a:fontRef>
          </p:style>
          <p:txBody>
            <a:bodyPr wrap="none" lIns="0" tIns="0" rIns="0" bIns="0" rtlCol="0">
              <a:spAutoFit/>
            </a:bodyPr>
            <a:lstStyle/>
            <a:p>
              <a:r>
                <a:rPr lang="en-US" dirty="0" smtClean="0">
                  <a:gradFill>
                    <a:gsLst>
                      <a:gs pos="0">
                        <a:schemeClr val="tx1"/>
                      </a:gs>
                      <a:gs pos="86000">
                        <a:schemeClr val="tx1"/>
                      </a:gs>
                    </a:gsLst>
                    <a:lin ang="5400000" scaled="0"/>
                  </a:gradFill>
                </a:rPr>
                <a:t>Report Author</a:t>
              </a:r>
            </a:p>
          </p:txBody>
        </p:sp>
      </p:grpSp>
    </p:spTree>
    <p:extLst>
      <p:ext uri="{BB962C8B-B14F-4D97-AF65-F5344CB8AC3E}">
        <p14:creationId xmlns:p14="http://schemas.microsoft.com/office/powerpoint/2010/main" val="146317908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r-FR" b="1" dirty="0"/>
              <a:t>Data Source </a:t>
            </a:r>
            <a:r>
              <a:rPr lang="fr-FR" b="1" dirty="0" err="1" smtClean="0"/>
              <a:t>Customization</a:t>
            </a:r>
            <a:endParaRPr lang="fr-FR" dirty="0"/>
          </a:p>
        </p:txBody>
      </p:sp>
      <p:sp>
        <p:nvSpPr>
          <p:cNvPr id="3" name="Content Placeholder 2"/>
          <p:cNvSpPr>
            <a:spLocks noGrp="1"/>
          </p:cNvSpPr>
          <p:nvPr>
            <p:ph type="body" sz="quarter" idx="10"/>
          </p:nvPr>
        </p:nvSpPr>
        <p:spPr>
          <a:xfrm>
            <a:off x="381000" y="1066800"/>
            <a:ext cx="8077200" cy="5798510"/>
          </a:xfrm>
        </p:spPr>
        <p:txBody>
          <a:bodyPr/>
          <a:lstStyle/>
          <a:p>
            <a:pPr marL="0" indent="0">
              <a:lnSpc>
                <a:spcPct val="120000"/>
              </a:lnSpc>
              <a:buNone/>
            </a:pPr>
            <a:r>
              <a:rPr lang="en-US" sz="4000" dirty="0">
                <a:solidFill>
                  <a:srgbClr xmlns:mc="http://schemas.openxmlformats.org/markup-compatibility/2006" xmlns:a14="http://schemas.microsoft.com/office/drawing/2010/main" val="FFC000" mc:Ignorable=""/>
                </a:solidFill>
                <a:latin typeface="+mj-lt"/>
              </a:rPr>
              <a:t>Analysis Services </a:t>
            </a:r>
            <a:r>
              <a:rPr lang="en-US" sz="4000" dirty="0" smtClean="0">
                <a:solidFill>
                  <a:srgbClr xmlns:mc="http://schemas.openxmlformats.org/markup-compatibility/2006" xmlns:a14="http://schemas.microsoft.com/office/drawing/2010/main" val="FFC000" mc:Ignorable=""/>
                </a:solidFill>
                <a:latin typeface="+mj-lt"/>
              </a:rPr>
              <a:t>Databases</a:t>
            </a:r>
            <a:endParaRPr lang="en-US" sz="4000" dirty="0">
              <a:solidFill>
                <a:srgbClr xmlns:mc="http://schemas.openxmlformats.org/markup-compatibility/2006" xmlns:a14="http://schemas.microsoft.com/office/drawing/2010/main" val="FFC000" mc:Ignorable=""/>
              </a:solidFill>
              <a:latin typeface="+mj-lt"/>
            </a:endParaRPr>
          </a:p>
          <a:p>
            <a:pPr lvl="1">
              <a:lnSpc>
                <a:spcPct val="120000"/>
              </a:lnSpc>
            </a:pPr>
            <a:r>
              <a:rPr lang="en-US" dirty="0" smtClean="0"/>
              <a:t>Multiple Databases</a:t>
            </a:r>
          </a:p>
          <a:p>
            <a:pPr lvl="1">
              <a:lnSpc>
                <a:spcPct val="120000"/>
              </a:lnSpc>
            </a:pPr>
            <a:r>
              <a:rPr lang="en-US" dirty="0" smtClean="0"/>
              <a:t>Flexibility in data within the Database</a:t>
            </a:r>
          </a:p>
          <a:p>
            <a:pPr lvl="1">
              <a:lnSpc>
                <a:spcPct val="120000"/>
              </a:lnSpc>
            </a:pPr>
            <a:r>
              <a:rPr lang="en-US" dirty="0" smtClean="0"/>
              <a:t>Department </a:t>
            </a:r>
            <a:r>
              <a:rPr lang="en-US" dirty="0"/>
              <a:t>level filtering for data in the cubes</a:t>
            </a:r>
          </a:p>
          <a:p>
            <a:pPr lvl="1">
              <a:lnSpc>
                <a:spcPct val="120000"/>
              </a:lnSpc>
            </a:pPr>
            <a:r>
              <a:rPr lang="en-US" dirty="0"/>
              <a:t>Add new dimensions and/or measures</a:t>
            </a:r>
          </a:p>
          <a:p>
            <a:pPr lvl="1">
              <a:lnSpc>
                <a:spcPct val="120000"/>
              </a:lnSpc>
            </a:pPr>
            <a:r>
              <a:rPr lang="en-US" dirty="0"/>
              <a:t>Add calculated measures through PWA</a:t>
            </a:r>
          </a:p>
          <a:p>
            <a:pPr lvl="1">
              <a:lnSpc>
                <a:spcPct val="120000"/>
              </a:lnSpc>
            </a:pPr>
            <a:r>
              <a:rPr lang="en-US" dirty="0"/>
              <a:t>Analysis Management Objects (</a:t>
            </a:r>
            <a:r>
              <a:rPr lang="en-US" b="1" dirty="0"/>
              <a:t>AMO</a:t>
            </a:r>
            <a:r>
              <a:rPr lang="en-US" dirty="0"/>
              <a:t>) hooked to the </a:t>
            </a:r>
            <a:r>
              <a:rPr lang="en-US" b="1" dirty="0" err="1"/>
              <a:t>CubeProcessed</a:t>
            </a:r>
            <a:r>
              <a:rPr lang="en-US" dirty="0"/>
              <a:t> event </a:t>
            </a:r>
            <a:r>
              <a:rPr lang="en-US" dirty="0" smtClean="0"/>
              <a:t>handler</a:t>
            </a:r>
            <a:endParaRPr lang="en-US" dirty="0"/>
          </a:p>
          <a:p>
            <a:endParaRPr lang="en-US" sz="2400" dirty="0"/>
          </a:p>
        </p:txBody>
      </p:sp>
    </p:spTree>
    <p:extLst>
      <p:ext uri="{BB962C8B-B14F-4D97-AF65-F5344CB8AC3E}">
        <p14:creationId xmlns:p14="http://schemas.microsoft.com/office/powerpoint/2010/main" val="224118961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664797"/>
          </a:xfrm>
        </p:spPr>
        <p:txBody>
          <a:bodyPr/>
          <a:lstStyle/>
          <a:p>
            <a:r>
              <a:rPr lang="en-US" b="1" dirty="0" smtClean="0">
                <a:solidFill>
                  <a:srgbClr xmlns:mc="http://schemas.openxmlformats.org/markup-compatibility/2006" xmlns:a14="http://schemas.microsoft.com/office/drawing/2010/main" val="FF0000" mc:Ignorable=""/>
                </a:solidFill>
              </a:rPr>
              <a:t>Configure Secure Store Service</a:t>
            </a:r>
            <a:endParaRPr lang="en-US" sz="3600" dirty="0">
              <a:solidFill>
                <a:srgbClr xmlns:mc="http://schemas.openxmlformats.org/markup-compatibility/2006" xmlns:a14="http://schemas.microsoft.com/office/drawing/2010/main" val="FF0000" mc:Ignorable=""/>
              </a:solidFill>
            </a:endParaRPr>
          </a:p>
        </p:txBody>
      </p:sp>
      <p:sp>
        <p:nvSpPr>
          <p:cNvPr id="3" name="Content Placeholder 2"/>
          <p:cNvSpPr>
            <a:spLocks noGrp="1"/>
          </p:cNvSpPr>
          <p:nvPr>
            <p:ph idx="1"/>
          </p:nvPr>
        </p:nvSpPr>
        <p:spPr>
          <a:xfrm>
            <a:off x="304800" y="1066800"/>
            <a:ext cx="8382000" cy="5105400"/>
          </a:xfrm>
        </p:spPr>
        <p:txBody>
          <a:bodyPr>
            <a:normAutofit fontScale="55000" lnSpcReduction="20000"/>
          </a:bodyPr>
          <a:lstStyle/>
          <a:p>
            <a:pPr>
              <a:lnSpc>
                <a:spcPct val="120000"/>
              </a:lnSpc>
            </a:pPr>
            <a:r>
              <a:rPr lang="en-US" dirty="0" smtClean="0">
                <a:solidFill>
                  <a:srgbClr xmlns:mc="http://schemas.openxmlformats.org/markup-compatibility/2006" xmlns:a14="http://schemas.microsoft.com/office/drawing/2010/main" val="FF0000" mc:Ignorable=""/>
                </a:solidFill>
              </a:rPr>
              <a:t>To configure BI Center reports based on Excel Services, you must do the following steps:</a:t>
            </a:r>
          </a:p>
          <a:p>
            <a:pPr lvl="1">
              <a:lnSpc>
                <a:spcPct val="120000"/>
              </a:lnSpc>
            </a:pPr>
            <a:r>
              <a:rPr lang="en-US" dirty="0" smtClean="0">
                <a:solidFill>
                  <a:srgbClr xmlns:mc="http://schemas.openxmlformats.org/markup-compatibility/2006" xmlns:a14="http://schemas.microsoft.com/office/drawing/2010/main" val="FF0000" mc:Ignorable=""/>
                </a:solidFill>
              </a:rPr>
              <a:t>Add a login for the </a:t>
            </a:r>
            <a:r>
              <a:rPr lang="en-US" dirty="0" err="1" smtClean="0">
                <a:solidFill>
                  <a:srgbClr xmlns:mc="http://schemas.openxmlformats.org/markup-compatibility/2006" xmlns:a14="http://schemas.microsoft.com/office/drawing/2010/main" val="FF0000" mc:Ignorable=""/>
                </a:solidFill>
              </a:rPr>
              <a:t>ReportAuthors</a:t>
            </a:r>
            <a:r>
              <a:rPr lang="en-US" dirty="0" smtClean="0">
                <a:solidFill>
                  <a:srgbClr xmlns:mc="http://schemas.openxmlformats.org/markup-compatibility/2006" xmlns:a14="http://schemas.microsoft.com/office/drawing/2010/main" val="FF0000" mc:Ignorable=""/>
                </a:solidFill>
              </a:rPr>
              <a:t> group in SQL Server</a:t>
            </a:r>
          </a:p>
          <a:p>
            <a:pPr lvl="1">
              <a:lnSpc>
                <a:spcPct val="120000"/>
              </a:lnSpc>
            </a:pPr>
            <a:r>
              <a:rPr lang="en-US" dirty="0" smtClean="0">
                <a:solidFill>
                  <a:srgbClr xmlns:mc="http://schemas.openxmlformats.org/markup-compatibility/2006" xmlns:a14="http://schemas.microsoft.com/office/drawing/2010/main" val="FF0000" mc:Ignorable=""/>
                </a:solidFill>
              </a:rPr>
              <a:t>Configure Excel Services</a:t>
            </a:r>
          </a:p>
          <a:p>
            <a:pPr lvl="1">
              <a:lnSpc>
                <a:spcPct val="120000"/>
              </a:lnSpc>
            </a:pPr>
            <a:r>
              <a:rPr lang="en-US" dirty="0" smtClean="0">
                <a:solidFill>
                  <a:srgbClr xmlns:mc="http://schemas.openxmlformats.org/markup-compatibility/2006" xmlns:a14="http://schemas.microsoft.com/office/drawing/2010/main" val="FF0000" mc:Ignorable=""/>
                </a:solidFill>
              </a:rPr>
              <a:t>Configure Secure Store Service</a:t>
            </a:r>
          </a:p>
          <a:p>
            <a:pPr lvl="1">
              <a:lnSpc>
                <a:spcPct val="120000"/>
              </a:lnSpc>
              <a:buNone/>
            </a:pPr>
            <a:r>
              <a:rPr lang="en-US" dirty="0" smtClean="0">
                <a:solidFill>
                  <a:srgbClr xmlns:mc="http://schemas.openxmlformats.org/markup-compatibility/2006" xmlns:a14="http://schemas.microsoft.com/office/drawing/2010/main" val="FF0000" mc:Ignorable=""/>
                </a:solidFill>
              </a:rPr>
              <a:t> </a:t>
            </a:r>
          </a:p>
          <a:p>
            <a:pPr lvl="1">
              <a:lnSpc>
                <a:spcPct val="120000"/>
              </a:lnSpc>
              <a:buNone/>
            </a:pPr>
            <a:r>
              <a:rPr lang="en-US" dirty="0" smtClean="0">
                <a:solidFill>
                  <a:srgbClr xmlns:mc="http://schemas.openxmlformats.org/markup-compatibility/2006" xmlns:a14="http://schemas.microsoft.com/office/drawing/2010/main" val="FF0000" mc:Ignorable=""/>
                </a:solidFill>
              </a:rPr>
              <a:t> </a:t>
            </a:r>
          </a:p>
          <a:p>
            <a:pPr lvl="1">
              <a:lnSpc>
                <a:spcPct val="120000"/>
              </a:lnSpc>
              <a:buFont typeface="Arial" pitchFamily="34" charset="0"/>
              <a:buChar char="•"/>
            </a:pPr>
            <a:r>
              <a:rPr lang="en-US" dirty="0" smtClean="0">
                <a:solidFill>
                  <a:srgbClr xmlns:mc="http://schemas.openxmlformats.org/markup-compatibility/2006" xmlns:a14="http://schemas.microsoft.com/office/drawing/2010/main" val="FF0000" mc:Ignorable=""/>
                </a:solidFill>
              </a:rPr>
              <a:t> </a:t>
            </a:r>
          </a:p>
          <a:p>
            <a:pPr lvl="1">
              <a:lnSpc>
                <a:spcPct val="120000"/>
              </a:lnSpc>
              <a:buFont typeface="Arial" pitchFamily="34" charset="0"/>
              <a:buChar char="•"/>
            </a:pPr>
            <a:r>
              <a:rPr lang="en-US" dirty="0" smtClean="0">
                <a:solidFill>
                  <a:srgbClr xmlns:mc="http://schemas.openxmlformats.org/markup-compatibility/2006" xmlns:a14="http://schemas.microsoft.com/office/drawing/2010/main" val="FF0000" mc:Ignorable=""/>
                </a:solidFill>
              </a:rPr>
              <a:t> </a:t>
            </a:r>
          </a:p>
          <a:p>
            <a:pPr lvl="1">
              <a:lnSpc>
                <a:spcPct val="120000"/>
              </a:lnSpc>
              <a:buFont typeface="Arial" pitchFamily="34" charset="0"/>
              <a:buChar char="•"/>
            </a:pPr>
            <a:r>
              <a:rPr lang="en-US" dirty="0" smtClean="0">
                <a:solidFill>
                  <a:srgbClr xmlns:mc="http://schemas.openxmlformats.org/markup-compatibility/2006" xmlns:a14="http://schemas.microsoft.com/office/drawing/2010/main" val="FF0000" mc:Ignorable=""/>
                </a:solidFill>
              </a:rPr>
              <a:t> </a:t>
            </a:r>
          </a:p>
          <a:p>
            <a:pPr lvl="1">
              <a:lnSpc>
                <a:spcPct val="120000"/>
              </a:lnSpc>
              <a:buFont typeface="Arial" pitchFamily="34" charset="0"/>
              <a:buChar char="•"/>
            </a:pPr>
            <a:endParaRPr lang="en-US" dirty="0" smtClean="0">
              <a:solidFill>
                <a:srgbClr xmlns:mc="http://schemas.openxmlformats.org/markup-compatibility/2006" xmlns:a14="http://schemas.microsoft.com/office/drawing/2010/main" val="FF0000" mc:Ignorable=""/>
              </a:solidFill>
            </a:endParaRPr>
          </a:p>
          <a:p>
            <a:pPr lvl="1">
              <a:lnSpc>
                <a:spcPct val="120000"/>
              </a:lnSpc>
              <a:buFont typeface="Arial" pitchFamily="34" charset="0"/>
              <a:buChar char="•"/>
            </a:pPr>
            <a:endParaRPr lang="en-US" dirty="0" smtClean="0">
              <a:solidFill>
                <a:srgbClr xmlns:mc="http://schemas.openxmlformats.org/markup-compatibility/2006" xmlns:a14="http://schemas.microsoft.com/office/drawing/2010/main" val="FF0000" mc:Ignorable=""/>
              </a:solidFill>
            </a:endParaRPr>
          </a:p>
          <a:p>
            <a:pPr lvl="1">
              <a:lnSpc>
                <a:spcPct val="120000"/>
              </a:lnSpc>
              <a:buFont typeface="Arial" pitchFamily="34" charset="0"/>
              <a:buChar char="•"/>
            </a:pPr>
            <a:endParaRPr lang="en-US" dirty="0" smtClean="0">
              <a:solidFill>
                <a:srgbClr xmlns:mc="http://schemas.openxmlformats.org/markup-compatibility/2006" xmlns:a14="http://schemas.microsoft.com/office/drawing/2010/main" val="FF0000" mc:Ignorable=""/>
              </a:solidFill>
            </a:endParaRPr>
          </a:p>
          <a:p>
            <a:pPr lvl="1">
              <a:lnSpc>
                <a:spcPct val="120000"/>
              </a:lnSpc>
              <a:buFont typeface="Arial" pitchFamily="34" charset="0"/>
              <a:buChar char="•"/>
            </a:pPr>
            <a:endParaRPr lang="en-US" dirty="0" smtClean="0">
              <a:solidFill>
                <a:srgbClr xmlns:mc="http://schemas.openxmlformats.org/markup-compatibility/2006" xmlns:a14="http://schemas.microsoft.com/office/drawing/2010/main" val="FF0000" mc:Ignorable=""/>
              </a:solidFill>
            </a:endParaRPr>
          </a:p>
          <a:p>
            <a:pPr lvl="1">
              <a:lnSpc>
                <a:spcPct val="120000"/>
              </a:lnSpc>
              <a:buNone/>
            </a:pPr>
            <a:endParaRPr lang="en-US" dirty="0" smtClean="0">
              <a:solidFill>
                <a:srgbClr xmlns:mc="http://schemas.openxmlformats.org/markup-compatibility/2006" xmlns:a14="http://schemas.microsoft.com/office/drawing/2010/main" val="FF0000" mc:Ignorable=""/>
              </a:solidFill>
            </a:endParaRPr>
          </a:p>
          <a:p>
            <a:pPr lvl="1">
              <a:lnSpc>
                <a:spcPct val="120000"/>
              </a:lnSpc>
              <a:buNone/>
            </a:pPr>
            <a:endParaRPr lang="en-US" dirty="0" smtClean="0">
              <a:solidFill>
                <a:srgbClr xmlns:mc="http://schemas.openxmlformats.org/markup-compatibility/2006" xmlns:a14="http://schemas.microsoft.com/office/drawing/2010/main" val="FF0000" mc:Ignorable=""/>
              </a:solidFill>
            </a:endParaRPr>
          </a:p>
          <a:p>
            <a:pPr lvl="1">
              <a:lnSpc>
                <a:spcPct val="120000"/>
              </a:lnSpc>
              <a:buNone/>
            </a:pPr>
            <a:endParaRPr lang="en-US" dirty="0" smtClean="0">
              <a:solidFill>
                <a:srgbClr xmlns:mc="http://schemas.openxmlformats.org/markup-compatibility/2006" xmlns:a14="http://schemas.microsoft.com/office/drawing/2010/main" val="FF0000" mc:Ignorable=""/>
              </a:solidFill>
            </a:endParaRPr>
          </a:p>
          <a:p>
            <a:pPr lvl="1">
              <a:lnSpc>
                <a:spcPct val="120000"/>
              </a:lnSpc>
              <a:buNone/>
            </a:pPr>
            <a:r>
              <a:rPr lang="en-US" dirty="0" smtClean="0">
                <a:solidFill>
                  <a:srgbClr xmlns:mc="http://schemas.openxmlformats.org/markup-compatibility/2006" xmlns:a14="http://schemas.microsoft.com/office/drawing/2010/main" val="FF0000" mc:Ignorable=""/>
                </a:solidFill>
              </a:rPr>
              <a:t> </a:t>
            </a:r>
          </a:p>
          <a:p>
            <a:pPr lvl="1">
              <a:lnSpc>
                <a:spcPct val="120000"/>
              </a:lnSpc>
            </a:pPr>
            <a:endParaRPr lang="en-US" dirty="0" smtClean="0">
              <a:solidFill>
                <a:srgbClr xmlns:mc="http://schemas.openxmlformats.org/markup-compatibility/2006" xmlns:a14="http://schemas.microsoft.com/office/drawing/2010/main" val="FF0000" mc:Ignorable=""/>
              </a:solidFill>
            </a:endParaRPr>
          </a:p>
          <a:p>
            <a:pPr lvl="1">
              <a:lnSpc>
                <a:spcPct val="120000"/>
              </a:lnSpc>
            </a:pPr>
            <a:endParaRPr lang="en-US" dirty="0" smtClean="0">
              <a:solidFill>
                <a:srgbClr xmlns:mc="http://schemas.openxmlformats.org/markup-compatibility/2006" xmlns:a14="http://schemas.microsoft.com/office/drawing/2010/main" val="FF0000" mc:Ignorable=""/>
              </a:solidFill>
            </a:endParaRPr>
          </a:p>
          <a:p>
            <a:pPr lvl="1">
              <a:lnSpc>
                <a:spcPct val="120000"/>
              </a:lnSpc>
            </a:pPr>
            <a:endParaRPr lang="en-US" dirty="0" smtClean="0">
              <a:solidFill>
                <a:srgbClr xmlns:mc="http://schemas.openxmlformats.org/markup-compatibility/2006" xmlns:a14="http://schemas.microsoft.com/office/drawing/2010/main" val="FF0000" mc:Ignorable=""/>
              </a:solidFill>
            </a:endParaRPr>
          </a:p>
          <a:p>
            <a:pPr lvl="1">
              <a:lnSpc>
                <a:spcPct val="120000"/>
              </a:lnSpc>
            </a:pPr>
            <a:endParaRPr lang="en-US" dirty="0" smtClean="0">
              <a:solidFill>
                <a:srgbClr xmlns:mc="http://schemas.openxmlformats.org/markup-compatibility/2006" xmlns:a14="http://schemas.microsoft.com/office/drawing/2010/main" val="FF0000" mc:Ignorable=""/>
              </a:solidFill>
            </a:endParaRPr>
          </a:p>
          <a:p>
            <a:pPr lvl="1">
              <a:lnSpc>
                <a:spcPct val="120000"/>
              </a:lnSpc>
            </a:pPr>
            <a:endParaRPr lang="en-US" dirty="0" smtClean="0">
              <a:solidFill>
                <a:srgbClr xmlns:mc="http://schemas.openxmlformats.org/markup-compatibility/2006" xmlns:a14="http://schemas.microsoft.com/office/drawing/2010/main" val="FF0000" mc:Ignorable=""/>
              </a:solidFill>
            </a:endParaRPr>
          </a:p>
          <a:p>
            <a:pPr lvl="1">
              <a:lnSpc>
                <a:spcPct val="120000"/>
              </a:lnSpc>
            </a:pPr>
            <a:endParaRPr lang="en-US" dirty="0" smtClean="0">
              <a:solidFill>
                <a:srgbClr xmlns:mc="http://schemas.openxmlformats.org/markup-compatibility/2006" xmlns:a14="http://schemas.microsoft.com/office/drawing/2010/main" val="FF0000" mc:Ignorable=""/>
              </a:solidFill>
            </a:endParaRPr>
          </a:p>
          <a:p>
            <a:pPr lvl="1">
              <a:lnSpc>
                <a:spcPct val="120000"/>
              </a:lnSpc>
            </a:pPr>
            <a:endParaRPr lang="en-US" dirty="0" smtClean="0">
              <a:solidFill>
                <a:srgbClr xmlns:mc="http://schemas.openxmlformats.org/markup-compatibility/2006" xmlns:a14="http://schemas.microsoft.com/office/drawing/2010/main" val="FF0000" mc:Ignorable=""/>
              </a:solidFill>
            </a:endParaRPr>
          </a:p>
          <a:p>
            <a:pPr lvl="1">
              <a:lnSpc>
                <a:spcPct val="120000"/>
              </a:lnSpc>
            </a:pPr>
            <a:endParaRPr lang="en-US" dirty="0" smtClean="0">
              <a:solidFill>
                <a:srgbClr xmlns:mc="http://schemas.openxmlformats.org/markup-compatibility/2006" xmlns:a14="http://schemas.microsoft.com/office/drawing/2010/main" val="FF0000" mc:Ignorable=""/>
              </a:solidFill>
            </a:endParaRPr>
          </a:p>
          <a:p>
            <a:pPr>
              <a:lnSpc>
                <a:spcPct val="120000"/>
              </a:lnSpc>
            </a:pPr>
            <a:endParaRPr lang="en-US" dirty="0" smtClean="0">
              <a:solidFill>
                <a:srgbClr xmlns:mc="http://schemas.openxmlformats.org/markup-compatibility/2006" xmlns:a14="http://schemas.microsoft.com/office/drawing/2010/main" val="FF0000" mc:Ignorable=""/>
              </a:solidFill>
            </a:endParaRPr>
          </a:p>
          <a:p>
            <a:pPr>
              <a:lnSpc>
                <a:spcPct val="120000"/>
              </a:lnSpc>
            </a:pPr>
            <a:endParaRPr lang="en-US" dirty="0" smtClean="0"/>
          </a:p>
          <a:p>
            <a:pPr>
              <a:lnSpc>
                <a:spcPct val="120000"/>
              </a:lnSpc>
            </a:pPr>
            <a:endParaRPr lang="en-US" dirty="0" smtClean="0"/>
          </a:p>
          <a:p>
            <a:pPr>
              <a:lnSpc>
                <a:spcPct val="120000"/>
              </a:lnSpc>
            </a:pPr>
            <a:endParaRPr lang="en-US" dirty="0" smtClean="0"/>
          </a:p>
          <a:p>
            <a:pPr>
              <a:lnSpc>
                <a:spcPct val="120000"/>
              </a:lnSpc>
            </a:pPr>
            <a:endParaRPr lang="en-US" dirty="0" smtClean="0"/>
          </a:p>
          <a:p>
            <a:pPr>
              <a:lnSpc>
                <a:spcPct val="120000"/>
              </a:lnSpc>
            </a:pPr>
            <a:endParaRPr lang="en-US" dirty="0" smtClean="0"/>
          </a:p>
          <a:p>
            <a:pPr>
              <a:lnSpc>
                <a:spcPct val="120000"/>
              </a:lnSpc>
            </a:pPr>
            <a:endParaRPr lang="en-US" dirty="0" smtClean="0"/>
          </a:p>
          <a:p>
            <a:pPr>
              <a:lnSpc>
                <a:spcPct val="120000"/>
              </a:lnSpc>
            </a:pPr>
            <a:endParaRPr lang="en-US" dirty="0" smtClean="0"/>
          </a:p>
          <a:p>
            <a:pPr>
              <a:lnSpc>
                <a:spcPct val="120000"/>
              </a:lnSpc>
            </a:pPr>
            <a:endParaRPr lang="en-US" dirty="0" smtClean="0"/>
          </a:p>
          <a:p>
            <a:pPr>
              <a:lnSpc>
                <a:spcPct val="120000"/>
              </a:lnSpc>
            </a:pPr>
            <a:endParaRPr lang="en-US" dirty="0" smtClean="0"/>
          </a:p>
          <a:p>
            <a:pPr>
              <a:lnSpc>
                <a:spcPct val="120000"/>
              </a:lnSpc>
            </a:pPr>
            <a:endParaRPr lang="en-US" dirty="0" smtClean="0"/>
          </a:p>
          <a:p>
            <a:pPr>
              <a:lnSpc>
                <a:spcPct val="120000"/>
              </a:lnSpc>
            </a:pPr>
            <a:endParaRPr lang="en-US" dirty="0" smtClean="0"/>
          </a:p>
          <a:p>
            <a:pPr>
              <a:lnSpc>
                <a:spcPct val="120000"/>
              </a:lnSpc>
            </a:pPr>
            <a:endParaRPr lang="en-US" dirty="0" smtClean="0"/>
          </a:p>
          <a:p>
            <a:pPr>
              <a:lnSpc>
                <a:spcPct val="120000"/>
              </a:lnSpc>
            </a:pPr>
            <a:endParaRPr lang="en-US" dirty="0" smtClean="0"/>
          </a:p>
          <a:p>
            <a:pPr>
              <a:lnSpc>
                <a:spcPct val="120000"/>
              </a:lnSpc>
              <a:buNone/>
            </a:pPr>
            <a:endParaRPr lang="en-US" dirty="0" smtClean="0"/>
          </a:p>
        </p:txBody>
      </p:sp>
      <p:sp>
        <p:nvSpPr>
          <p:cNvPr id="4" name="Slide Number Placeholder 3"/>
          <p:cNvSpPr>
            <a:spLocks noGrp="1"/>
          </p:cNvSpPr>
          <p:nvPr>
            <p:ph type="sldNum" sz="quarter" idx="10"/>
          </p:nvPr>
        </p:nvSpPr>
        <p:spPr/>
        <p:txBody>
          <a:bodyPr/>
          <a:lstStyle/>
          <a:p>
            <a:fld id="{0D7CF977-003B-4382-9C11-15648BFA557C}" type="slidenum">
              <a:rPr lang="en-US" smtClean="0"/>
              <a:pPr/>
              <a:t>80</a:t>
            </a:fld>
            <a:endParaRPr lang="en-US"/>
          </a:p>
        </p:txBody>
      </p:sp>
      <p:pic>
        <p:nvPicPr>
          <p:cNvPr id="5" name="Picture 4"/>
          <p:cNvPicPr/>
          <p:nvPr/>
        </p:nvPicPr>
        <p:blipFill>
          <a:blip r:embed="rId3" cstate="print"/>
          <a:srcRect/>
          <a:stretch>
            <a:fillRect/>
          </a:stretch>
        </p:blipFill>
        <p:spPr bwMode="auto">
          <a:xfrm>
            <a:off x="685800" y="2971800"/>
            <a:ext cx="2266950" cy="762000"/>
          </a:xfrm>
          <a:prstGeom prst="rect">
            <a:avLst/>
          </a:prstGeom>
          <a:noFill/>
          <a:ln w="9525">
            <a:noFill/>
            <a:miter lim="800000"/>
            <a:headEnd/>
            <a:tailEnd/>
          </a:ln>
        </p:spPr>
      </p:pic>
      <p:pic>
        <p:nvPicPr>
          <p:cNvPr id="6" name="Picture 5"/>
          <p:cNvPicPr/>
          <p:nvPr/>
        </p:nvPicPr>
        <p:blipFill>
          <a:blip r:embed="rId4" cstate="print"/>
          <a:srcRect/>
          <a:stretch>
            <a:fillRect/>
          </a:stretch>
        </p:blipFill>
        <p:spPr bwMode="auto">
          <a:xfrm>
            <a:off x="3352800" y="2971800"/>
            <a:ext cx="3438525" cy="895350"/>
          </a:xfrm>
          <a:prstGeom prst="rect">
            <a:avLst/>
          </a:prstGeom>
          <a:noFill/>
          <a:ln w="9525">
            <a:noFill/>
            <a:miter lim="800000"/>
            <a:headEnd/>
            <a:tailEnd/>
          </a:ln>
        </p:spPr>
      </p:pic>
      <p:pic>
        <p:nvPicPr>
          <p:cNvPr id="7" name="Picture 6"/>
          <p:cNvPicPr/>
          <p:nvPr/>
        </p:nvPicPr>
        <p:blipFill>
          <a:blip r:embed="rId5" cstate="print"/>
          <a:srcRect/>
          <a:stretch>
            <a:fillRect/>
          </a:stretch>
        </p:blipFill>
        <p:spPr bwMode="auto">
          <a:xfrm>
            <a:off x="7239000" y="2895600"/>
            <a:ext cx="1104900" cy="1181100"/>
          </a:xfrm>
          <a:prstGeom prst="rect">
            <a:avLst/>
          </a:prstGeom>
          <a:noFill/>
          <a:ln w="9525">
            <a:noFill/>
            <a:miter lim="800000"/>
            <a:headEnd/>
            <a:tailEnd/>
          </a:ln>
        </p:spPr>
      </p:pic>
      <p:pic>
        <p:nvPicPr>
          <p:cNvPr id="8" name="Picture 7"/>
          <p:cNvPicPr/>
          <p:nvPr/>
        </p:nvPicPr>
        <p:blipFill>
          <a:blip r:embed="rId6" cstate="print"/>
          <a:srcRect/>
          <a:stretch>
            <a:fillRect/>
          </a:stretch>
        </p:blipFill>
        <p:spPr bwMode="auto">
          <a:xfrm>
            <a:off x="685800" y="4038600"/>
            <a:ext cx="3019425" cy="552450"/>
          </a:xfrm>
          <a:prstGeom prst="rect">
            <a:avLst/>
          </a:prstGeom>
          <a:noFill/>
          <a:ln w="9525">
            <a:noFill/>
            <a:miter lim="800000"/>
            <a:headEnd/>
            <a:tailEnd/>
          </a:ln>
        </p:spPr>
      </p:pic>
      <p:pic>
        <p:nvPicPr>
          <p:cNvPr id="9" name="Picture 8"/>
          <p:cNvPicPr/>
          <p:nvPr/>
        </p:nvPicPr>
        <p:blipFill>
          <a:blip r:embed="rId7" cstate="print"/>
          <a:srcRect/>
          <a:stretch>
            <a:fillRect/>
          </a:stretch>
        </p:blipFill>
        <p:spPr bwMode="auto">
          <a:xfrm>
            <a:off x="4191000" y="4038600"/>
            <a:ext cx="2247900" cy="1495425"/>
          </a:xfrm>
          <a:prstGeom prst="rect">
            <a:avLst/>
          </a:prstGeom>
          <a:noFill/>
          <a:ln w="9525">
            <a:noFill/>
            <a:miter lim="800000"/>
            <a:headEnd/>
            <a:tailEnd/>
          </a:ln>
        </p:spPr>
      </p:pic>
    </p:spTree>
    <p:extLst>
      <p:ext uri="{BB962C8B-B14F-4D97-AF65-F5344CB8AC3E}">
        <p14:creationId xmlns:p14="http://schemas.microsoft.com/office/powerpoint/2010/main" val="4234546216"/>
      </p:ext>
    </p:extLst>
  </p:cSld>
  <p:clrMapOvr>
    <a:masterClrMapping/>
  </p:clrMapOvr>
  <p:transition xmlns:p14="http://schemas.microsoft.com/office/powerpoint/2010/mai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664797"/>
          </a:xfrm>
        </p:spPr>
        <p:txBody>
          <a:bodyPr/>
          <a:lstStyle/>
          <a:p>
            <a:r>
              <a:rPr lang="en-US" dirty="0" smtClean="0">
                <a:solidFill>
                  <a:srgbClr xmlns:mc="http://schemas.openxmlformats.org/markup-compatibility/2006" xmlns:a14="http://schemas.microsoft.com/office/drawing/2010/main" val="FF0000" mc:Ignorable=""/>
                </a:solidFill>
              </a:rPr>
              <a:t>Configure Secure Store Service</a:t>
            </a:r>
            <a:endParaRPr lang="en-US" sz="3600" dirty="0">
              <a:solidFill>
                <a:srgbClr xmlns:mc="http://schemas.openxmlformats.org/markup-compatibility/2006" xmlns:a14="http://schemas.microsoft.com/office/drawing/2010/main" val="FF0000" mc:Ignorable=""/>
              </a:solidFill>
            </a:endParaRPr>
          </a:p>
        </p:txBody>
      </p:sp>
      <p:sp>
        <p:nvSpPr>
          <p:cNvPr id="3" name="Content Placeholder 2"/>
          <p:cNvSpPr>
            <a:spLocks noGrp="1"/>
          </p:cNvSpPr>
          <p:nvPr>
            <p:ph idx="1"/>
          </p:nvPr>
        </p:nvSpPr>
        <p:spPr>
          <a:xfrm>
            <a:off x="304800" y="1143000"/>
            <a:ext cx="8382000" cy="5334000"/>
          </a:xfrm>
        </p:spPr>
        <p:txBody>
          <a:bodyPr>
            <a:normAutofit/>
          </a:bodyPr>
          <a:lstStyle/>
          <a:p>
            <a:pPr>
              <a:lnSpc>
                <a:spcPct val="110000"/>
              </a:lnSpc>
            </a:pPr>
            <a:r>
              <a:rPr lang="en-US" sz="1800" dirty="0" smtClean="0"/>
              <a:t>Central Administration -&gt; Application Management -&gt; Manage service applications-&gt; Secure Store Service</a:t>
            </a:r>
          </a:p>
          <a:p>
            <a:pPr>
              <a:lnSpc>
                <a:spcPct val="110000"/>
              </a:lnSpc>
            </a:pPr>
            <a:r>
              <a:rPr lang="en-US" sz="1800" dirty="0" smtClean="0"/>
              <a:t>Create a New enterprise application definition</a:t>
            </a:r>
          </a:p>
          <a:p>
            <a:pPr lvl="1">
              <a:lnSpc>
                <a:spcPct val="110000"/>
              </a:lnSpc>
            </a:pPr>
            <a:r>
              <a:rPr lang="en-US" sz="1600" dirty="0" smtClean="0"/>
              <a:t>“ProjectServerApplication” is the exact string needed for Application Name</a:t>
            </a:r>
          </a:p>
          <a:p>
            <a:pPr lvl="1">
              <a:lnSpc>
                <a:spcPct val="110000"/>
              </a:lnSpc>
            </a:pPr>
            <a:r>
              <a:rPr lang="en-US" sz="1600" dirty="0" smtClean="0"/>
              <a:t>Windows Authentication for Authentication Type</a:t>
            </a:r>
          </a:p>
          <a:p>
            <a:pPr lvl="1">
              <a:lnSpc>
                <a:spcPct val="110000"/>
              </a:lnSpc>
            </a:pPr>
            <a:endParaRPr lang="en-US" sz="1600" dirty="0" smtClean="0"/>
          </a:p>
          <a:p>
            <a:pPr>
              <a:lnSpc>
                <a:spcPct val="110000"/>
              </a:lnSpc>
            </a:pPr>
            <a:endParaRPr lang="en-US" sz="1800" dirty="0"/>
          </a:p>
        </p:txBody>
      </p:sp>
      <p:sp>
        <p:nvSpPr>
          <p:cNvPr id="4" name="Slide Number Placeholder 3"/>
          <p:cNvSpPr>
            <a:spLocks noGrp="1"/>
          </p:cNvSpPr>
          <p:nvPr>
            <p:ph type="sldNum" sz="quarter" idx="10"/>
          </p:nvPr>
        </p:nvSpPr>
        <p:spPr/>
        <p:txBody>
          <a:bodyPr/>
          <a:lstStyle/>
          <a:p>
            <a:fld id="{0D7CF977-003B-4382-9C11-15648BFA557C}" type="slidenum">
              <a:rPr lang="en-US" smtClean="0"/>
              <a:pPr/>
              <a:t>81</a:t>
            </a:fld>
            <a:endParaRPr lang="en-US"/>
          </a:p>
        </p:txBody>
      </p:sp>
      <p:pic>
        <p:nvPicPr>
          <p:cNvPr id="5" name="Picture 2"/>
          <p:cNvPicPr>
            <a:picLocks noChangeAspect="1" noChangeArrowheads="1"/>
          </p:cNvPicPr>
          <p:nvPr/>
        </p:nvPicPr>
        <p:blipFill>
          <a:blip r:embed="rId2" cstate="print"/>
          <a:srcRect/>
          <a:stretch>
            <a:fillRect/>
          </a:stretch>
        </p:blipFill>
        <p:spPr bwMode="auto">
          <a:xfrm>
            <a:off x="838200" y="2909998"/>
            <a:ext cx="7953375" cy="375686"/>
          </a:xfrm>
          <a:prstGeom prst="rect">
            <a:avLst/>
          </a:prstGeom>
          <a:noFill/>
          <a:ln w="9525">
            <a:solidFill>
              <a:schemeClr val="tx1"/>
            </a:solidFill>
            <a:miter lim="800000"/>
            <a:headEnd/>
            <a:tailEnd/>
          </a:ln>
        </p:spPr>
      </p:pic>
      <p:pic>
        <p:nvPicPr>
          <p:cNvPr id="6" name="Picture 2"/>
          <p:cNvPicPr>
            <a:picLocks noChangeAspect="1" noChangeArrowheads="1"/>
          </p:cNvPicPr>
          <p:nvPr/>
        </p:nvPicPr>
        <p:blipFill>
          <a:blip r:embed="rId3" cstate="print"/>
          <a:srcRect/>
          <a:stretch>
            <a:fillRect/>
          </a:stretch>
        </p:blipFill>
        <p:spPr bwMode="auto">
          <a:xfrm>
            <a:off x="838200" y="3429000"/>
            <a:ext cx="4419600" cy="1417608"/>
          </a:xfrm>
          <a:prstGeom prst="rect">
            <a:avLst/>
          </a:prstGeom>
          <a:noFill/>
          <a:ln w="9525">
            <a:noFill/>
            <a:miter lim="800000"/>
            <a:headEnd/>
            <a:tailEnd/>
          </a:ln>
        </p:spPr>
      </p:pic>
      <p:pic>
        <p:nvPicPr>
          <p:cNvPr id="7" name="Picture 3"/>
          <p:cNvPicPr>
            <a:picLocks noChangeAspect="1" noChangeArrowheads="1"/>
          </p:cNvPicPr>
          <p:nvPr/>
        </p:nvPicPr>
        <p:blipFill>
          <a:blip r:embed="rId4" cstate="print"/>
          <a:srcRect/>
          <a:stretch>
            <a:fillRect/>
          </a:stretch>
        </p:blipFill>
        <p:spPr bwMode="auto">
          <a:xfrm>
            <a:off x="5486400" y="4800600"/>
            <a:ext cx="3386022" cy="1150896"/>
          </a:xfrm>
          <a:prstGeom prst="rect">
            <a:avLst/>
          </a:prstGeom>
          <a:noFill/>
          <a:ln w="9525">
            <a:noFill/>
            <a:miter lim="800000"/>
            <a:headEnd/>
            <a:tailEnd/>
          </a:ln>
        </p:spPr>
      </p:pic>
    </p:spTree>
    <p:extLst>
      <p:ext uri="{BB962C8B-B14F-4D97-AF65-F5344CB8AC3E}">
        <p14:creationId xmlns:p14="http://schemas.microsoft.com/office/powerpoint/2010/main" val="80278073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Trusted File Location	</a:t>
            </a:r>
            <a:endParaRPr lang="en-US" dirty="0"/>
          </a:p>
        </p:txBody>
      </p:sp>
      <p:sp>
        <p:nvSpPr>
          <p:cNvPr id="3" name="Content Placeholder 2"/>
          <p:cNvSpPr>
            <a:spLocks noGrp="1"/>
          </p:cNvSpPr>
          <p:nvPr>
            <p:ph idx="1"/>
          </p:nvPr>
        </p:nvSpPr>
        <p:spPr>
          <a:xfrm>
            <a:off x="381000" y="1219200"/>
            <a:ext cx="8382000" cy="5181600"/>
          </a:xfrm>
        </p:spPr>
        <p:txBody>
          <a:bodyPr>
            <a:noAutofit/>
          </a:bodyPr>
          <a:lstStyle/>
          <a:p>
            <a:pPr>
              <a:lnSpc>
                <a:spcPct val="100000"/>
              </a:lnSpc>
            </a:pPr>
            <a:r>
              <a:rPr lang="en-US" sz="1800" dirty="0" smtClean="0"/>
              <a:t>Manage Excel Services -&gt; Trusted File Location</a:t>
            </a:r>
          </a:p>
          <a:p>
            <a:pPr>
              <a:lnSpc>
                <a:spcPct val="100000"/>
              </a:lnSpc>
            </a:pPr>
            <a:r>
              <a:rPr lang="en-US" sz="1800" dirty="0" smtClean="0"/>
              <a:t>Add the URL of the PWA Report Center as a Trusted File Location</a:t>
            </a:r>
          </a:p>
          <a:p>
            <a:pPr>
              <a:lnSpc>
                <a:spcPct val="100000"/>
              </a:lnSpc>
            </a:pPr>
            <a:endParaRPr lang="en-US" sz="1800" dirty="0" smtClean="0"/>
          </a:p>
          <a:p>
            <a:pPr>
              <a:lnSpc>
                <a:spcPct val="100000"/>
              </a:lnSpc>
            </a:pPr>
            <a:endParaRPr lang="en-US" sz="1800" dirty="0" smtClean="0"/>
          </a:p>
          <a:p>
            <a:pPr>
              <a:lnSpc>
                <a:spcPct val="100000"/>
              </a:lnSpc>
            </a:pPr>
            <a:endParaRPr lang="en-US" sz="1800" dirty="0" smtClean="0"/>
          </a:p>
          <a:p>
            <a:pPr>
              <a:lnSpc>
                <a:spcPct val="100000"/>
              </a:lnSpc>
            </a:pPr>
            <a:r>
              <a:rPr lang="en-US" sz="1800" dirty="0" smtClean="0"/>
              <a:t>Confirm that “Children trusted” checkbox is selected</a:t>
            </a:r>
          </a:p>
          <a:p>
            <a:pPr>
              <a:lnSpc>
                <a:spcPct val="100000"/>
              </a:lnSpc>
            </a:pPr>
            <a:endParaRPr lang="en-US" sz="1800" dirty="0" smtClean="0"/>
          </a:p>
          <a:p>
            <a:pPr>
              <a:lnSpc>
                <a:spcPct val="100000"/>
              </a:lnSpc>
            </a:pPr>
            <a:endParaRPr lang="en-US" sz="1800" dirty="0" smtClean="0"/>
          </a:p>
          <a:p>
            <a:pPr>
              <a:lnSpc>
                <a:spcPct val="100000"/>
              </a:lnSpc>
            </a:pPr>
            <a:r>
              <a:rPr lang="en-US" sz="1800" dirty="0" smtClean="0"/>
              <a:t>Fill in “Allow External Data” area</a:t>
            </a:r>
          </a:p>
          <a:p>
            <a:pPr lvl="1">
              <a:lnSpc>
                <a:spcPct val="100000"/>
              </a:lnSpc>
            </a:pPr>
            <a:r>
              <a:rPr lang="en-US" sz="1800" dirty="0" smtClean="0"/>
              <a:t>Select “Trusted data connection libraries and embedded”</a:t>
            </a:r>
          </a:p>
          <a:p>
            <a:pPr lvl="1">
              <a:lnSpc>
                <a:spcPct val="100000"/>
              </a:lnSpc>
            </a:pPr>
            <a:r>
              <a:rPr lang="en-US" sz="1800" dirty="0" smtClean="0"/>
              <a:t>Clear “Refresh warning enabled”</a:t>
            </a:r>
          </a:p>
          <a:p>
            <a:pPr>
              <a:lnSpc>
                <a:spcPct val="100000"/>
              </a:lnSpc>
              <a:buNone/>
            </a:pPr>
            <a:endParaRPr lang="en-US" sz="1800" dirty="0" smtClean="0"/>
          </a:p>
          <a:p>
            <a:pPr>
              <a:lnSpc>
                <a:spcPct val="100000"/>
              </a:lnSpc>
            </a:pPr>
            <a:endParaRPr lang="en-US" sz="1800" dirty="0" smtClean="0"/>
          </a:p>
        </p:txBody>
      </p:sp>
      <p:sp>
        <p:nvSpPr>
          <p:cNvPr id="4" name="Slide Number Placeholder 3"/>
          <p:cNvSpPr>
            <a:spLocks noGrp="1"/>
          </p:cNvSpPr>
          <p:nvPr>
            <p:ph type="sldNum" sz="quarter" idx="10"/>
          </p:nvPr>
        </p:nvSpPr>
        <p:spPr/>
        <p:txBody>
          <a:bodyPr/>
          <a:lstStyle/>
          <a:p>
            <a:fld id="{0D7CF977-003B-4382-9C11-15648BFA557C}" type="slidenum">
              <a:rPr lang="en-US" smtClean="0"/>
              <a:pPr/>
              <a:t>82</a:t>
            </a:fld>
            <a:endParaRPr lang="en-US"/>
          </a:p>
        </p:txBody>
      </p:sp>
      <p:pic>
        <p:nvPicPr>
          <p:cNvPr id="7" name="Picture 6"/>
          <p:cNvPicPr/>
          <p:nvPr/>
        </p:nvPicPr>
        <p:blipFill>
          <a:blip r:embed="rId2" cstate="print"/>
          <a:srcRect/>
          <a:stretch>
            <a:fillRect/>
          </a:stretch>
        </p:blipFill>
        <p:spPr bwMode="auto">
          <a:xfrm>
            <a:off x="838200" y="1905000"/>
            <a:ext cx="1790700" cy="476250"/>
          </a:xfrm>
          <a:prstGeom prst="rect">
            <a:avLst/>
          </a:prstGeom>
          <a:noFill/>
          <a:ln w="9525">
            <a:noFill/>
            <a:miter lim="800000"/>
            <a:headEnd/>
            <a:tailEnd/>
          </a:ln>
        </p:spPr>
      </p:pic>
      <p:pic>
        <p:nvPicPr>
          <p:cNvPr id="8" name="Picture 7"/>
          <p:cNvPicPr/>
          <p:nvPr/>
        </p:nvPicPr>
        <p:blipFill>
          <a:blip r:embed="rId3" cstate="print"/>
          <a:srcRect/>
          <a:stretch>
            <a:fillRect/>
          </a:stretch>
        </p:blipFill>
        <p:spPr bwMode="auto">
          <a:xfrm>
            <a:off x="3124200" y="1905000"/>
            <a:ext cx="3409950" cy="685800"/>
          </a:xfrm>
          <a:prstGeom prst="rect">
            <a:avLst/>
          </a:prstGeom>
          <a:noFill/>
          <a:ln w="9525">
            <a:noFill/>
            <a:miter lim="800000"/>
            <a:headEnd/>
            <a:tailEnd/>
          </a:ln>
        </p:spPr>
      </p:pic>
      <p:pic>
        <p:nvPicPr>
          <p:cNvPr id="9" name="Picture 8"/>
          <p:cNvPicPr/>
          <p:nvPr/>
        </p:nvPicPr>
        <p:blipFill>
          <a:blip r:embed="rId4" cstate="print"/>
          <a:srcRect/>
          <a:stretch>
            <a:fillRect/>
          </a:stretch>
        </p:blipFill>
        <p:spPr bwMode="auto">
          <a:xfrm>
            <a:off x="838200" y="3200400"/>
            <a:ext cx="2038350" cy="561975"/>
          </a:xfrm>
          <a:prstGeom prst="rect">
            <a:avLst/>
          </a:prstGeom>
          <a:noFill/>
          <a:ln w="9525">
            <a:noFill/>
            <a:miter lim="800000"/>
            <a:headEnd/>
            <a:tailEnd/>
          </a:ln>
        </p:spPr>
      </p:pic>
      <p:pic>
        <p:nvPicPr>
          <p:cNvPr id="10" name="Picture 9"/>
          <p:cNvPicPr/>
          <p:nvPr/>
        </p:nvPicPr>
        <p:blipFill>
          <a:blip r:embed="rId5" cstate="print"/>
          <a:srcRect/>
          <a:stretch>
            <a:fillRect/>
          </a:stretch>
        </p:blipFill>
        <p:spPr bwMode="auto">
          <a:xfrm>
            <a:off x="762000" y="5029200"/>
            <a:ext cx="3048000" cy="914400"/>
          </a:xfrm>
          <a:prstGeom prst="rect">
            <a:avLst/>
          </a:prstGeom>
          <a:noFill/>
          <a:ln w="9525">
            <a:noFill/>
            <a:miter lim="800000"/>
            <a:headEnd/>
            <a:tailEnd/>
          </a:ln>
        </p:spPr>
      </p:pic>
      <p:pic>
        <p:nvPicPr>
          <p:cNvPr id="11" name="Picture 10"/>
          <p:cNvPicPr/>
          <p:nvPr/>
        </p:nvPicPr>
        <p:blipFill>
          <a:blip r:embed="rId6" cstate="print"/>
          <a:srcRect/>
          <a:stretch>
            <a:fillRect/>
          </a:stretch>
        </p:blipFill>
        <p:spPr bwMode="auto">
          <a:xfrm>
            <a:off x="4114800" y="5105400"/>
            <a:ext cx="3371850" cy="676275"/>
          </a:xfrm>
          <a:prstGeom prst="rect">
            <a:avLst/>
          </a:prstGeom>
          <a:noFill/>
          <a:ln w="9525">
            <a:noFill/>
            <a:miter lim="800000"/>
            <a:headEnd/>
            <a:tailEnd/>
          </a:ln>
        </p:spPr>
      </p:pic>
    </p:spTree>
    <p:extLst>
      <p:ext uri="{BB962C8B-B14F-4D97-AF65-F5344CB8AC3E}">
        <p14:creationId xmlns:p14="http://schemas.microsoft.com/office/powerpoint/2010/main" val="227737449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1329595"/>
          </a:xfrm>
        </p:spPr>
        <p:txBody>
          <a:bodyPr/>
          <a:lstStyle/>
          <a:p>
            <a:r>
              <a:rPr lang="en-US" dirty="0" smtClean="0"/>
              <a:t>If “Refreshed warning enabled” is not cleared</a:t>
            </a:r>
            <a:endParaRPr lang="en-US" dirty="0"/>
          </a:p>
        </p:txBody>
      </p:sp>
      <p:pic>
        <p:nvPicPr>
          <p:cNvPr id="5" name="Content Placeholder 4" descr="Excel Services warning dialog 1.png"/>
          <p:cNvPicPr>
            <a:picLocks noGrp="1" noChangeAspect="1"/>
          </p:cNvPicPr>
          <p:nvPr>
            <p:ph idx="1"/>
          </p:nvPr>
        </p:nvPicPr>
        <p:blipFill>
          <a:blip r:embed="rId2" cstate="print"/>
          <a:stretch>
            <a:fillRect/>
          </a:stretch>
        </p:blipFill>
        <p:spPr>
          <a:xfrm>
            <a:off x="3364176" y="2971800"/>
            <a:ext cx="3141475" cy="2866900"/>
          </a:xfrm>
        </p:spPr>
      </p:pic>
      <p:sp>
        <p:nvSpPr>
          <p:cNvPr id="4" name="Slide Number Placeholder 3"/>
          <p:cNvSpPr>
            <a:spLocks noGrp="1"/>
          </p:cNvSpPr>
          <p:nvPr>
            <p:ph type="sldNum" sz="quarter" idx="10"/>
          </p:nvPr>
        </p:nvSpPr>
        <p:spPr/>
        <p:txBody>
          <a:bodyPr/>
          <a:lstStyle/>
          <a:p>
            <a:fld id="{0D7CF977-003B-4382-9C11-15648BFA557C}" type="slidenum">
              <a:rPr lang="en-US" smtClean="0"/>
              <a:pPr/>
              <a:t>83</a:t>
            </a:fld>
            <a:endParaRPr lang="en-US"/>
          </a:p>
        </p:txBody>
      </p:sp>
      <p:pic>
        <p:nvPicPr>
          <p:cNvPr id="6" name="Picture 5"/>
          <p:cNvPicPr/>
          <p:nvPr/>
        </p:nvPicPr>
        <p:blipFill>
          <a:blip r:embed="rId3" cstate="print"/>
          <a:srcRect/>
          <a:stretch>
            <a:fillRect/>
          </a:stretch>
        </p:blipFill>
        <p:spPr bwMode="auto">
          <a:xfrm>
            <a:off x="457200" y="1828800"/>
            <a:ext cx="3371850" cy="676275"/>
          </a:xfrm>
          <a:prstGeom prst="rect">
            <a:avLst/>
          </a:prstGeom>
          <a:noFill/>
          <a:ln w="9525">
            <a:noFill/>
            <a:miter lim="800000"/>
            <a:headEnd/>
            <a:tailEnd/>
          </a:ln>
        </p:spPr>
      </p:pic>
    </p:spTree>
    <p:extLst>
      <p:ext uri="{BB962C8B-B14F-4D97-AF65-F5344CB8AC3E}">
        <p14:creationId xmlns:p14="http://schemas.microsoft.com/office/powerpoint/2010/main" val="410396526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Office Data Connections (ODC)</a:t>
            </a:r>
            <a:endParaRPr lang="en-US" dirty="0"/>
          </a:p>
        </p:txBody>
      </p:sp>
      <p:sp>
        <p:nvSpPr>
          <p:cNvPr id="3" name="Content Placeholder 2"/>
          <p:cNvSpPr>
            <a:spLocks noGrp="1"/>
          </p:cNvSpPr>
          <p:nvPr>
            <p:ph idx="1"/>
          </p:nvPr>
        </p:nvSpPr>
        <p:spPr>
          <a:xfrm>
            <a:off x="304800" y="1219200"/>
            <a:ext cx="8382000" cy="5105400"/>
          </a:xfrm>
        </p:spPr>
        <p:txBody>
          <a:bodyPr>
            <a:normAutofit/>
          </a:bodyPr>
          <a:lstStyle/>
          <a:p>
            <a:r>
              <a:rPr lang="en-US" dirty="0" smtClean="0"/>
              <a:t>ODC’s are external files which can be used by multiple Excel Reports</a:t>
            </a:r>
          </a:p>
          <a:p>
            <a:endParaRPr lang="en-US" dirty="0" smtClean="0"/>
          </a:p>
          <a:p>
            <a:r>
              <a:rPr lang="en-US" dirty="0" smtClean="0"/>
              <a:t>These files contain: </a:t>
            </a:r>
          </a:p>
          <a:p>
            <a:pPr lvl="1"/>
            <a:r>
              <a:rPr lang="en-US" dirty="0" smtClean="0"/>
              <a:t>Connection info to connect to target database</a:t>
            </a:r>
          </a:p>
          <a:p>
            <a:pPr lvl="1"/>
            <a:r>
              <a:rPr lang="en-US" dirty="0" smtClean="0"/>
              <a:t>Description of data to be retrieved. May include SQL query.</a:t>
            </a:r>
          </a:p>
          <a:p>
            <a:pPr lvl="1"/>
            <a:endParaRPr lang="en-US" dirty="0" smtClean="0"/>
          </a:p>
          <a:p>
            <a:r>
              <a:rPr lang="en-US" dirty="0" smtClean="0"/>
              <a:t>ODC’s are stored in the Data Connection library in the PWA Report Center</a:t>
            </a:r>
          </a:p>
          <a:p>
            <a:endParaRPr lang="en-US" dirty="0"/>
          </a:p>
        </p:txBody>
      </p:sp>
      <p:sp>
        <p:nvSpPr>
          <p:cNvPr id="4" name="Slide Number Placeholder 3"/>
          <p:cNvSpPr>
            <a:spLocks noGrp="1"/>
          </p:cNvSpPr>
          <p:nvPr>
            <p:ph type="sldNum" sz="quarter" idx="10"/>
          </p:nvPr>
        </p:nvSpPr>
        <p:spPr/>
        <p:txBody>
          <a:bodyPr/>
          <a:lstStyle/>
          <a:p>
            <a:fld id="{0D7CF977-003B-4382-9C11-15648BFA557C}" type="slidenum">
              <a:rPr lang="en-US" smtClean="0"/>
              <a:pPr/>
              <a:t>84</a:t>
            </a:fld>
            <a:endParaRPr lang="en-US"/>
          </a:p>
        </p:txBody>
      </p:sp>
    </p:spTree>
    <p:extLst>
      <p:ext uri="{BB962C8B-B14F-4D97-AF65-F5344CB8AC3E}">
        <p14:creationId xmlns:p14="http://schemas.microsoft.com/office/powerpoint/2010/main" val="2892685617"/>
      </p:ext>
    </p:extLst>
  </p:cSld>
  <p:clrMapOvr>
    <a:masterClrMapping/>
  </p:clrMapOvr>
  <p:transition xmlns:p14="http://schemas.microsoft.com/office/powerpoint/2010/mai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Trusted Data Connection Library</a:t>
            </a:r>
            <a:endParaRPr lang="en-US" dirty="0"/>
          </a:p>
        </p:txBody>
      </p:sp>
      <p:sp>
        <p:nvSpPr>
          <p:cNvPr id="3" name="Content Placeholder 2"/>
          <p:cNvSpPr>
            <a:spLocks noGrp="1"/>
          </p:cNvSpPr>
          <p:nvPr>
            <p:ph idx="1"/>
          </p:nvPr>
        </p:nvSpPr>
        <p:spPr>
          <a:xfrm>
            <a:off x="381000" y="1447799"/>
            <a:ext cx="8382000" cy="3428631"/>
          </a:xfrm>
        </p:spPr>
        <p:txBody>
          <a:bodyPr/>
          <a:lstStyle/>
          <a:p>
            <a:r>
              <a:rPr lang="en-US" dirty="0" smtClean="0"/>
              <a:t>Copy the URL for PWA Report Center data connection library</a:t>
            </a:r>
          </a:p>
          <a:p>
            <a:endParaRPr lang="en-US" dirty="0" smtClean="0"/>
          </a:p>
          <a:p>
            <a:r>
              <a:rPr lang="en-US" dirty="0" smtClean="0"/>
              <a:t>Central Administration -&gt; Manage Excel Services -&gt; Trusted Data Connections</a:t>
            </a:r>
          </a:p>
          <a:p>
            <a:pPr lvl="1"/>
            <a:r>
              <a:rPr lang="en-US" dirty="0" smtClean="0"/>
              <a:t>Configure that URL as a trusted data connection</a:t>
            </a:r>
          </a:p>
          <a:p>
            <a:endParaRPr lang="en-US" dirty="0"/>
          </a:p>
        </p:txBody>
      </p:sp>
      <p:sp>
        <p:nvSpPr>
          <p:cNvPr id="4" name="Slide Number Placeholder 3"/>
          <p:cNvSpPr>
            <a:spLocks noGrp="1"/>
          </p:cNvSpPr>
          <p:nvPr>
            <p:ph type="sldNum" sz="quarter" idx="10"/>
          </p:nvPr>
        </p:nvSpPr>
        <p:spPr/>
        <p:txBody>
          <a:bodyPr/>
          <a:lstStyle/>
          <a:p>
            <a:fld id="{0D7CF977-003B-4382-9C11-15648BFA557C}" type="slidenum">
              <a:rPr lang="en-US" smtClean="0"/>
              <a:pPr/>
              <a:t>85</a:t>
            </a:fld>
            <a:endParaRPr lang="en-US"/>
          </a:p>
        </p:txBody>
      </p:sp>
      <p:pic>
        <p:nvPicPr>
          <p:cNvPr id="5" name="Picture 3"/>
          <p:cNvPicPr>
            <a:picLocks noChangeAspect="1" noChangeArrowheads="1"/>
          </p:cNvPicPr>
          <p:nvPr/>
        </p:nvPicPr>
        <p:blipFill>
          <a:blip r:embed="rId2" cstate="print"/>
          <a:srcRect/>
          <a:stretch>
            <a:fillRect/>
          </a:stretch>
        </p:blipFill>
        <p:spPr bwMode="auto">
          <a:xfrm>
            <a:off x="914400" y="4572000"/>
            <a:ext cx="5152979" cy="1778934"/>
          </a:xfrm>
          <a:prstGeom prst="rect">
            <a:avLst/>
          </a:prstGeom>
          <a:noFill/>
          <a:ln w="9525">
            <a:noFill/>
            <a:miter lim="800000"/>
            <a:headEnd/>
            <a:tailEnd/>
          </a:ln>
        </p:spPr>
      </p:pic>
    </p:spTree>
    <p:extLst>
      <p:ext uri="{BB962C8B-B14F-4D97-AF65-F5344CB8AC3E}">
        <p14:creationId xmlns:p14="http://schemas.microsoft.com/office/powerpoint/2010/main" val="282359149"/>
      </p:ext>
    </p:extLst>
  </p:cSld>
  <p:clrMapOvr>
    <a:masterClrMapping/>
  </p:clrMapOvr>
  <p:transition xmlns:p14="http://schemas.microsoft.com/office/powerpoint/2010/mai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a:t>
            </a:r>
            <a:endParaRPr lang="en-US" dirty="0"/>
          </a:p>
        </p:txBody>
      </p:sp>
      <p:sp>
        <p:nvSpPr>
          <p:cNvPr id="3" name="Content Placeholder 2"/>
          <p:cNvSpPr>
            <a:spLocks noGrp="1"/>
          </p:cNvSpPr>
          <p:nvPr>
            <p:ph idx="1"/>
          </p:nvPr>
        </p:nvSpPr>
        <p:spPr>
          <a:xfrm>
            <a:off x="609600" y="1752600"/>
            <a:ext cx="8001000" cy="2757678"/>
          </a:xfrm>
        </p:spPr>
        <p:txBody>
          <a:bodyPr>
            <a:normAutofit/>
          </a:bodyPr>
          <a:lstStyle/>
          <a:p>
            <a:pPr>
              <a:lnSpc>
                <a:spcPct val="100000"/>
              </a:lnSpc>
            </a:pPr>
            <a:r>
              <a:rPr lang="en-US" dirty="0" smtClean="0"/>
              <a:t>No need for complex JS</a:t>
            </a:r>
          </a:p>
          <a:p>
            <a:pPr>
              <a:lnSpc>
                <a:spcPct val="100000"/>
              </a:lnSpc>
            </a:pPr>
            <a:r>
              <a:rPr lang="en-US" dirty="0" smtClean="0"/>
              <a:t>Some solutions as simple as embedding HTMLs</a:t>
            </a:r>
          </a:p>
          <a:p>
            <a:pPr>
              <a:lnSpc>
                <a:spcPct val="100000"/>
              </a:lnSpc>
            </a:pPr>
            <a:r>
              <a:rPr lang="en-US" dirty="0" smtClean="0"/>
              <a:t>Embed IFRAMES or get fancy and AJAX it</a:t>
            </a:r>
          </a:p>
          <a:p>
            <a:pPr>
              <a:lnSpc>
                <a:spcPct val="100000"/>
              </a:lnSpc>
            </a:pPr>
            <a:r>
              <a:rPr lang="en-US" dirty="0" smtClean="0"/>
              <a:t>Leverage everything in the Workbook</a:t>
            </a:r>
            <a:endParaRPr lang="en-US" dirty="0"/>
          </a:p>
        </p:txBody>
      </p:sp>
    </p:spTree>
    <p:extLst>
      <p:ext uri="{BB962C8B-B14F-4D97-AF65-F5344CB8AC3E}">
        <p14:creationId xmlns:p14="http://schemas.microsoft.com/office/powerpoint/2010/main" val="1794823677"/>
      </p:ext>
    </p:extLst>
  </p:cSld>
  <p:clrMapOvr>
    <a:masterClrMapping/>
  </p:clrMapOvr>
  <p:transition xmlns:p14="http://schemas.microsoft.com/office/powerpoint/2010/mai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 </a:t>
            </a:r>
            <a:r>
              <a:rPr lang="en-US" dirty="0" err="1" smtClean="0"/>
              <a:t>RESTful</a:t>
            </a:r>
            <a:r>
              <a:rPr lang="en-US" dirty="0" smtClean="0"/>
              <a:t> Interface?</a:t>
            </a:r>
            <a:endParaRPr lang="en-US" dirty="0"/>
          </a:p>
        </p:txBody>
      </p:sp>
      <p:sp>
        <p:nvSpPr>
          <p:cNvPr id="3" name="Content Placeholder 2"/>
          <p:cNvSpPr>
            <a:spLocks noGrp="1"/>
          </p:cNvSpPr>
          <p:nvPr>
            <p:ph idx="1"/>
          </p:nvPr>
        </p:nvSpPr>
        <p:spPr>
          <a:xfrm>
            <a:off x="381000" y="1447799"/>
            <a:ext cx="8382000" cy="4648201"/>
          </a:xfrm>
        </p:spPr>
        <p:txBody>
          <a:bodyPr>
            <a:normAutofit fontScale="92500" lnSpcReduction="10000"/>
          </a:bodyPr>
          <a:lstStyle/>
          <a:p>
            <a:r>
              <a:rPr lang="en-US" dirty="0" smtClean="0"/>
              <a:t>Why REST</a:t>
            </a:r>
          </a:p>
          <a:p>
            <a:pPr lvl="1"/>
            <a:r>
              <a:rPr lang="en-US" dirty="0" smtClean="0"/>
              <a:t>It is a natural fit for SharePoint data</a:t>
            </a:r>
          </a:p>
          <a:p>
            <a:pPr lvl="1"/>
            <a:r>
              <a:rPr lang="en-US" dirty="0" smtClean="0"/>
              <a:t>Item == resource</a:t>
            </a:r>
          </a:p>
          <a:p>
            <a:pPr lvl="1"/>
            <a:r>
              <a:rPr lang="en-US" dirty="0" smtClean="0"/>
              <a:t>Uniform interface and addressing scheme</a:t>
            </a:r>
          </a:p>
          <a:p>
            <a:pPr lvl="1"/>
            <a:r>
              <a:rPr lang="en-US" dirty="0" smtClean="0"/>
              <a:t>Low </a:t>
            </a:r>
            <a:r>
              <a:rPr lang="en-US" dirty="0"/>
              <a:t>barrier of </a:t>
            </a:r>
            <a:r>
              <a:rPr lang="en-US" dirty="0" smtClean="0"/>
              <a:t>entry, interoperability</a:t>
            </a:r>
            <a:endParaRPr lang="en-US" dirty="0"/>
          </a:p>
          <a:p>
            <a:endParaRPr lang="en-US" dirty="0"/>
          </a:p>
          <a:p>
            <a:r>
              <a:rPr lang="en-US" dirty="0" smtClean="0"/>
              <a:t>Why ADO.NET Data Services</a:t>
            </a:r>
          </a:p>
          <a:p>
            <a:pPr lvl="1"/>
            <a:r>
              <a:rPr lang="en-US" dirty="0" err="1" smtClean="0"/>
              <a:t>RESTful</a:t>
            </a:r>
            <a:r>
              <a:rPr lang="en-US" dirty="0" smtClean="0"/>
              <a:t> conventions &amp; frameworks for data</a:t>
            </a:r>
          </a:p>
          <a:p>
            <a:pPr lvl="1"/>
            <a:r>
              <a:rPr lang="en-US" dirty="0" smtClean="0"/>
              <a:t>Builds on top of standard </a:t>
            </a:r>
            <a:r>
              <a:rPr lang="en-US" dirty="0" err="1" smtClean="0"/>
              <a:t>AtomPub</a:t>
            </a:r>
            <a:endParaRPr lang="en-US" dirty="0" smtClean="0"/>
          </a:p>
          <a:p>
            <a:pPr lvl="1"/>
            <a:r>
              <a:rPr lang="en-US" dirty="0" smtClean="0"/>
              <a:t>Exactly the sort of convention we needed</a:t>
            </a:r>
          </a:p>
          <a:p>
            <a:pPr lvl="1"/>
            <a:r>
              <a:rPr lang="en-US" dirty="0" smtClean="0"/>
              <a:t>Consistent tools and client libraries</a:t>
            </a:r>
            <a:endParaRPr lang="en-US" dirty="0"/>
          </a:p>
        </p:txBody>
      </p:sp>
    </p:spTree>
    <p:extLst>
      <p:ext uri="{BB962C8B-B14F-4D97-AF65-F5344CB8AC3E}">
        <p14:creationId xmlns:p14="http://schemas.microsoft.com/office/powerpoint/2010/main" val="84632929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22313" y="4406900"/>
            <a:ext cx="7772400" cy="553998"/>
          </a:xfrm>
        </p:spPr>
        <p:txBody>
          <a:bodyPr/>
          <a:lstStyle/>
          <a:p>
            <a:r>
              <a:rPr lang="en-US" dirty="0" smtClean="0"/>
              <a:t>OLAP Configuration</a:t>
            </a:r>
            <a:endParaRPr lang="en-US" dirty="0"/>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0D7CF977-003B-4382-9C11-15648BFA557C}" type="slidenum">
              <a:rPr lang="en-US" smtClean="0"/>
              <a:pPr/>
              <a:t>88</a:t>
            </a:fld>
            <a:endParaRPr lang="en-US"/>
          </a:p>
        </p:txBody>
      </p:sp>
    </p:spTree>
    <p:extLst>
      <p:ext uri="{BB962C8B-B14F-4D97-AF65-F5344CB8AC3E}">
        <p14:creationId xmlns:p14="http://schemas.microsoft.com/office/powerpoint/2010/main" val="244752941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Configure Analysis Services</a:t>
            </a:r>
            <a:endParaRPr lang="en-US" dirty="0"/>
          </a:p>
        </p:txBody>
      </p:sp>
      <p:sp>
        <p:nvSpPr>
          <p:cNvPr id="6" name="Text Placeholder 5"/>
          <p:cNvSpPr>
            <a:spLocks noGrp="1"/>
          </p:cNvSpPr>
          <p:nvPr>
            <p:ph type="body" sz="quarter" idx="10"/>
          </p:nvPr>
        </p:nvSpPr>
        <p:spPr>
          <a:xfrm>
            <a:off x="304800" y="1371600"/>
            <a:ext cx="8382000" cy="4558071"/>
          </a:xfrm>
        </p:spPr>
        <p:txBody>
          <a:bodyPr>
            <a:normAutofit fontScale="92500" lnSpcReduction="20000"/>
          </a:bodyPr>
          <a:lstStyle/>
          <a:p>
            <a:pPr>
              <a:lnSpc>
                <a:spcPct val="110000"/>
              </a:lnSpc>
            </a:pPr>
            <a:r>
              <a:rPr lang="en-US" dirty="0" smtClean="0"/>
              <a:t>Farm Admin account needs administrative rights to SQL Analysis Services</a:t>
            </a:r>
          </a:p>
          <a:p>
            <a:pPr>
              <a:lnSpc>
                <a:spcPct val="110000"/>
              </a:lnSpc>
            </a:pPr>
            <a:endParaRPr lang="en-US" dirty="0" smtClean="0"/>
          </a:p>
          <a:p>
            <a:pPr>
              <a:lnSpc>
                <a:spcPct val="110000"/>
              </a:lnSpc>
            </a:pPr>
            <a:r>
              <a:rPr lang="en-US" dirty="0" smtClean="0"/>
              <a:t>Add account to OLAP users local group:</a:t>
            </a:r>
          </a:p>
          <a:p>
            <a:pPr lvl="1">
              <a:lnSpc>
                <a:spcPct val="110000"/>
              </a:lnSpc>
            </a:pPr>
            <a:r>
              <a:rPr lang="en-US" sz="2000" dirty="0" smtClean="0"/>
              <a:t>SQL Server 2005 : SQLServer2005MSOLAPUser$&lt;SERVERNAME&gt;$MSSQLSERVER</a:t>
            </a:r>
          </a:p>
          <a:p>
            <a:pPr lvl="1">
              <a:lnSpc>
                <a:spcPct val="110000"/>
              </a:lnSpc>
            </a:pPr>
            <a:endParaRPr lang="en-US" sz="2000" dirty="0" smtClean="0"/>
          </a:p>
          <a:p>
            <a:pPr lvl="1">
              <a:lnSpc>
                <a:spcPct val="110000"/>
              </a:lnSpc>
            </a:pPr>
            <a:r>
              <a:rPr lang="en-US" sz="2000" dirty="0" smtClean="0"/>
              <a:t>SQL Server 2008 : </a:t>
            </a:r>
            <a:r>
              <a:rPr lang="en-US" sz="2000" dirty="0" err="1" smtClean="0"/>
              <a:t>SQLServerMSASUser</a:t>
            </a:r>
            <a:r>
              <a:rPr lang="en-US" sz="2000" dirty="0" smtClean="0"/>
              <a:t>$&lt;SERVERNAME&gt;$MSSQLSERVER</a:t>
            </a:r>
          </a:p>
          <a:p>
            <a:pPr lvl="1">
              <a:lnSpc>
                <a:spcPct val="110000"/>
              </a:lnSpc>
            </a:pPr>
            <a:endParaRPr lang="en-US" sz="2000" dirty="0" smtClean="0"/>
          </a:p>
          <a:p>
            <a:pPr>
              <a:lnSpc>
                <a:spcPct val="110000"/>
              </a:lnSpc>
            </a:pPr>
            <a:r>
              <a:rPr lang="en-US" dirty="0" smtClean="0"/>
              <a:t>Add account as Analysis Services server administrator</a:t>
            </a:r>
            <a:endParaRPr lang="en-US" dirty="0"/>
          </a:p>
        </p:txBody>
      </p:sp>
      <p:sp>
        <p:nvSpPr>
          <p:cNvPr id="4" name="Slide Number Placeholder 3"/>
          <p:cNvSpPr>
            <a:spLocks noGrp="1"/>
          </p:cNvSpPr>
          <p:nvPr>
            <p:ph type="sldNum" sz="quarter" idx="11"/>
          </p:nvPr>
        </p:nvSpPr>
        <p:spPr/>
        <p:txBody>
          <a:bodyPr/>
          <a:lstStyle/>
          <a:p>
            <a:fld id="{0D7CF977-003B-4382-9C11-15648BFA557C}" type="slidenum">
              <a:rPr lang="en-US" smtClean="0"/>
              <a:pPr/>
              <a:t>89</a:t>
            </a:fld>
            <a:endParaRPr lang="en-US"/>
          </a:p>
        </p:txBody>
      </p:sp>
    </p:spTree>
    <p:extLst>
      <p:ext uri="{BB962C8B-B14F-4D97-AF65-F5344CB8AC3E}">
        <p14:creationId xmlns:p14="http://schemas.microsoft.com/office/powerpoint/2010/main" val="2250858298"/>
      </p:ext>
    </p:extLst>
  </p:cSld>
  <p:clrMapOvr>
    <a:masterClrMapping/>
  </p:clrMapOvr>
  <p:transition xmlns:p14="http://schemas.microsoft.com/office/powerpoint/2010/mai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22313" y="4406900"/>
            <a:ext cx="7772400" cy="1107996"/>
          </a:xfrm>
        </p:spPr>
        <p:txBody>
          <a:bodyPr/>
          <a:lstStyle/>
          <a:p>
            <a:r>
              <a:rPr lang="en-US" dirty="0" smtClean="0"/>
              <a:t>Reporting Database enhancements</a:t>
            </a:r>
            <a:endParaRPr lang="en-US" dirty="0"/>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0D7CF977-003B-4382-9C11-15648BFA557C}" type="slidenum">
              <a:rPr lang="en-US" smtClean="0"/>
              <a:pPr/>
              <a:t>9</a:t>
            </a:fld>
            <a:endParaRPr lang="en-US"/>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1329595"/>
          </a:xfrm>
        </p:spPr>
        <p:txBody>
          <a:bodyPr/>
          <a:lstStyle/>
          <a:p>
            <a:r>
              <a:rPr lang="en-US" dirty="0" smtClean="0"/>
              <a:t>SQL </a:t>
            </a:r>
            <a:r>
              <a:rPr lang="en-US" dirty="0"/>
              <a:t>Analysis Management Objects </a:t>
            </a:r>
            <a:r>
              <a:rPr lang="en-US" dirty="0" smtClean="0"/>
              <a:t>(AMO)</a:t>
            </a:r>
            <a:endParaRPr lang="en-US" dirty="0"/>
          </a:p>
        </p:txBody>
      </p:sp>
      <p:sp>
        <p:nvSpPr>
          <p:cNvPr id="3" name="Content Placeholder 2"/>
          <p:cNvSpPr>
            <a:spLocks noGrp="1"/>
          </p:cNvSpPr>
          <p:nvPr>
            <p:ph idx="1"/>
          </p:nvPr>
        </p:nvSpPr>
        <p:spPr>
          <a:xfrm>
            <a:off x="381000" y="1676400"/>
            <a:ext cx="8382000" cy="4648200"/>
          </a:xfrm>
        </p:spPr>
        <p:txBody>
          <a:bodyPr>
            <a:normAutofit fontScale="70000" lnSpcReduction="20000"/>
          </a:bodyPr>
          <a:lstStyle/>
          <a:p>
            <a:pPr>
              <a:lnSpc>
                <a:spcPct val="120000"/>
              </a:lnSpc>
            </a:pPr>
            <a:r>
              <a:rPr lang="en-US" sz="2800" dirty="0" smtClean="0"/>
              <a:t>Required to enable Project Server OLAP cube building, may be completed after initial install but before cube building</a:t>
            </a:r>
          </a:p>
          <a:p>
            <a:pPr>
              <a:lnSpc>
                <a:spcPct val="120000"/>
              </a:lnSpc>
            </a:pPr>
            <a:endParaRPr lang="en-US" sz="2800" dirty="0" smtClean="0"/>
          </a:p>
          <a:p>
            <a:pPr>
              <a:lnSpc>
                <a:spcPct val="120000"/>
              </a:lnSpc>
            </a:pPr>
            <a:r>
              <a:rPr lang="en-US" sz="2800" dirty="0" smtClean="0"/>
              <a:t>SQL Server 2005 Native Client, (regardless of SQL Server database engine version</a:t>
            </a:r>
          </a:p>
          <a:p>
            <a:pPr>
              <a:lnSpc>
                <a:spcPct val="120000"/>
              </a:lnSpc>
            </a:pPr>
            <a:endParaRPr lang="en-US" sz="2800" dirty="0" smtClean="0"/>
          </a:p>
          <a:p>
            <a:pPr>
              <a:lnSpc>
                <a:spcPct val="120000"/>
              </a:lnSpc>
            </a:pPr>
            <a:r>
              <a:rPr lang="en-US" sz="2800" dirty="0" smtClean="0"/>
              <a:t>SQL Native Client matching SQL Server database engine version</a:t>
            </a:r>
          </a:p>
          <a:p>
            <a:pPr>
              <a:lnSpc>
                <a:spcPct val="120000"/>
              </a:lnSpc>
            </a:pPr>
            <a:endParaRPr lang="en-US" sz="2800" dirty="0" smtClean="0"/>
          </a:p>
          <a:p>
            <a:pPr>
              <a:lnSpc>
                <a:spcPct val="120000"/>
              </a:lnSpc>
            </a:pPr>
            <a:r>
              <a:rPr lang="en-US" sz="2800" dirty="0" smtClean="0"/>
              <a:t>SQL Server Analysis Management Objects (AMO) according to DB ver. (2005/2008)</a:t>
            </a:r>
          </a:p>
          <a:p>
            <a:pPr>
              <a:lnSpc>
                <a:spcPct val="120000"/>
              </a:lnSpc>
            </a:pPr>
            <a:endParaRPr lang="en-US" sz="2800" dirty="0" smtClean="0"/>
          </a:p>
          <a:p>
            <a:pPr>
              <a:lnSpc>
                <a:spcPct val="120000"/>
              </a:lnSpc>
            </a:pPr>
            <a:r>
              <a:rPr lang="en-US" sz="2800" dirty="0" smtClean="0"/>
              <a:t>Required on Project Server machines and on the SQL Server Analysis Services machine</a:t>
            </a:r>
          </a:p>
        </p:txBody>
      </p:sp>
      <p:sp>
        <p:nvSpPr>
          <p:cNvPr id="5" name="Slide Number Placeholder 4"/>
          <p:cNvSpPr>
            <a:spLocks noGrp="1"/>
          </p:cNvSpPr>
          <p:nvPr>
            <p:ph type="sldNum" sz="quarter" idx="10"/>
          </p:nvPr>
        </p:nvSpPr>
        <p:spPr/>
        <p:txBody>
          <a:bodyPr/>
          <a:lstStyle/>
          <a:p>
            <a:fld id="{0D7CF977-003B-4382-9C11-15648BFA557C}" type="slidenum">
              <a:rPr lang="en-US" smtClean="0"/>
              <a:pPr/>
              <a:t>90</a:t>
            </a:fld>
            <a:endParaRPr lang="en-US"/>
          </a:p>
        </p:txBody>
      </p:sp>
    </p:spTree>
    <p:extLst>
      <p:ext uri="{BB962C8B-B14F-4D97-AF65-F5344CB8AC3E}">
        <p14:creationId xmlns:p14="http://schemas.microsoft.com/office/powerpoint/2010/main" val="383613815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4406900"/>
            <a:ext cx="8001000" cy="553998"/>
          </a:xfrm>
        </p:spPr>
        <p:txBody>
          <a:bodyPr/>
          <a:lstStyle/>
          <a:p>
            <a:r>
              <a:rPr lang="en-US" dirty="0" smtClean="0"/>
              <a:t>PERFORMANCE POINT SERVICES</a:t>
            </a:r>
            <a:endParaRPr lang="en-US" dirty="0"/>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0D7CF977-003B-4382-9C11-15648BFA557C}" type="slidenum">
              <a:rPr lang="en-US" smtClean="0"/>
              <a:pPr/>
              <a:t>91</a:t>
            </a:fld>
            <a:endParaRPr lang="en-US"/>
          </a:p>
        </p:txBody>
      </p:sp>
    </p:spTree>
    <p:extLst>
      <p:ext uri="{BB962C8B-B14F-4D97-AF65-F5344CB8AC3E}">
        <p14:creationId xmlns:p14="http://schemas.microsoft.com/office/powerpoint/2010/main" val="2439895421"/>
      </p:ext>
    </p:extLst>
  </p:cSld>
  <p:clrMapOvr>
    <a:masterClrMapping/>
  </p:clrMapOvr>
  <p:transition xmlns:p14="http://schemas.microsoft.com/office/powerpoint/2010/mai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81000" y="228600"/>
            <a:ext cx="8382000" cy="664797"/>
          </a:xfrm>
        </p:spPr>
        <p:txBody>
          <a:bodyPr/>
          <a:lstStyle/>
          <a:p>
            <a:r>
              <a:rPr lang="en-US" dirty="0" smtClean="0"/>
              <a:t>What are BI dashboards?</a:t>
            </a:r>
            <a:endParaRPr lang="en-US" dirty="0"/>
          </a:p>
        </p:txBody>
      </p:sp>
      <p:sp>
        <p:nvSpPr>
          <p:cNvPr id="8" name="Rectangle 7"/>
          <p:cNvSpPr/>
          <p:nvPr/>
        </p:nvSpPr>
        <p:spPr bwMode="auto">
          <a:xfrm>
            <a:off x="3124200" y="3568700"/>
            <a:ext cx="2819400" cy="19812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rPr>
              <a:t>BI Dashboard</a:t>
            </a:r>
          </a:p>
        </p:txBody>
      </p:sp>
      <p:sp>
        <p:nvSpPr>
          <p:cNvPr id="9" name="Rectangle 8"/>
          <p:cNvSpPr/>
          <p:nvPr/>
        </p:nvSpPr>
        <p:spPr bwMode="auto">
          <a:xfrm>
            <a:off x="3124200" y="1268896"/>
            <a:ext cx="2819400" cy="1981200"/>
          </a:xfrm>
          <a:prstGeom prst="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rPr>
              <a:t>Spreadsheets</a:t>
            </a:r>
          </a:p>
        </p:txBody>
      </p:sp>
      <p:sp>
        <p:nvSpPr>
          <p:cNvPr id="10" name="Rectangle 9"/>
          <p:cNvSpPr/>
          <p:nvPr/>
        </p:nvSpPr>
        <p:spPr bwMode="auto">
          <a:xfrm>
            <a:off x="304800" y="3543300"/>
            <a:ext cx="2438400" cy="1981200"/>
          </a:xfrm>
          <a:prstGeom prst="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rPr>
              <a:t>Diagrams</a:t>
            </a:r>
          </a:p>
        </p:txBody>
      </p:sp>
      <p:sp>
        <p:nvSpPr>
          <p:cNvPr id="11" name="Rectangle 10"/>
          <p:cNvSpPr/>
          <p:nvPr/>
        </p:nvSpPr>
        <p:spPr bwMode="auto">
          <a:xfrm>
            <a:off x="304800" y="1243496"/>
            <a:ext cx="2438400" cy="1981200"/>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rPr>
              <a:t>Visualizations</a:t>
            </a:r>
          </a:p>
        </p:txBody>
      </p:sp>
      <p:sp>
        <p:nvSpPr>
          <p:cNvPr id="12" name="Rectangle 11"/>
          <p:cNvSpPr/>
          <p:nvPr/>
        </p:nvSpPr>
        <p:spPr bwMode="auto">
          <a:xfrm>
            <a:off x="6400800" y="1268896"/>
            <a:ext cx="2438400" cy="1981200"/>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rPr>
              <a:t>Metrics</a:t>
            </a:r>
          </a:p>
        </p:txBody>
      </p:sp>
      <p:sp>
        <p:nvSpPr>
          <p:cNvPr id="13" name="Rectangle 12"/>
          <p:cNvSpPr/>
          <p:nvPr/>
        </p:nvSpPr>
        <p:spPr bwMode="auto">
          <a:xfrm>
            <a:off x="6400800" y="3543300"/>
            <a:ext cx="2438400" cy="1981200"/>
          </a:xfrm>
          <a:prstGeom prst="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rPr>
              <a:t>Lists</a:t>
            </a:r>
          </a:p>
        </p:txBody>
      </p:sp>
      <p:grpSp>
        <p:nvGrpSpPr>
          <p:cNvPr id="3" name="Group 2"/>
          <p:cNvGrpSpPr/>
          <p:nvPr/>
        </p:nvGrpSpPr>
        <p:grpSpPr>
          <a:xfrm>
            <a:off x="2004076" y="2527346"/>
            <a:ext cx="4930125" cy="2806654"/>
            <a:chOff x="2004076" y="2527346"/>
            <a:chExt cx="4930125" cy="2806654"/>
          </a:xfrm>
        </p:grpSpPr>
        <p:sp>
          <p:nvSpPr>
            <p:cNvPr id="2" name="Right Arrow 1"/>
            <p:cNvSpPr/>
            <p:nvPr/>
          </p:nvSpPr>
          <p:spPr bwMode="auto">
            <a:xfrm rot="3196232">
              <a:off x="2194576" y="2526196"/>
              <a:ext cx="1066800" cy="1447800"/>
            </a:xfrm>
            <a:prstGeom prst="rightArrow">
              <a:avLst/>
            </a:prstGeom>
            <a:ln>
              <a:headEnd type="none" w="med" len="med"/>
              <a:tailEnd type="none" w="med" len="med"/>
            </a:ln>
            <a:scene3d>
              <a:camera prst="perspectiveAbove">
                <a:rot lat="0" lon="240000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endParaRPr>
            </a:p>
          </p:txBody>
        </p:sp>
        <p:sp>
          <p:nvSpPr>
            <p:cNvPr id="16" name="Right Arrow 15"/>
            <p:cNvSpPr/>
            <p:nvPr/>
          </p:nvSpPr>
          <p:spPr bwMode="auto">
            <a:xfrm rot="5400000">
              <a:off x="3924300" y="2438905"/>
              <a:ext cx="1066800" cy="1447800"/>
            </a:xfrm>
            <a:prstGeom prst="rightArrow">
              <a:avLst/>
            </a:prstGeom>
            <a:ln>
              <a:headEnd type="none" w="med" len="med"/>
              <a:tailEnd type="none" w="med" len="med"/>
            </a:ln>
            <a:scene3d>
              <a:camera prst="perspectiveAbove">
                <a:rot lat="0" lon="240000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endParaRPr>
            </a:p>
          </p:txBody>
        </p:sp>
        <p:sp>
          <p:nvSpPr>
            <p:cNvPr id="17" name="Right Arrow 16"/>
            <p:cNvSpPr/>
            <p:nvPr/>
          </p:nvSpPr>
          <p:spPr bwMode="auto">
            <a:xfrm rot="8100000">
              <a:off x="5740354" y="2527346"/>
              <a:ext cx="1066800" cy="1447800"/>
            </a:xfrm>
            <a:prstGeom prst="rightArrow">
              <a:avLst/>
            </a:prstGeom>
            <a:ln>
              <a:headEnd type="none" w="med" len="med"/>
              <a:tailEnd type="none" w="med" len="med"/>
            </a:ln>
            <a:scene3d>
              <a:camera prst="perspectiveAbove">
                <a:rot lat="0" lon="240000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endParaRPr>
            </a:p>
          </p:txBody>
        </p:sp>
        <p:sp>
          <p:nvSpPr>
            <p:cNvPr id="18" name="Right Arrow 17"/>
            <p:cNvSpPr/>
            <p:nvPr/>
          </p:nvSpPr>
          <p:spPr bwMode="auto">
            <a:xfrm>
              <a:off x="2057400" y="3886200"/>
              <a:ext cx="1066800" cy="1447800"/>
            </a:xfrm>
            <a:prstGeom prst="rightArrow">
              <a:avLst/>
            </a:prstGeom>
            <a:ln>
              <a:headEnd type="none" w="med" len="med"/>
              <a:tailEnd type="none" w="med" len="med"/>
            </a:ln>
            <a:scene3d>
              <a:camera prst="perspectiveAbove">
                <a:rot lat="0" lon="240000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endParaRPr>
            </a:p>
          </p:txBody>
        </p:sp>
        <p:sp>
          <p:nvSpPr>
            <p:cNvPr id="19" name="Right Arrow 18"/>
            <p:cNvSpPr/>
            <p:nvPr/>
          </p:nvSpPr>
          <p:spPr bwMode="auto">
            <a:xfrm rot="10800000">
              <a:off x="5867401" y="3886199"/>
              <a:ext cx="1066800" cy="1447800"/>
            </a:xfrm>
            <a:prstGeom prst="rightArrow">
              <a:avLst/>
            </a:prstGeom>
            <a:ln>
              <a:headEnd type="none" w="med" len="med"/>
              <a:tailEnd type="none" w="med" len="med"/>
            </a:ln>
            <a:scene3d>
              <a:camera prst="perspectiveAbove">
                <a:rot lat="0" lon="240000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endParaRPr>
            </a:p>
          </p:txBody>
        </p:sp>
      </p:grpSp>
      <p:pic>
        <p:nvPicPr>
          <p:cNvPr id="20" name="Picture 19"/>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811" b="4948"/>
          <a:stretch/>
        </p:blipFill>
        <p:spPr bwMode="auto">
          <a:xfrm>
            <a:off x="3445979" y="5118485"/>
            <a:ext cx="1938729" cy="1353072"/>
          </a:xfrm>
          <a:prstGeom prst="rect">
            <a:avLst/>
          </a:prstGeom>
          <a:ln>
            <a:noFill/>
          </a:ln>
          <a:effectLst>
            <a:reflection blurRad="12700" stA="30000" endPos="30000" dist="5000" dir="5400000" sy="-100000" algn="bl" rotWithShape="0"/>
          </a:effectLst>
          <a:scene3d>
            <a:camera prst="perspectiveRight">
              <a:rot lat="0" lon="1799990" rev="0"/>
            </a:camera>
            <a:lightRig rig="threePt" dir="t">
              <a:rot lat="0" lon="0" rev="2700000"/>
            </a:lightRig>
          </a:scene3d>
          <a:sp3d>
            <a:bevelT w="63500" h="50800"/>
          </a:sp3d>
          <a:extLst/>
        </p:spPr>
      </p:pic>
    </p:spTree>
    <p:extLst>
      <p:ext uri="{BB962C8B-B14F-4D97-AF65-F5344CB8AC3E}">
        <p14:creationId xmlns:p14="http://schemas.microsoft.com/office/powerpoint/2010/main" val="156420971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304800" y="1143000"/>
            <a:ext cx="8534400" cy="2667000"/>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000" dirty="0" smtClean="0">
                <a:solidFill>
                  <a:srgbClr xmlns:mc="http://schemas.openxmlformats.org/markup-compatibility/2006" xmlns:a14="http://schemas.microsoft.com/office/drawing/2010/main" val="292929" mc:Ignorable=""/>
                </a:solidFill>
              </a:rPr>
              <a:t>Content</a:t>
            </a:r>
          </a:p>
        </p:txBody>
      </p:sp>
      <p:sp>
        <p:nvSpPr>
          <p:cNvPr id="32" name="Rectangle 31"/>
          <p:cNvSpPr/>
          <p:nvPr/>
        </p:nvSpPr>
        <p:spPr bwMode="auto">
          <a:xfrm>
            <a:off x="286657" y="4038600"/>
            <a:ext cx="8534400" cy="2514600"/>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000" dirty="0" smtClean="0">
                <a:solidFill>
                  <a:srgbClr xmlns:mc="http://schemas.openxmlformats.org/markup-compatibility/2006" xmlns:a14="http://schemas.microsoft.com/office/drawing/2010/main" val="292929" mc:Ignorable=""/>
                </a:solidFill>
              </a:rPr>
              <a:t>Data</a:t>
            </a:r>
            <a:endParaRPr lang="en-US" sz="2800" dirty="0" smtClean="0">
              <a:solidFill>
                <a:srgbClr xmlns:mc="http://schemas.openxmlformats.org/markup-compatibility/2006" xmlns:a14="http://schemas.microsoft.com/office/drawing/2010/main" val="292929" mc:Ignorable=""/>
              </a:solidFill>
            </a:endParaRPr>
          </a:p>
        </p:txBody>
      </p:sp>
      <p:sp>
        <p:nvSpPr>
          <p:cNvPr id="2" name="Title 1"/>
          <p:cNvSpPr>
            <a:spLocks noGrp="1"/>
          </p:cNvSpPr>
          <p:nvPr>
            <p:ph type="title"/>
          </p:nvPr>
        </p:nvSpPr>
        <p:spPr/>
        <p:txBody>
          <a:bodyPr/>
          <a:lstStyle/>
          <a:p>
            <a:r>
              <a:rPr lang="en-US" dirty="0"/>
              <a:t>A</a:t>
            </a:r>
            <a:r>
              <a:rPr lang="en-US" dirty="0" smtClean="0"/>
              <a:t>ggregate what?</a:t>
            </a:r>
            <a:endParaRPr lang="en-US" dirty="0"/>
          </a:p>
        </p:txBody>
      </p:sp>
      <p:grpSp>
        <p:nvGrpSpPr>
          <p:cNvPr id="4" name="Group 14"/>
          <p:cNvGrpSpPr/>
          <p:nvPr/>
        </p:nvGrpSpPr>
        <p:grpSpPr>
          <a:xfrm>
            <a:off x="6781800" y="1738945"/>
            <a:ext cx="1752600" cy="1918655"/>
            <a:chOff x="6324600" y="1485900"/>
            <a:chExt cx="1752600" cy="1918655"/>
          </a:xfrm>
        </p:grpSpPr>
        <p:sp>
          <p:nvSpPr>
            <p:cNvPr id="22" name="Rectangle 21"/>
            <p:cNvSpPr/>
            <p:nvPr/>
          </p:nvSpPr>
          <p:spPr bwMode="auto">
            <a:xfrm>
              <a:off x="6324600" y="1485900"/>
              <a:ext cx="1752600" cy="990600"/>
            </a:xfrm>
            <a:prstGeom prst="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6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rPr>
                <a:t>Reports</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6614" y="2353128"/>
              <a:ext cx="1281986" cy="1051427"/>
            </a:xfrm>
            <a:prstGeom prst="rect">
              <a:avLst/>
            </a:prstGeom>
          </p:spPr>
        </p:pic>
      </p:grpSp>
      <p:grpSp>
        <p:nvGrpSpPr>
          <p:cNvPr id="5" name="Group 6"/>
          <p:cNvGrpSpPr/>
          <p:nvPr/>
        </p:nvGrpSpPr>
        <p:grpSpPr>
          <a:xfrm>
            <a:off x="3810000" y="1738945"/>
            <a:ext cx="2743200" cy="1889627"/>
            <a:chOff x="3886200" y="1485900"/>
            <a:chExt cx="2743200" cy="1889627"/>
          </a:xfrm>
        </p:grpSpPr>
        <p:sp>
          <p:nvSpPr>
            <p:cNvPr id="21" name="Rectangle 20"/>
            <p:cNvSpPr/>
            <p:nvPr/>
          </p:nvSpPr>
          <p:spPr bwMode="auto">
            <a:xfrm>
              <a:off x="3886200" y="1485900"/>
              <a:ext cx="2743200" cy="990600"/>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6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rPr>
                <a:t>PerformancePoint Reports</a:t>
              </a: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5501" y="2318343"/>
              <a:ext cx="2107699" cy="1057184"/>
            </a:xfrm>
            <a:prstGeom prst="rect">
              <a:avLst/>
            </a:prstGeom>
          </p:spPr>
        </p:pic>
      </p:grpSp>
      <p:grpSp>
        <p:nvGrpSpPr>
          <p:cNvPr id="6" name="Group 4"/>
          <p:cNvGrpSpPr/>
          <p:nvPr/>
        </p:nvGrpSpPr>
        <p:grpSpPr>
          <a:xfrm>
            <a:off x="649513" y="1738945"/>
            <a:ext cx="1447800" cy="1703603"/>
            <a:chOff x="573313" y="1485900"/>
            <a:chExt cx="1447800" cy="1703603"/>
          </a:xfrm>
        </p:grpSpPr>
        <p:sp>
          <p:nvSpPr>
            <p:cNvPr id="16" name="Rectangle 15"/>
            <p:cNvSpPr/>
            <p:nvPr/>
          </p:nvSpPr>
          <p:spPr bwMode="auto">
            <a:xfrm>
              <a:off x="573313" y="1485900"/>
              <a:ext cx="1447800" cy="990600"/>
            </a:xfrm>
            <a:prstGeom prst="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6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rPr>
                <a:t>Spreadsheets</a:t>
              </a: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9003" y="2765927"/>
              <a:ext cx="1205910" cy="423576"/>
            </a:xfrm>
            <a:prstGeom prst="rect">
              <a:avLst/>
            </a:prstGeom>
          </p:spPr>
        </p:pic>
      </p:grpSp>
      <p:grpSp>
        <p:nvGrpSpPr>
          <p:cNvPr id="7" name="Group 5"/>
          <p:cNvGrpSpPr/>
          <p:nvPr/>
        </p:nvGrpSpPr>
        <p:grpSpPr>
          <a:xfrm>
            <a:off x="2325913" y="1738945"/>
            <a:ext cx="1228774" cy="1661027"/>
            <a:chOff x="2249713" y="1485900"/>
            <a:chExt cx="1228774" cy="1661027"/>
          </a:xfrm>
        </p:grpSpPr>
        <p:sp>
          <p:nvSpPr>
            <p:cNvPr id="18" name="Rectangle 17"/>
            <p:cNvSpPr/>
            <p:nvPr/>
          </p:nvSpPr>
          <p:spPr bwMode="auto">
            <a:xfrm>
              <a:off x="2249713" y="1485900"/>
              <a:ext cx="1228774" cy="990600"/>
            </a:xfrm>
            <a:prstGeom prst="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6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rPr>
                <a:t>Diagrams</a:t>
              </a:r>
            </a:p>
          </p:txBody>
        </p:sp>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49725" y="2790214"/>
              <a:ext cx="1119188" cy="356713"/>
            </a:xfrm>
            <a:prstGeom prst="rect">
              <a:avLst/>
            </a:prstGeom>
            <a:effectLst>
              <a:outerShdw blurRad="25400" dist="12700" dir="2700000" algn="tl" rotWithShape="0">
                <a:prstClr val="black">
                  <a:alpha val="40000"/>
                </a:prstClr>
              </a:outerShdw>
            </a:effectLst>
          </p:spPr>
        </p:pic>
      </p:grpSp>
      <p:grpSp>
        <p:nvGrpSpPr>
          <p:cNvPr id="9" name="Group 16"/>
          <p:cNvGrpSpPr/>
          <p:nvPr/>
        </p:nvGrpSpPr>
        <p:grpSpPr>
          <a:xfrm>
            <a:off x="664026" y="4548500"/>
            <a:ext cx="1661885" cy="1633160"/>
            <a:chOff x="587827" y="3800069"/>
            <a:chExt cx="1661885" cy="1633160"/>
          </a:xfrm>
        </p:grpSpPr>
        <p:sp>
          <p:nvSpPr>
            <p:cNvPr id="25" name="Rectangle 24"/>
            <p:cNvSpPr/>
            <p:nvPr/>
          </p:nvSpPr>
          <p:spPr bwMode="auto">
            <a:xfrm>
              <a:off x="587827" y="3800069"/>
              <a:ext cx="1661885" cy="990600"/>
            </a:xfrm>
            <a:prstGeom prst="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6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rPr>
                <a:t>Spreadsheet</a:t>
              </a:r>
            </a:p>
          </p:txBody>
        </p:sp>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814" y="5009653"/>
              <a:ext cx="1205910" cy="423576"/>
            </a:xfrm>
            <a:prstGeom prst="rect">
              <a:avLst/>
            </a:prstGeom>
          </p:spPr>
        </p:pic>
      </p:grpSp>
      <p:grpSp>
        <p:nvGrpSpPr>
          <p:cNvPr id="10" name="Group 29"/>
          <p:cNvGrpSpPr/>
          <p:nvPr/>
        </p:nvGrpSpPr>
        <p:grpSpPr>
          <a:xfrm>
            <a:off x="2514599" y="4533986"/>
            <a:ext cx="2107699" cy="1819184"/>
            <a:chOff x="2895600" y="3785555"/>
            <a:chExt cx="2107699" cy="1819184"/>
          </a:xfrm>
        </p:grpSpPr>
        <p:sp>
          <p:nvSpPr>
            <p:cNvPr id="26" name="Rectangle 25"/>
            <p:cNvSpPr/>
            <p:nvPr/>
          </p:nvSpPr>
          <p:spPr bwMode="auto">
            <a:xfrm>
              <a:off x="2942771" y="3785555"/>
              <a:ext cx="1629229" cy="990600"/>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6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rPr>
                <a:t>List</a:t>
              </a:r>
            </a:p>
          </p:txBody>
        </p:sp>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5600" y="4547555"/>
              <a:ext cx="2107699" cy="1057184"/>
            </a:xfrm>
            <a:prstGeom prst="rect">
              <a:avLst/>
            </a:prstGeom>
          </p:spPr>
        </p:pic>
      </p:grpSp>
      <p:grpSp>
        <p:nvGrpSpPr>
          <p:cNvPr id="11" name="Group 30"/>
          <p:cNvGrpSpPr/>
          <p:nvPr/>
        </p:nvGrpSpPr>
        <p:grpSpPr>
          <a:xfrm>
            <a:off x="4571999" y="4533986"/>
            <a:ext cx="2086429" cy="1866814"/>
            <a:chOff x="5304971" y="3785555"/>
            <a:chExt cx="2086429" cy="1866814"/>
          </a:xfrm>
        </p:grpSpPr>
        <p:sp>
          <p:nvSpPr>
            <p:cNvPr id="19" name="Rectangle 18"/>
            <p:cNvSpPr/>
            <p:nvPr/>
          </p:nvSpPr>
          <p:spPr bwMode="auto">
            <a:xfrm>
              <a:off x="5304971" y="3785555"/>
              <a:ext cx="2086429" cy="990600"/>
            </a:xfrm>
            <a:prstGeom prst="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6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rPr>
                <a:t>Data Warehouse</a:t>
              </a:r>
            </a:p>
          </p:txBody>
        </p:sp>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08456" y="4608382"/>
              <a:ext cx="1272915" cy="1043987"/>
            </a:xfrm>
            <a:prstGeom prst="rect">
              <a:avLst/>
            </a:prstGeom>
          </p:spPr>
        </p:pic>
      </p:grpSp>
      <p:sp>
        <p:nvSpPr>
          <p:cNvPr id="34" name="Rectangle 33"/>
          <p:cNvSpPr/>
          <p:nvPr/>
        </p:nvSpPr>
        <p:spPr bwMode="auto">
          <a:xfrm>
            <a:off x="6934200" y="4533986"/>
            <a:ext cx="1600200" cy="990600"/>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6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rPr>
              <a:t>3</a:t>
            </a:r>
            <a:r>
              <a:rPr lang="en-US" sz="1600" baseline="300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rPr>
              <a:t>rd</a:t>
            </a:r>
            <a:r>
              <a:rPr lang="en-US" sz="16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rPr>
              <a:t> Party</a:t>
            </a:r>
          </a:p>
        </p:txBody>
      </p:sp>
    </p:spTree>
    <p:extLst>
      <p:ext uri="{BB962C8B-B14F-4D97-AF65-F5344CB8AC3E}">
        <p14:creationId xmlns:p14="http://schemas.microsoft.com/office/powerpoint/2010/main" val="206187007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2" grpId="0" animBg="1"/>
      <p:bldP spid="34"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828193"/>
          </a:xfrm>
        </p:spPr>
        <p:txBody>
          <a:bodyPr/>
          <a:lstStyle/>
          <a:p>
            <a:r>
              <a:rPr lang="en-US" dirty="0" smtClean="0"/>
              <a:t>Shared Services and Deployment</a:t>
            </a:r>
            <a:br>
              <a:rPr lang="en-US" dirty="0" smtClean="0"/>
            </a:br>
            <a:r>
              <a:rPr lang="en-US" sz="3600" dirty="0" smtClean="0">
                <a:solidFill>
                  <a:schemeClr val="accent2"/>
                </a:solidFill>
              </a:rPr>
              <a:t>Web application setup</a:t>
            </a:r>
            <a:r>
              <a:rPr lang="en-US" dirty="0" smtClean="0"/>
              <a:t/>
            </a:r>
            <a:br>
              <a:rPr lang="en-US" dirty="0" smtClean="0"/>
            </a:br>
            <a:endParaRPr lang="en-US" dirty="0">
              <a:solidFill>
                <a:schemeClr val="tx2"/>
              </a:solidFill>
            </a:endParaRPr>
          </a:p>
        </p:txBody>
      </p:sp>
      <p:sp>
        <p:nvSpPr>
          <p:cNvPr id="3" name="Text Placeholder 2"/>
          <p:cNvSpPr>
            <a:spLocks noGrp="1"/>
          </p:cNvSpPr>
          <p:nvPr>
            <p:ph type="body" sz="quarter" idx="4294967295"/>
          </p:nvPr>
        </p:nvSpPr>
        <p:spPr>
          <a:xfrm>
            <a:off x="381000" y="1905000"/>
            <a:ext cx="8382000" cy="1661993"/>
          </a:xfrm>
        </p:spPr>
        <p:txBody>
          <a:bodyPr/>
          <a:lstStyle/>
          <a:p>
            <a:r>
              <a:rPr lang="en-US" dirty="0" smtClean="0"/>
              <a:t>Pre-existing WFE Components</a:t>
            </a:r>
          </a:p>
          <a:p>
            <a:pPr lvl="1"/>
            <a:r>
              <a:rPr lang="en-US" sz="2400" dirty="0" smtClean="0"/>
              <a:t>Web parts</a:t>
            </a:r>
          </a:p>
          <a:p>
            <a:pPr lvl="1"/>
            <a:r>
              <a:rPr lang="en-US" sz="2400" dirty="0" smtClean="0"/>
              <a:t>Web Services</a:t>
            </a:r>
          </a:p>
          <a:p>
            <a:pPr lvl="1"/>
            <a:r>
              <a:rPr lang="en-US" sz="2400" dirty="0" smtClean="0"/>
              <a:t>Dashboard Designer</a:t>
            </a:r>
          </a:p>
        </p:txBody>
      </p:sp>
    </p:spTree>
    <p:extLst>
      <p:ext uri="{BB962C8B-B14F-4D97-AF65-F5344CB8AC3E}">
        <p14:creationId xmlns:p14="http://schemas.microsoft.com/office/powerpoint/2010/main" val="428610044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828193"/>
          </a:xfrm>
        </p:spPr>
        <p:txBody>
          <a:bodyPr/>
          <a:lstStyle/>
          <a:p>
            <a:r>
              <a:rPr lang="en-US" dirty="0" smtClean="0"/>
              <a:t>Shared Services and Deployment</a:t>
            </a:r>
            <a:br>
              <a:rPr lang="en-US" dirty="0" smtClean="0"/>
            </a:br>
            <a:r>
              <a:rPr lang="en-US" sz="3600" dirty="0" smtClean="0">
                <a:solidFill>
                  <a:schemeClr val="accent2"/>
                </a:solidFill>
              </a:rPr>
              <a:t>Web application setup</a:t>
            </a:r>
            <a:r>
              <a:rPr lang="en-US" dirty="0" smtClean="0"/>
              <a:t/>
            </a:r>
            <a:br>
              <a:rPr lang="en-US" dirty="0" smtClean="0"/>
            </a:br>
            <a:endParaRPr lang="en-US" dirty="0">
              <a:solidFill>
                <a:schemeClr val="tx2"/>
              </a:solidFill>
            </a:endParaRPr>
          </a:p>
        </p:txBody>
      </p:sp>
      <p:sp>
        <p:nvSpPr>
          <p:cNvPr id="3" name="Text Placeholder 2"/>
          <p:cNvSpPr>
            <a:spLocks noGrp="1"/>
          </p:cNvSpPr>
          <p:nvPr>
            <p:ph type="body" sz="quarter" idx="4294967295"/>
          </p:nvPr>
        </p:nvSpPr>
        <p:spPr>
          <a:xfrm>
            <a:off x="381000" y="1676400"/>
            <a:ext cx="8382000" cy="4813625"/>
          </a:xfrm>
        </p:spPr>
        <p:txBody>
          <a:bodyPr/>
          <a:lstStyle/>
          <a:p>
            <a:r>
              <a:rPr lang="en-US" dirty="0" smtClean="0"/>
              <a:t>Site Collection features</a:t>
            </a:r>
          </a:p>
          <a:p>
            <a:pPr lvl="1"/>
            <a:r>
              <a:rPr lang="en-US" sz="2400" dirty="0" smtClean="0"/>
              <a:t>PerformancePoint Content Types</a:t>
            </a:r>
          </a:p>
          <a:p>
            <a:pPr lvl="1"/>
            <a:r>
              <a:rPr lang="en-US" sz="2400" dirty="0" smtClean="0"/>
              <a:t>BI Center site template &amp; definition</a:t>
            </a:r>
          </a:p>
          <a:p>
            <a:pPr>
              <a:buNone/>
            </a:pPr>
            <a:endParaRPr lang="en-US" dirty="0" smtClean="0"/>
          </a:p>
          <a:p>
            <a:r>
              <a:rPr lang="en-US" dirty="0" smtClean="0"/>
              <a:t>Site feature</a:t>
            </a:r>
          </a:p>
          <a:p>
            <a:pPr lvl="1"/>
            <a:r>
              <a:rPr lang="en-US" sz="2400" dirty="0" smtClean="0"/>
              <a:t>List and Document Library templates</a:t>
            </a:r>
          </a:p>
          <a:p>
            <a:endParaRPr lang="en-US" dirty="0" smtClean="0"/>
          </a:p>
          <a:p>
            <a:endParaRPr lang="en-US" dirty="0" smtClean="0"/>
          </a:p>
          <a:p>
            <a:r>
              <a:rPr lang="en-US" dirty="0" smtClean="0"/>
              <a:t>What about Enterprise and Publishing Infrastructure  features?</a:t>
            </a:r>
            <a:endParaRPr lang="en-US" dirty="0"/>
          </a:p>
        </p:txBody>
      </p:sp>
      <p:pic>
        <p:nvPicPr>
          <p:cNvPr id="1028" name="Picture 4"/>
          <p:cNvPicPr>
            <a:picLocks noChangeAspect="1" noChangeArrowheads="1"/>
          </p:cNvPicPr>
          <p:nvPr/>
        </p:nvPicPr>
        <p:blipFill>
          <a:blip r:embed="rId3" cstate="print"/>
          <a:srcRect/>
          <a:stretch>
            <a:fillRect/>
          </a:stretch>
        </p:blipFill>
        <p:spPr bwMode="auto">
          <a:xfrm>
            <a:off x="1295400" y="2971800"/>
            <a:ext cx="6618287" cy="542925"/>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a:stretch>
            <a:fillRect/>
          </a:stretch>
        </p:blipFill>
        <p:spPr bwMode="auto">
          <a:xfrm>
            <a:off x="1295400" y="4419600"/>
            <a:ext cx="6637337" cy="485775"/>
          </a:xfrm>
          <a:prstGeom prst="rect">
            <a:avLst/>
          </a:prstGeom>
          <a:noFill/>
          <a:ln w="9525">
            <a:noFill/>
            <a:miter lim="800000"/>
            <a:headEnd/>
            <a:tailEnd/>
          </a:ln>
        </p:spPr>
      </p:pic>
    </p:spTree>
    <p:extLst>
      <p:ext uri="{BB962C8B-B14F-4D97-AF65-F5344CB8AC3E}">
        <p14:creationId xmlns:p14="http://schemas.microsoft.com/office/powerpoint/2010/main" val="33214895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828193"/>
          </a:xfrm>
        </p:spPr>
        <p:txBody>
          <a:bodyPr/>
          <a:lstStyle/>
          <a:p>
            <a:r>
              <a:rPr lang="en-US" dirty="0" smtClean="0"/>
              <a:t>Content storage </a:t>
            </a:r>
            <a:br>
              <a:rPr lang="en-US" dirty="0" smtClean="0"/>
            </a:br>
            <a:r>
              <a:rPr lang="en-US" sz="3600" dirty="0" smtClean="0">
                <a:solidFill>
                  <a:schemeClr val="accent2"/>
                </a:solidFill>
              </a:rPr>
              <a:t>Lists and Document Libraries</a:t>
            </a:r>
            <a:r>
              <a:rPr lang="en-US" dirty="0" smtClean="0"/>
              <a:t/>
            </a:r>
            <a:br>
              <a:rPr lang="en-US" dirty="0" smtClean="0"/>
            </a:br>
            <a:endParaRPr lang="en-US" dirty="0">
              <a:solidFill>
                <a:schemeClr val="tx2"/>
              </a:solidFill>
            </a:endParaRPr>
          </a:p>
        </p:txBody>
      </p:sp>
      <p:sp>
        <p:nvSpPr>
          <p:cNvPr id="3" name="Text Placeholder 2"/>
          <p:cNvSpPr>
            <a:spLocks noGrp="1"/>
          </p:cNvSpPr>
          <p:nvPr>
            <p:ph type="body" sz="quarter" idx="4294967295"/>
          </p:nvPr>
        </p:nvSpPr>
        <p:spPr>
          <a:xfrm>
            <a:off x="381000" y="1674827"/>
            <a:ext cx="8382000" cy="3619452"/>
          </a:xfrm>
        </p:spPr>
        <p:txBody>
          <a:bodyPr/>
          <a:lstStyle/>
          <a:p>
            <a:r>
              <a:rPr lang="en-US" dirty="0" smtClean="0"/>
              <a:t>Dashboard Designer Connectivity</a:t>
            </a:r>
          </a:p>
          <a:p>
            <a:pPr>
              <a:buNone/>
            </a:pPr>
            <a:r>
              <a:rPr lang="en-US" dirty="0" smtClean="0"/>
              <a:t> </a:t>
            </a:r>
          </a:p>
          <a:p>
            <a:r>
              <a:rPr lang="en-US" dirty="0" smtClean="0"/>
              <a:t>Lists</a:t>
            </a:r>
          </a:p>
          <a:p>
            <a:pPr lvl="1"/>
            <a:r>
              <a:rPr lang="en-US" sz="2400" dirty="0" smtClean="0"/>
              <a:t>Contains dashboards, reports, scorecards, filters, KPIs and indicators</a:t>
            </a:r>
          </a:p>
          <a:p>
            <a:pPr lvl="1">
              <a:buNone/>
            </a:pPr>
            <a:endParaRPr lang="en-US" sz="2400" dirty="0" smtClean="0"/>
          </a:p>
          <a:p>
            <a:r>
              <a:rPr lang="en-US" dirty="0" smtClean="0"/>
              <a:t>Document libraries</a:t>
            </a:r>
          </a:p>
          <a:p>
            <a:pPr lvl="1"/>
            <a:r>
              <a:rPr lang="en-US" sz="2400" dirty="0" smtClean="0"/>
              <a:t>Contains “exported” dashboards and data sources</a:t>
            </a:r>
            <a:endParaRPr lang="en-US" sz="2400" dirty="0"/>
          </a:p>
        </p:txBody>
      </p:sp>
    </p:spTree>
    <p:extLst>
      <p:ext uri="{BB962C8B-B14F-4D97-AF65-F5344CB8AC3E}">
        <p14:creationId xmlns:p14="http://schemas.microsoft.com/office/powerpoint/2010/main" val="405043706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4406900"/>
            <a:ext cx="8001000" cy="553998"/>
          </a:xfrm>
        </p:spPr>
        <p:txBody>
          <a:bodyPr/>
          <a:lstStyle/>
          <a:p>
            <a:r>
              <a:rPr lang="en-US" dirty="0" smtClean="0"/>
              <a:t>SQL REPORTING SERVICES</a:t>
            </a:r>
            <a:endParaRPr lang="en-US" dirty="0"/>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0D7CF977-003B-4382-9C11-15648BFA557C}" type="slidenum">
              <a:rPr lang="en-US" smtClean="0"/>
              <a:pPr/>
              <a:t>97</a:t>
            </a:fld>
            <a:endParaRPr lang="en-US"/>
          </a:p>
        </p:txBody>
      </p:sp>
    </p:spTree>
    <p:extLst>
      <p:ext uri="{BB962C8B-B14F-4D97-AF65-F5344CB8AC3E}">
        <p14:creationId xmlns:p14="http://schemas.microsoft.com/office/powerpoint/2010/main" val="4079452289"/>
      </p:ext>
    </p:extLst>
  </p:cSld>
  <p:clrMapOvr>
    <a:masterClrMapping/>
  </p:clrMapOvr>
  <p:transition xmlns:p14="http://schemas.microsoft.com/office/powerpoint/2010/mai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3048000" y="1371600"/>
            <a:ext cx="5943600" cy="5170646"/>
          </a:xfrm>
          <a:prstGeom prst="rect">
            <a:avLst/>
          </a:prstGeom>
        </p:spPr>
        <p:txBody>
          <a:bodyPr vert="horz" lIns="91440" tIns="45720" rIns="91440" bIns="45720" rtlCol="0">
            <a:normAutofit/>
          </a:bodyPr>
          <a:lstStyle/>
          <a:p>
            <a:pPr marL="285739" lvl="0" indent="-285739">
              <a:spcBef>
                <a:spcPct val="20000"/>
              </a:spcBef>
              <a:buFont typeface="Arial" pitchFamily="34" charset="0"/>
              <a:buChar char="•"/>
            </a:pPr>
            <a:r>
              <a:rPr lang="en-US" sz="2800" kern="0" dirty="0" smtClean="0">
                <a:solidFill>
                  <a:srgbClr xmlns:mc="http://schemas.openxmlformats.org/markup-compatibility/2006" xmlns:a14="http://schemas.microsoft.com/office/drawing/2010/main" val="FFFFFF" mc:Ignorable=""/>
                </a:solidFill>
              </a:rPr>
              <a:t>Deep integration with the Microsoft SharePoint Technologies</a:t>
            </a:r>
          </a:p>
          <a:p>
            <a:pPr marL="854041" lvl="1" indent="-396859" eaLnBrk="0" hangingPunct="0">
              <a:lnSpc>
                <a:spcPct val="90000"/>
              </a:lnSpc>
              <a:spcBef>
                <a:spcPct val="30000"/>
              </a:spcBef>
              <a:buClr>
                <a:srgbClr xmlns:mc="http://schemas.openxmlformats.org/markup-compatibility/2006" xmlns:a14="http://schemas.microsoft.com/office/drawing/2010/main" val="E6E2CC" mc:Ignorable=""/>
              </a:buClr>
              <a:buSzPct val="85000"/>
              <a:buFont typeface="Arial" pitchFamily="34" charset="0"/>
              <a:buChar char="•"/>
              <a:defRPr/>
            </a:pPr>
            <a:r>
              <a:rPr lang="en-US" sz="2400" kern="0" dirty="0" smtClean="0">
                <a:solidFill>
                  <a:srgbClr xmlns:mc="http://schemas.openxmlformats.org/markup-compatibility/2006" xmlns:a14="http://schemas.microsoft.com/office/drawing/2010/main" val="FFFFFF" mc:Ignorable=""/>
                </a:solidFill>
              </a:rPr>
              <a:t>Enables publishing, viewing, management, and delivery of reports</a:t>
            </a:r>
          </a:p>
          <a:p>
            <a:pPr marL="854041" lvl="1" indent="-396859" eaLnBrk="0" hangingPunct="0">
              <a:lnSpc>
                <a:spcPct val="90000"/>
              </a:lnSpc>
              <a:spcBef>
                <a:spcPct val="30000"/>
              </a:spcBef>
              <a:buClr>
                <a:srgbClr xmlns:mc="http://schemas.openxmlformats.org/markup-compatibility/2006" xmlns:a14="http://schemas.microsoft.com/office/drawing/2010/main" val="E6E2CC" mc:Ignorable=""/>
              </a:buClr>
              <a:buSzPct val="85000"/>
              <a:buFont typeface="Arial" pitchFamily="34" charset="0"/>
              <a:buChar char="•"/>
              <a:defRPr/>
            </a:pPr>
            <a:r>
              <a:rPr lang="en-US" sz="2400" kern="0" dirty="0" smtClean="0">
                <a:solidFill>
                  <a:srgbClr xmlns:mc="http://schemas.openxmlformats.org/markup-compatibility/2006" xmlns:a14="http://schemas.microsoft.com/office/drawing/2010/main" val="FFFFFF" mc:Ignorable=""/>
                </a:solidFill>
              </a:rPr>
              <a:t>Provide report web part for hosting rich reports in BI dashboards</a:t>
            </a:r>
          </a:p>
          <a:p>
            <a:pPr marL="854041" lvl="1" indent="-396859" eaLnBrk="0" hangingPunct="0">
              <a:lnSpc>
                <a:spcPct val="90000"/>
              </a:lnSpc>
              <a:spcBef>
                <a:spcPct val="30000"/>
              </a:spcBef>
              <a:buClr>
                <a:srgbClr xmlns:mc="http://schemas.openxmlformats.org/markup-compatibility/2006" xmlns:a14="http://schemas.microsoft.com/office/drawing/2010/main" val="E6E2CC" mc:Ignorable=""/>
              </a:buClr>
              <a:buSzPct val="85000"/>
              <a:buFont typeface="Arial" pitchFamily="34" charset="0"/>
              <a:buChar char="•"/>
              <a:defRPr/>
            </a:pPr>
            <a:r>
              <a:rPr lang="en-US" sz="2400" kern="0" dirty="0" smtClean="0">
                <a:solidFill>
                  <a:srgbClr xmlns:mc="http://schemas.openxmlformats.org/markup-compatibility/2006" xmlns:a14="http://schemas.microsoft.com/office/drawing/2010/main" val="FFFFFF" mc:Ignorable=""/>
                </a:solidFill>
              </a:rPr>
              <a:t>Leverage SharePoint collaboration and workflow capabilities with rich reporting</a:t>
            </a:r>
          </a:p>
          <a:p>
            <a:pPr marL="854041" lvl="1" indent="-396859" eaLnBrk="0" hangingPunct="0">
              <a:lnSpc>
                <a:spcPct val="90000"/>
              </a:lnSpc>
              <a:spcBef>
                <a:spcPct val="30000"/>
              </a:spcBef>
              <a:buClr>
                <a:srgbClr xmlns:mc="http://schemas.openxmlformats.org/markup-compatibility/2006" xmlns:a14="http://schemas.microsoft.com/office/drawing/2010/main" val="E6E2CC" mc:Ignorable=""/>
              </a:buClr>
              <a:buSzPct val="85000"/>
              <a:buFont typeface="Arial" pitchFamily="34" charset="0"/>
              <a:buChar char="•"/>
              <a:defRPr/>
            </a:pPr>
            <a:r>
              <a:rPr lang="en-US" sz="2400" dirty="0" smtClean="0">
                <a:solidFill>
                  <a:srgbClr xmlns:mc="http://schemas.openxmlformats.org/markup-compatibility/2006" xmlns:a14="http://schemas.microsoft.com/office/drawing/2010/main" val="FFFFFF" mc:Ignorable=""/>
                </a:solidFill>
              </a:rPr>
              <a:t>Shared security principles across Reporting Services &amp; SharePoint</a:t>
            </a:r>
            <a:endParaRPr lang="en-US" sz="2400" kern="0" dirty="0">
              <a:solidFill>
                <a:srgbClr xmlns:mc="http://schemas.openxmlformats.org/markup-compatibility/2006" xmlns:a14="http://schemas.microsoft.com/office/drawing/2010/main" val="FFFFFF" mc:Ignorable=""/>
              </a:solidFill>
            </a:endParaRPr>
          </a:p>
        </p:txBody>
      </p:sp>
      <p:pic>
        <p:nvPicPr>
          <p:cNvPr id="4" name="Picture 8"/>
          <p:cNvPicPr>
            <a:picLocks noChangeAspect="1" noChangeArrowheads="1"/>
          </p:cNvPicPr>
          <p:nvPr/>
        </p:nvPicPr>
        <p:blipFill>
          <a:blip r:embed="rId2" cstate="print"/>
          <a:srcRect/>
          <a:stretch>
            <a:fillRect/>
          </a:stretch>
        </p:blipFill>
        <p:spPr bwMode="auto">
          <a:xfrm>
            <a:off x="0" y="2057400"/>
            <a:ext cx="3067842" cy="230060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5" name="Picture 9"/>
          <p:cNvPicPr>
            <a:picLocks noChangeAspect="1" noChangeArrowheads="1"/>
          </p:cNvPicPr>
          <p:nvPr/>
        </p:nvPicPr>
        <p:blipFill>
          <a:blip r:embed="rId3" cstate="print"/>
          <a:srcRect/>
          <a:stretch>
            <a:fillRect/>
          </a:stretch>
        </p:blipFill>
        <p:spPr bwMode="auto">
          <a:xfrm>
            <a:off x="304800" y="3352800"/>
            <a:ext cx="3464560" cy="259810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6" name="Rectangle 11"/>
          <p:cNvSpPr txBox="1">
            <a:spLocks noChangeArrowheads="1"/>
          </p:cNvSpPr>
          <p:nvPr/>
        </p:nvSpPr>
        <p:spPr>
          <a:xfrm>
            <a:off x="106363" y="0"/>
            <a:ext cx="8580437" cy="1244600"/>
          </a:xfrm>
          <a:prstGeom prst="rect">
            <a:avLst/>
          </a:prstGeom>
          <a:noFill/>
          <a:ln/>
        </p:spPr>
        <p:txBody>
          <a:bodyPr vert="horz" lIns="91440" tIns="45720" rIns="91440" bIns="45720" rtlCol="0" anchor="ctr">
            <a:norm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150" normalizeH="0" baseline="0" noProof="0" dirty="0" smtClean="0">
                <a:ln w="3175">
                  <a:noFill/>
                </a:ln>
                <a:solidFill>
                  <a:srgbClr xmlns:mc="http://schemas.openxmlformats.org/markup-compatibility/2006" xmlns:a14="http://schemas.microsoft.com/office/drawing/2010/main" val="FFFFFF" mc:Ignorable=""/>
                </a:solidFill>
                <a:effectLst>
                  <a:outerShdw blurRad="50800" dist="38100" dir="2700000" algn="tl" rotWithShape="0">
                    <a:prstClr val="black">
                      <a:alpha val="40000"/>
                    </a:prstClr>
                  </a:outerShdw>
                </a:effectLst>
                <a:uLnTx/>
                <a:uFillTx/>
                <a:latin typeface="+mj-lt"/>
                <a:ea typeface="+mj-ea"/>
                <a:cs typeface="Arial" charset="0"/>
              </a:rPr>
              <a:t>SharePoint Integration</a:t>
            </a:r>
            <a:endParaRPr kumimoji="0" lang="en-US" sz="4400" b="0" i="0" u="none" strike="noStrike" kern="1200" cap="none" spc="-150" normalizeH="0" baseline="0" noProof="0" dirty="0">
              <a:ln w="3175">
                <a:noFill/>
              </a:ln>
              <a:solidFill>
                <a:srgbClr xmlns:mc="http://schemas.openxmlformats.org/markup-compatibility/2006" xmlns:a14="http://schemas.microsoft.com/office/drawing/2010/main" val="FFFFFF" mc:Ignorable=""/>
              </a:solidFill>
              <a:effectLst>
                <a:outerShdw blurRad="50800" dist="38100" dir="2700000" algn="tl" rotWithShape="0">
                  <a:prstClr val="black">
                    <a:alpha val="40000"/>
                  </a:prstClr>
                </a:outerShdw>
              </a:effectLst>
              <a:uLnTx/>
              <a:uFillTx/>
              <a:latin typeface="+mj-lt"/>
              <a:ea typeface="+mj-ea"/>
              <a:cs typeface="Arial" charset="0"/>
            </a:endParaRPr>
          </a:p>
        </p:txBody>
      </p:sp>
    </p:spTree>
    <p:extLst>
      <p:ext uri="{BB962C8B-B14F-4D97-AF65-F5344CB8AC3E}">
        <p14:creationId xmlns:p14="http://schemas.microsoft.com/office/powerpoint/2010/main" val="193305576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13"/>
          <p:cNvSpPr txBox="1">
            <a:spLocks/>
          </p:cNvSpPr>
          <p:nvPr/>
        </p:nvSpPr>
        <p:spPr>
          <a:xfrm>
            <a:off x="3426619" y="1740268"/>
            <a:ext cx="5031581" cy="4355732"/>
          </a:xfrm>
          <a:prstGeom prst="rect">
            <a:avLst/>
          </a:prstGeom>
        </p:spPr>
        <p:txBody>
          <a:bodyPr vert="horz" wrap="square" lIns="0" tIns="0" rIns="0" bIns="0" rtlCol="0">
            <a:normAutofit lnSpcReduction="10000"/>
          </a:bodyPr>
          <a:lstStyle/>
          <a:p>
            <a:pPr marL="396859" indent="-396859" defTabSz="914327">
              <a:lnSpc>
                <a:spcPct val="90000"/>
              </a:lnSpc>
              <a:spcBef>
                <a:spcPct val="20000"/>
              </a:spcBef>
              <a:buClr>
                <a:schemeClr val="tx1"/>
              </a:buClr>
              <a:buFont typeface="Arial" pitchFamily="34" charset="0"/>
              <a:buChar char="•"/>
              <a:defRPr/>
            </a:pPr>
            <a:r>
              <a:rPr lang="en-US" sz="2300" dirty="0" smtClean="0">
                <a:solidFill>
                  <a:srgbClr xmlns:mc="http://schemas.openxmlformats.org/markup-compatibility/2006" xmlns:a14="http://schemas.microsoft.com/office/drawing/2010/main" val="FFFFFF" mc:Ignorable=""/>
                </a:solidFill>
              </a:rPr>
              <a:t>Author Impactful Reports </a:t>
            </a:r>
          </a:p>
          <a:p>
            <a:pPr marL="854059" lvl="1" indent="-396859" defTabSz="914327">
              <a:lnSpc>
                <a:spcPct val="90000"/>
              </a:lnSpc>
              <a:spcBef>
                <a:spcPct val="20000"/>
              </a:spcBef>
              <a:buClr>
                <a:schemeClr val="tx1"/>
              </a:buClr>
              <a:buFont typeface="Arial" pitchFamily="34" charset="0"/>
              <a:buChar char="•"/>
              <a:defRPr/>
            </a:pPr>
            <a:r>
              <a:rPr lang="en-US" sz="2000" dirty="0" smtClean="0">
                <a:solidFill>
                  <a:srgbClr xmlns:mc="http://schemas.openxmlformats.org/markup-compatibility/2006" xmlns:a14="http://schemas.microsoft.com/office/drawing/2010/main" val="FFFFFF" mc:Ignorable=""/>
                </a:solidFill>
              </a:rPr>
              <a:t>Powerful Designers</a:t>
            </a:r>
          </a:p>
          <a:p>
            <a:pPr marL="854059" lvl="1" indent="-396859" defTabSz="914327">
              <a:lnSpc>
                <a:spcPct val="90000"/>
              </a:lnSpc>
              <a:spcBef>
                <a:spcPct val="20000"/>
              </a:spcBef>
              <a:buClr>
                <a:schemeClr val="tx1"/>
              </a:buClr>
              <a:buFont typeface="Arial" pitchFamily="34" charset="0"/>
              <a:buChar char="•"/>
              <a:defRPr/>
            </a:pPr>
            <a:r>
              <a:rPr lang="en-US" sz="2000" dirty="0" smtClean="0">
                <a:solidFill>
                  <a:srgbClr xmlns:mc="http://schemas.openxmlformats.org/markup-compatibility/2006" xmlns:a14="http://schemas.microsoft.com/office/drawing/2010/main" val="FFFFFF" mc:Ignorable=""/>
                </a:solidFill>
              </a:rPr>
              <a:t>Flexible Report Layout</a:t>
            </a:r>
          </a:p>
          <a:p>
            <a:pPr marL="854059" lvl="1" indent="-396859" defTabSz="914327">
              <a:lnSpc>
                <a:spcPct val="90000"/>
              </a:lnSpc>
              <a:spcBef>
                <a:spcPct val="20000"/>
              </a:spcBef>
              <a:buClr>
                <a:schemeClr val="tx1"/>
              </a:buClr>
              <a:buFont typeface="Arial" pitchFamily="34" charset="0"/>
              <a:buChar char="•"/>
              <a:defRPr/>
            </a:pPr>
            <a:r>
              <a:rPr lang="en-US" sz="2000" dirty="0" smtClean="0">
                <a:solidFill>
                  <a:srgbClr xmlns:mc="http://schemas.openxmlformats.org/markup-compatibility/2006" xmlns:a14="http://schemas.microsoft.com/office/drawing/2010/main" val="FFFFFF" mc:Ignorable=""/>
                </a:solidFill>
              </a:rPr>
              <a:t>Rich Visualizations </a:t>
            </a:r>
          </a:p>
          <a:p>
            <a:pPr marL="854059" lvl="1" indent="-396859" defTabSz="914327">
              <a:lnSpc>
                <a:spcPct val="90000"/>
              </a:lnSpc>
              <a:spcBef>
                <a:spcPct val="20000"/>
              </a:spcBef>
              <a:buClr>
                <a:schemeClr val="tx1"/>
              </a:buClr>
              <a:buFont typeface="Arial" pitchFamily="34" charset="0"/>
              <a:buChar char="•"/>
              <a:defRPr/>
            </a:pPr>
            <a:endParaRPr lang="en-US" sz="1600" dirty="0" smtClean="0">
              <a:solidFill>
                <a:srgbClr xmlns:mc="http://schemas.openxmlformats.org/markup-compatibility/2006" xmlns:a14="http://schemas.microsoft.com/office/drawing/2010/main" val="FFFFFF" mc:Ignorable=""/>
              </a:solidFill>
            </a:endParaRPr>
          </a:p>
          <a:p>
            <a:pPr marL="396859" indent="-396859" defTabSz="914327">
              <a:lnSpc>
                <a:spcPct val="90000"/>
              </a:lnSpc>
              <a:spcBef>
                <a:spcPct val="20000"/>
              </a:spcBef>
              <a:buClr>
                <a:schemeClr val="tx1"/>
              </a:buClr>
              <a:buFont typeface="Arial" pitchFamily="34" charset="0"/>
              <a:buChar char="•"/>
              <a:defRPr/>
            </a:pPr>
            <a:r>
              <a:rPr lang="en-US" sz="2300" dirty="0" smtClean="0">
                <a:solidFill>
                  <a:srgbClr xmlns:mc="http://schemas.openxmlformats.org/markup-compatibility/2006" xmlns:a14="http://schemas.microsoft.com/office/drawing/2010/main" val="FFFFFF" mc:Ignorable=""/>
                </a:solidFill>
              </a:rPr>
              <a:t>Manage any Workload</a:t>
            </a:r>
          </a:p>
          <a:p>
            <a:pPr marL="854059" lvl="1" indent="-396859" defTabSz="914327">
              <a:lnSpc>
                <a:spcPct val="90000"/>
              </a:lnSpc>
              <a:spcBef>
                <a:spcPct val="20000"/>
              </a:spcBef>
              <a:buClr>
                <a:schemeClr val="tx1"/>
              </a:buClr>
              <a:buFont typeface="Arial" pitchFamily="34" charset="0"/>
              <a:buChar char="•"/>
              <a:defRPr/>
            </a:pPr>
            <a:r>
              <a:rPr lang="en-US" sz="2000" dirty="0" smtClean="0">
                <a:solidFill>
                  <a:srgbClr xmlns:mc="http://schemas.openxmlformats.org/markup-compatibility/2006" xmlns:a14="http://schemas.microsoft.com/office/drawing/2010/main" val="FFFFFF" mc:Ignorable=""/>
                </a:solidFill>
              </a:rPr>
              <a:t>Enterprise Scale Platform</a:t>
            </a:r>
          </a:p>
          <a:p>
            <a:pPr marL="854059" lvl="1" indent="-396859" defTabSz="914327">
              <a:lnSpc>
                <a:spcPct val="90000"/>
              </a:lnSpc>
              <a:spcBef>
                <a:spcPct val="20000"/>
              </a:spcBef>
              <a:buClr>
                <a:schemeClr val="tx1"/>
              </a:buClr>
              <a:buFont typeface="Arial" pitchFamily="34" charset="0"/>
              <a:buChar char="•"/>
              <a:defRPr/>
            </a:pPr>
            <a:r>
              <a:rPr lang="en-US" sz="2000" dirty="0" smtClean="0">
                <a:solidFill>
                  <a:srgbClr xmlns:mc="http://schemas.openxmlformats.org/markup-compatibility/2006" xmlns:a14="http://schemas.microsoft.com/office/drawing/2010/main" val="FFFFFF" mc:Ignorable=""/>
                </a:solidFill>
              </a:rPr>
              <a:t>Central Deployment </a:t>
            </a:r>
          </a:p>
          <a:p>
            <a:pPr marL="854059" lvl="1" indent="-396859" defTabSz="914327">
              <a:lnSpc>
                <a:spcPct val="90000"/>
              </a:lnSpc>
              <a:spcBef>
                <a:spcPct val="20000"/>
              </a:spcBef>
              <a:buClr>
                <a:schemeClr val="tx1"/>
              </a:buClr>
              <a:buFont typeface="Arial" pitchFamily="34" charset="0"/>
              <a:buChar char="•"/>
              <a:defRPr/>
            </a:pPr>
            <a:r>
              <a:rPr lang="en-US" sz="2000" dirty="0" smtClean="0">
                <a:solidFill>
                  <a:srgbClr xmlns:mc="http://schemas.openxmlformats.org/markup-compatibility/2006" xmlns:a14="http://schemas.microsoft.com/office/drawing/2010/main" val="FFFFFF" mc:Ignorable=""/>
                </a:solidFill>
              </a:rPr>
              <a:t>Strong Manageability</a:t>
            </a:r>
          </a:p>
          <a:p>
            <a:pPr marL="854059" lvl="1" indent="-396859" defTabSz="914327">
              <a:lnSpc>
                <a:spcPct val="90000"/>
              </a:lnSpc>
              <a:spcBef>
                <a:spcPct val="20000"/>
              </a:spcBef>
              <a:buClr>
                <a:schemeClr val="tx1"/>
              </a:buClr>
              <a:buFont typeface="Arial" pitchFamily="34" charset="0"/>
              <a:buChar char="•"/>
              <a:defRPr/>
            </a:pPr>
            <a:endParaRPr lang="en-US" sz="1600" dirty="0" smtClean="0">
              <a:solidFill>
                <a:srgbClr xmlns:mc="http://schemas.openxmlformats.org/markup-compatibility/2006" xmlns:a14="http://schemas.microsoft.com/office/drawing/2010/main" val="FFFFFF" mc:Ignorable=""/>
              </a:solidFill>
            </a:endParaRPr>
          </a:p>
          <a:p>
            <a:pPr marL="396859" indent="-396859" defTabSz="914327">
              <a:lnSpc>
                <a:spcPct val="90000"/>
              </a:lnSpc>
              <a:spcBef>
                <a:spcPct val="20000"/>
              </a:spcBef>
              <a:buClr>
                <a:schemeClr val="tx1"/>
              </a:buClr>
              <a:buFont typeface="Arial" pitchFamily="34" charset="0"/>
              <a:buChar char="•"/>
              <a:defRPr/>
            </a:pPr>
            <a:r>
              <a:rPr lang="en-US" sz="2300" dirty="0" smtClean="0">
                <a:solidFill>
                  <a:srgbClr xmlns:mc="http://schemas.openxmlformats.org/markup-compatibility/2006" xmlns:a14="http://schemas.microsoft.com/office/drawing/2010/main" val="FFFFFF" mc:Ignorable=""/>
                </a:solidFill>
              </a:rPr>
              <a:t>Deliver Personalized Reports</a:t>
            </a:r>
          </a:p>
          <a:p>
            <a:pPr marL="854059" lvl="1" indent="-396859" defTabSz="914327">
              <a:lnSpc>
                <a:spcPct val="90000"/>
              </a:lnSpc>
              <a:spcBef>
                <a:spcPct val="20000"/>
              </a:spcBef>
              <a:buClr>
                <a:schemeClr val="tx1"/>
              </a:buClr>
              <a:buFont typeface="Arial" pitchFamily="34" charset="0"/>
              <a:buChar char="•"/>
              <a:defRPr/>
            </a:pPr>
            <a:r>
              <a:rPr lang="en-US" sz="2000" dirty="0" smtClean="0">
                <a:solidFill>
                  <a:srgbClr xmlns:mc="http://schemas.openxmlformats.org/markup-compatibility/2006" xmlns:a14="http://schemas.microsoft.com/office/drawing/2010/main" val="FFFFFF" mc:Ignorable=""/>
                </a:solidFill>
              </a:rPr>
              <a:t>Interactive Reports</a:t>
            </a:r>
          </a:p>
          <a:p>
            <a:pPr marL="854059" lvl="1" indent="-396859" defTabSz="914327">
              <a:lnSpc>
                <a:spcPct val="90000"/>
              </a:lnSpc>
              <a:spcBef>
                <a:spcPct val="20000"/>
              </a:spcBef>
              <a:buClr>
                <a:schemeClr val="tx1"/>
              </a:buClr>
              <a:buFont typeface="Arial" pitchFamily="34" charset="0"/>
              <a:buChar char="•"/>
              <a:defRPr/>
            </a:pPr>
            <a:r>
              <a:rPr lang="en-US" sz="2000" dirty="0" smtClean="0">
                <a:solidFill>
                  <a:srgbClr xmlns:mc="http://schemas.openxmlformats.org/markup-compatibility/2006" xmlns:a14="http://schemas.microsoft.com/office/drawing/2010/main" val="FFFFFF" mc:Ignorable=""/>
                </a:solidFill>
              </a:rPr>
              <a:t>Rendering in the Format Users Want</a:t>
            </a:r>
          </a:p>
          <a:p>
            <a:pPr marL="854059" lvl="1" indent="-396859" defTabSz="914327">
              <a:lnSpc>
                <a:spcPct val="90000"/>
              </a:lnSpc>
              <a:spcBef>
                <a:spcPct val="20000"/>
              </a:spcBef>
              <a:buClr>
                <a:schemeClr val="tx1"/>
              </a:buClr>
              <a:buFont typeface="Arial" pitchFamily="34" charset="0"/>
              <a:buChar char="•"/>
              <a:defRPr/>
            </a:pPr>
            <a:r>
              <a:rPr lang="en-US" sz="2000" dirty="0" smtClean="0">
                <a:solidFill>
                  <a:srgbClr xmlns:mc="http://schemas.openxmlformats.org/markup-compatibility/2006" xmlns:a14="http://schemas.microsoft.com/office/drawing/2010/main" val="FFFFFF" mc:Ignorable=""/>
                </a:solidFill>
              </a:rPr>
              <a:t>Delivery to Location Users Want</a:t>
            </a:r>
          </a:p>
        </p:txBody>
      </p:sp>
      <p:pic>
        <p:nvPicPr>
          <p:cNvPr id="37" name="Picture 2" descr="C:\Work\Katmai Marketing\PAG_icon library\PAG_icon library\Connecting people icon.png"/>
          <p:cNvPicPr>
            <a:picLocks noChangeAspect="1" noChangeArrowheads="1"/>
          </p:cNvPicPr>
          <p:nvPr/>
        </p:nvPicPr>
        <p:blipFill>
          <a:blip r:embed="rId3" cstate="print"/>
          <a:srcRect/>
          <a:stretch>
            <a:fillRect/>
          </a:stretch>
        </p:blipFill>
        <p:spPr bwMode="auto">
          <a:xfrm>
            <a:off x="1066800" y="3124200"/>
            <a:ext cx="1453055" cy="1453055"/>
          </a:xfrm>
          <a:prstGeom prst="rect">
            <a:avLst/>
          </a:prstGeom>
          <a:noFill/>
        </p:spPr>
      </p:pic>
      <p:pic>
        <p:nvPicPr>
          <p:cNvPr id="1028" name="Picture 4" descr="D:\DVD_ART36\Artwork_Imagery\Icons - Illustrations\_ REAL VISTA STYLE\map geography world.png"/>
          <p:cNvPicPr>
            <a:picLocks noChangeAspect="1" noChangeArrowheads="1"/>
          </p:cNvPicPr>
          <p:nvPr/>
        </p:nvPicPr>
        <p:blipFill>
          <a:blip r:embed="rId4" cstate="print"/>
          <a:srcRect/>
          <a:stretch>
            <a:fillRect/>
          </a:stretch>
        </p:blipFill>
        <p:spPr bwMode="auto">
          <a:xfrm>
            <a:off x="990600" y="1981200"/>
            <a:ext cx="762000" cy="1016000"/>
          </a:xfrm>
          <a:prstGeom prst="rect">
            <a:avLst/>
          </a:prstGeom>
          <a:noFill/>
        </p:spPr>
      </p:pic>
      <p:pic>
        <p:nvPicPr>
          <p:cNvPr id="1032" name="Picture 8" descr="D:\DVD_ART36\Artwork_Imagery\Icons - Illustrations\_ REAL VISTA STYLE\3d bar chart graph.png"/>
          <p:cNvPicPr>
            <a:picLocks noChangeAspect="1" noChangeArrowheads="1"/>
          </p:cNvPicPr>
          <p:nvPr/>
        </p:nvPicPr>
        <p:blipFill>
          <a:blip r:embed="rId5" cstate="print"/>
          <a:srcRect/>
          <a:stretch>
            <a:fillRect/>
          </a:stretch>
        </p:blipFill>
        <p:spPr bwMode="auto">
          <a:xfrm>
            <a:off x="1676400" y="2057400"/>
            <a:ext cx="685800" cy="914400"/>
          </a:xfrm>
          <a:prstGeom prst="rect">
            <a:avLst/>
          </a:prstGeom>
          <a:noFill/>
        </p:spPr>
      </p:pic>
      <p:pic>
        <p:nvPicPr>
          <p:cNvPr id="1033" name="Picture 9" descr="D:\DVD_ART36\Artwork_Imagery\Icons - Illustrations\_ REAL VISTA STYLE\bar chart sales red arrow.png"/>
          <p:cNvPicPr>
            <a:picLocks noChangeAspect="1" noChangeArrowheads="1"/>
          </p:cNvPicPr>
          <p:nvPr/>
        </p:nvPicPr>
        <p:blipFill>
          <a:blip r:embed="rId6" cstate="print"/>
          <a:srcRect/>
          <a:stretch>
            <a:fillRect/>
          </a:stretch>
        </p:blipFill>
        <p:spPr bwMode="auto">
          <a:xfrm>
            <a:off x="1600200" y="1524000"/>
            <a:ext cx="609600" cy="812800"/>
          </a:xfrm>
          <a:prstGeom prst="rect">
            <a:avLst/>
          </a:prstGeom>
          <a:noFill/>
        </p:spPr>
      </p:pic>
      <p:grpSp>
        <p:nvGrpSpPr>
          <p:cNvPr id="2" name="Group 100"/>
          <p:cNvGrpSpPr>
            <a:grpSpLocks/>
          </p:cNvGrpSpPr>
          <p:nvPr/>
        </p:nvGrpSpPr>
        <p:grpSpPr bwMode="auto">
          <a:xfrm>
            <a:off x="990600" y="4876800"/>
            <a:ext cx="1511299" cy="977899"/>
            <a:chOff x="240" y="1474"/>
            <a:chExt cx="5279" cy="2129"/>
          </a:xfrm>
        </p:grpSpPr>
        <p:pic>
          <p:nvPicPr>
            <p:cNvPr id="41" name="Rectangle 10249"/>
            <p:cNvPicPr>
              <a:picLocks noChangeAspect="1" noChangeArrowheads="1"/>
            </p:cNvPicPr>
            <p:nvPr/>
          </p:nvPicPr>
          <p:blipFill>
            <a:blip r:embed="rId7" cstate="print"/>
            <a:srcRect/>
            <a:stretch>
              <a:fillRect/>
            </a:stretch>
          </p:blipFill>
          <p:spPr bwMode="auto">
            <a:xfrm>
              <a:off x="240" y="2296"/>
              <a:ext cx="1491" cy="518"/>
            </a:xfrm>
            <a:prstGeom prst="rect">
              <a:avLst/>
            </a:prstGeom>
            <a:noFill/>
            <a:ln w="9525">
              <a:noFill/>
              <a:miter lim="800000"/>
              <a:headEnd/>
              <a:tailEnd/>
            </a:ln>
          </p:spPr>
        </p:pic>
        <p:pic>
          <p:nvPicPr>
            <p:cNvPr id="42" name="Rectangle 10250"/>
            <p:cNvPicPr>
              <a:picLocks noChangeAspect="1" noChangeArrowheads="1"/>
            </p:cNvPicPr>
            <p:nvPr/>
          </p:nvPicPr>
          <p:blipFill>
            <a:blip r:embed="rId7" cstate="print"/>
            <a:srcRect/>
            <a:stretch>
              <a:fillRect/>
            </a:stretch>
          </p:blipFill>
          <p:spPr bwMode="auto">
            <a:xfrm>
              <a:off x="2134" y="2185"/>
              <a:ext cx="1491" cy="518"/>
            </a:xfrm>
            <a:prstGeom prst="rect">
              <a:avLst/>
            </a:prstGeom>
            <a:noFill/>
            <a:ln w="9525">
              <a:noFill/>
              <a:miter lim="800000"/>
              <a:headEnd/>
              <a:tailEnd/>
            </a:ln>
          </p:spPr>
        </p:pic>
        <p:pic>
          <p:nvPicPr>
            <p:cNvPr id="43" name="Rectangle 10251"/>
            <p:cNvPicPr>
              <a:picLocks noChangeAspect="1" noChangeArrowheads="1"/>
            </p:cNvPicPr>
            <p:nvPr/>
          </p:nvPicPr>
          <p:blipFill>
            <a:blip r:embed="rId7" cstate="print"/>
            <a:srcRect/>
            <a:stretch>
              <a:fillRect/>
            </a:stretch>
          </p:blipFill>
          <p:spPr bwMode="auto">
            <a:xfrm>
              <a:off x="4028" y="2296"/>
              <a:ext cx="1491" cy="518"/>
            </a:xfrm>
            <a:prstGeom prst="rect">
              <a:avLst/>
            </a:prstGeom>
            <a:noFill/>
            <a:ln w="9525">
              <a:noFill/>
              <a:miter lim="800000"/>
              <a:headEnd/>
              <a:tailEnd/>
            </a:ln>
          </p:spPr>
        </p:pic>
        <p:pic>
          <p:nvPicPr>
            <p:cNvPr id="44" name="Rectangle 10252"/>
            <p:cNvPicPr>
              <a:picLocks noChangeAspect="1" noChangeArrowheads="1"/>
            </p:cNvPicPr>
            <p:nvPr/>
          </p:nvPicPr>
          <p:blipFill>
            <a:blip r:embed="rId8" cstate="print"/>
            <a:srcRect/>
            <a:stretch>
              <a:fillRect/>
            </a:stretch>
          </p:blipFill>
          <p:spPr bwMode="auto">
            <a:xfrm>
              <a:off x="974" y="2935"/>
              <a:ext cx="1917" cy="668"/>
            </a:xfrm>
            <a:prstGeom prst="rect">
              <a:avLst/>
            </a:prstGeom>
            <a:noFill/>
            <a:ln w="9525">
              <a:noFill/>
              <a:miter lim="800000"/>
              <a:headEnd/>
              <a:tailEnd/>
            </a:ln>
          </p:spPr>
        </p:pic>
        <p:pic>
          <p:nvPicPr>
            <p:cNvPr id="45" name="Rectangle 10253"/>
            <p:cNvPicPr>
              <a:picLocks noChangeAspect="1" noChangeArrowheads="1"/>
            </p:cNvPicPr>
            <p:nvPr/>
          </p:nvPicPr>
          <p:blipFill>
            <a:blip r:embed="rId8" cstate="print"/>
            <a:srcRect/>
            <a:stretch>
              <a:fillRect/>
            </a:stretch>
          </p:blipFill>
          <p:spPr bwMode="auto">
            <a:xfrm>
              <a:off x="2868" y="2935"/>
              <a:ext cx="1917" cy="668"/>
            </a:xfrm>
            <a:prstGeom prst="rect">
              <a:avLst/>
            </a:prstGeom>
            <a:noFill/>
            <a:ln w="9525">
              <a:noFill/>
              <a:miter lim="800000"/>
              <a:headEnd/>
              <a:tailEnd/>
            </a:ln>
          </p:spPr>
        </p:pic>
        <p:pic>
          <p:nvPicPr>
            <p:cNvPr id="46" name="Rectangle 10254"/>
            <p:cNvPicPr>
              <a:picLocks noChangeAspect="1" noChangeArrowheads="1"/>
            </p:cNvPicPr>
            <p:nvPr/>
          </p:nvPicPr>
          <p:blipFill>
            <a:blip r:embed="rId9" cstate="print"/>
            <a:srcRect/>
            <a:stretch>
              <a:fillRect/>
            </a:stretch>
          </p:blipFill>
          <p:spPr bwMode="auto">
            <a:xfrm>
              <a:off x="1394" y="1721"/>
              <a:ext cx="1077" cy="375"/>
            </a:xfrm>
            <a:prstGeom prst="rect">
              <a:avLst/>
            </a:prstGeom>
            <a:noFill/>
            <a:ln w="9525">
              <a:noFill/>
              <a:miter lim="800000"/>
              <a:headEnd/>
              <a:tailEnd/>
            </a:ln>
          </p:spPr>
        </p:pic>
        <p:pic>
          <p:nvPicPr>
            <p:cNvPr id="47" name="Rectangle 10255"/>
            <p:cNvPicPr>
              <a:picLocks noChangeAspect="1" noChangeArrowheads="1"/>
            </p:cNvPicPr>
            <p:nvPr/>
          </p:nvPicPr>
          <p:blipFill>
            <a:blip r:embed="rId9" cstate="print"/>
            <a:srcRect/>
            <a:stretch>
              <a:fillRect/>
            </a:stretch>
          </p:blipFill>
          <p:spPr bwMode="auto">
            <a:xfrm>
              <a:off x="3288" y="1721"/>
              <a:ext cx="1077" cy="375"/>
            </a:xfrm>
            <a:prstGeom prst="rect">
              <a:avLst/>
            </a:prstGeom>
            <a:noFill/>
            <a:ln w="9525">
              <a:noFill/>
              <a:miter lim="800000"/>
              <a:headEnd/>
              <a:tailEnd/>
            </a:ln>
          </p:spPr>
        </p:pic>
        <p:pic>
          <p:nvPicPr>
            <p:cNvPr id="48" name="Rectangle 10256"/>
            <p:cNvPicPr>
              <a:picLocks noChangeAspect="1" noChangeArrowheads="1"/>
            </p:cNvPicPr>
            <p:nvPr/>
          </p:nvPicPr>
          <p:blipFill>
            <a:blip r:embed="rId10" cstate="print"/>
            <a:srcRect/>
            <a:stretch>
              <a:fillRect/>
            </a:stretch>
          </p:blipFill>
          <p:spPr bwMode="auto">
            <a:xfrm>
              <a:off x="2641" y="2192"/>
              <a:ext cx="175" cy="374"/>
            </a:xfrm>
            <a:prstGeom prst="rect">
              <a:avLst/>
            </a:prstGeom>
            <a:noFill/>
            <a:ln w="9525">
              <a:noFill/>
              <a:miter lim="800000"/>
              <a:headEnd/>
              <a:tailEnd/>
            </a:ln>
          </p:spPr>
        </p:pic>
        <p:pic>
          <p:nvPicPr>
            <p:cNvPr id="49" name="Rectangle 10257"/>
            <p:cNvPicPr>
              <a:picLocks noChangeAspect="1" noChangeArrowheads="1"/>
            </p:cNvPicPr>
            <p:nvPr/>
          </p:nvPicPr>
          <p:blipFill>
            <a:blip r:embed="rId11" cstate="print"/>
            <a:srcRect/>
            <a:stretch>
              <a:fillRect/>
            </a:stretch>
          </p:blipFill>
          <p:spPr bwMode="auto">
            <a:xfrm>
              <a:off x="2796" y="2109"/>
              <a:ext cx="306" cy="414"/>
            </a:xfrm>
            <a:prstGeom prst="rect">
              <a:avLst/>
            </a:prstGeom>
            <a:noFill/>
            <a:ln w="9525">
              <a:noFill/>
              <a:miter lim="800000"/>
              <a:headEnd/>
              <a:tailEnd/>
            </a:ln>
          </p:spPr>
        </p:pic>
        <p:pic>
          <p:nvPicPr>
            <p:cNvPr id="50" name="Rectangle 10258"/>
            <p:cNvPicPr>
              <a:picLocks noChangeAspect="1" noChangeArrowheads="1"/>
            </p:cNvPicPr>
            <p:nvPr/>
          </p:nvPicPr>
          <p:blipFill>
            <a:blip r:embed="rId12" cstate="print"/>
            <a:srcRect/>
            <a:stretch>
              <a:fillRect/>
            </a:stretch>
          </p:blipFill>
          <p:spPr bwMode="auto">
            <a:xfrm>
              <a:off x="1265" y="2704"/>
              <a:ext cx="552" cy="569"/>
            </a:xfrm>
            <a:prstGeom prst="rect">
              <a:avLst/>
            </a:prstGeom>
            <a:noFill/>
            <a:ln w="9525">
              <a:noFill/>
              <a:miter lim="800000"/>
              <a:headEnd/>
              <a:tailEnd/>
            </a:ln>
          </p:spPr>
        </p:pic>
        <p:pic>
          <p:nvPicPr>
            <p:cNvPr id="51" name="Rectangle 10259"/>
            <p:cNvPicPr>
              <a:picLocks noChangeAspect="1" noChangeArrowheads="1"/>
            </p:cNvPicPr>
            <p:nvPr/>
          </p:nvPicPr>
          <p:blipFill>
            <a:blip r:embed="rId13" cstate="print"/>
            <a:srcRect/>
            <a:stretch>
              <a:fillRect/>
            </a:stretch>
          </p:blipFill>
          <p:spPr bwMode="auto">
            <a:xfrm>
              <a:off x="2032" y="2718"/>
              <a:ext cx="271" cy="580"/>
            </a:xfrm>
            <a:prstGeom prst="rect">
              <a:avLst/>
            </a:prstGeom>
            <a:noFill/>
            <a:ln w="9525">
              <a:noFill/>
              <a:miter lim="800000"/>
              <a:headEnd/>
              <a:tailEnd/>
            </a:ln>
          </p:spPr>
        </p:pic>
        <p:pic>
          <p:nvPicPr>
            <p:cNvPr id="52" name="Rectangle 10260"/>
            <p:cNvPicPr>
              <a:picLocks noChangeAspect="1" noChangeArrowheads="1"/>
            </p:cNvPicPr>
            <p:nvPr/>
          </p:nvPicPr>
          <p:blipFill>
            <a:blip r:embed="rId14" cstate="print"/>
            <a:srcRect/>
            <a:stretch>
              <a:fillRect/>
            </a:stretch>
          </p:blipFill>
          <p:spPr bwMode="auto">
            <a:xfrm>
              <a:off x="3340" y="2730"/>
              <a:ext cx="265" cy="568"/>
            </a:xfrm>
            <a:prstGeom prst="rect">
              <a:avLst/>
            </a:prstGeom>
            <a:noFill/>
            <a:ln w="9525">
              <a:noFill/>
              <a:miter lim="800000"/>
              <a:headEnd/>
              <a:tailEnd/>
            </a:ln>
          </p:spPr>
        </p:pic>
        <p:pic>
          <p:nvPicPr>
            <p:cNvPr id="53" name="Rectangle 10261"/>
            <p:cNvPicPr>
              <a:picLocks noChangeAspect="1" noChangeArrowheads="1"/>
            </p:cNvPicPr>
            <p:nvPr/>
          </p:nvPicPr>
          <p:blipFill>
            <a:blip r:embed="rId15" cstate="print"/>
            <a:srcRect/>
            <a:stretch>
              <a:fillRect/>
            </a:stretch>
          </p:blipFill>
          <p:spPr bwMode="auto">
            <a:xfrm>
              <a:off x="3822" y="2709"/>
              <a:ext cx="400" cy="589"/>
            </a:xfrm>
            <a:prstGeom prst="rect">
              <a:avLst/>
            </a:prstGeom>
            <a:noFill/>
            <a:ln w="9525">
              <a:noFill/>
              <a:miter lim="800000"/>
              <a:headEnd/>
              <a:tailEnd/>
            </a:ln>
          </p:spPr>
        </p:pic>
        <p:pic>
          <p:nvPicPr>
            <p:cNvPr id="54" name="Rectangle 10262"/>
            <p:cNvPicPr>
              <a:picLocks noChangeAspect="1" noChangeArrowheads="1"/>
            </p:cNvPicPr>
            <p:nvPr/>
          </p:nvPicPr>
          <p:blipFill>
            <a:blip r:embed="rId16" cstate="print"/>
            <a:srcRect/>
            <a:stretch>
              <a:fillRect/>
            </a:stretch>
          </p:blipFill>
          <p:spPr bwMode="auto">
            <a:xfrm>
              <a:off x="1526" y="1474"/>
              <a:ext cx="304" cy="448"/>
            </a:xfrm>
            <a:prstGeom prst="rect">
              <a:avLst/>
            </a:prstGeom>
            <a:noFill/>
            <a:ln w="9525">
              <a:noFill/>
              <a:miter lim="800000"/>
              <a:headEnd/>
              <a:tailEnd/>
            </a:ln>
          </p:spPr>
        </p:pic>
        <p:pic>
          <p:nvPicPr>
            <p:cNvPr id="55" name="Rectangle 10263"/>
            <p:cNvPicPr>
              <a:picLocks noChangeAspect="1" noChangeArrowheads="1"/>
            </p:cNvPicPr>
            <p:nvPr/>
          </p:nvPicPr>
          <p:blipFill>
            <a:blip r:embed="rId17" cstate="print"/>
            <a:srcRect/>
            <a:stretch>
              <a:fillRect/>
            </a:stretch>
          </p:blipFill>
          <p:spPr bwMode="auto">
            <a:xfrm>
              <a:off x="1916" y="1538"/>
              <a:ext cx="265" cy="359"/>
            </a:xfrm>
            <a:prstGeom prst="rect">
              <a:avLst/>
            </a:prstGeom>
            <a:noFill/>
            <a:ln w="9525">
              <a:noFill/>
              <a:miter lim="800000"/>
              <a:headEnd/>
              <a:tailEnd/>
            </a:ln>
          </p:spPr>
        </p:pic>
        <p:pic>
          <p:nvPicPr>
            <p:cNvPr id="56" name="Rectangle 10264"/>
            <p:cNvPicPr>
              <a:picLocks noChangeAspect="1" noChangeArrowheads="1"/>
            </p:cNvPicPr>
            <p:nvPr/>
          </p:nvPicPr>
          <p:blipFill>
            <a:blip r:embed="rId18" cstate="print"/>
            <a:srcRect/>
            <a:stretch>
              <a:fillRect/>
            </a:stretch>
          </p:blipFill>
          <p:spPr bwMode="auto">
            <a:xfrm>
              <a:off x="481" y="2160"/>
              <a:ext cx="416" cy="428"/>
            </a:xfrm>
            <a:prstGeom prst="rect">
              <a:avLst/>
            </a:prstGeom>
            <a:noFill/>
            <a:ln w="9525">
              <a:noFill/>
              <a:miter lim="800000"/>
              <a:headEnd/>
              <a:tailEnd/>
            </a:ln>
          </p:spPr>
        </p:pic>
        <p:pic>
          <p:nvPicPr>
            <p:cNvPr id="57" name="Rectangle 10265"/>
            <p:cNvPicPr>
              <a:picLocks noChangeAspect="1" noChangeArrowheads="1"/>
            </p:cNvPicPr>
            <p:nvPr/>
          </p:nvPicPr>
          <p:blipFill>
            <a:blip r:embed="rId19" cstate="print"/>
            <a:srcRect/>
            <a:stretch>
              <a:fillRect/>
            </a:stretch>
          </p:blipFill>
          <p:spPr bwMode="auto">
            <a:xfrm>
              <a:off x="967" y="2160"/>
              <a:ext cx="283" cy="383"/>
            </a:xfrm>
            <a:prstGeom prst="rect">
              <a:avLst/>
            </a:prstGeom>
            <a:noFill/>
            <a:ln w="9525">
              <a:noFill/>
              <a:miter lim="800000"/>
              <a:headEnd/>
              <a:tailEnd/>
            </a:ln>
          </p:spPr>
        </p:pic>
        <p:pic>
          <p:nvPicPr>
            <p:cNvPr id="58" name="Rectangle 10266"/>
            <p:cNvPicPr>
              <a:picLocks noChangeAspect="1" noChangeArrowheads="1"/>
            </p:cNvPicPr>
            <p:nvPr/>
          </p:nvPicPr>
          <p:blipFill>
            <a:blip r:embed="rId20" cstate="print"/>
            <a:srcRect/>
            <a:stretch>
              <a:fillRect/>
            </a:stretch>
          </p:blipFill>
          <p:spPr bwMode="auto">
            <a:xfrm>
              <a:off x="3390" y="1474"/>
              <a:ext cx="316" cy="465"/>
            </a:xfrm>
            <a:prstGeom prst="rect">
              <a:avLst/>
            </a:prstGeom>
            <a:noFill/>
            <a:ln w="9525">
              <a:noFill/>
              <a:miter lim="800000"/>
              <a:headEnd/>
              <a:tailEnd/>
            </a:ln>
          </p:spPr>
        </p:pic>
        <p:pic>
          <p:nvPicPr>
            <p:cNvPr id="59" name="Rectangle 10267"/>
            <p:cNvPicPr>
              <a:picLocks noChangeAspect="1" noChangeArrowheads="1"/>
            </p:cNvPicPr>
            <p:nvPr/>
          </p:nvPicPr>
          <p:blipFill>
            <a:blip r:embed="rId18" cstate="print"/>
            <a:srcRect/>
            <a:stretch>
              <a:fillRect/>
            </a:stretch>
          </p:blipFill>
          <p:spPr bwMode="auto">
            <a:xfrm>
              <a:off x="3745" y="1490"/>
              <a:ext cx="416" cy="428"/>
            </a:xfrm>
            <a:prstGeom prst="rect">
              <a:avLst/>
            </a:prstGeom>
            <a:noFill/>
            <a:ln w="9525">
              <a:noFill/>
              <a:miter lim="800000"/>
              <a:headEnd/>
              <a:tailEnd/>
            </a:ln>
          </p:spPr>
        </p:pic>
        <p:pic>
          <p:nvPicPr>
            <p:cNvPr id="60" name="Rectangle 10268"/>
            <p:cNvPicPr>
              <a:picLocks noChangeAspect="1" noChangeArrowheads="1"/>
            </p:cNvPicPr>
            <p:nvPr/>
          </p:nvPicPr>
          <p:blipFill>
            <a:blip r:embed="rId21" cstate="print"/>
            <a:srcRect/>
            <a:stretch>
              <a:fillRect/>
            </a:stretch>
          </p:blipFill>
          <p:spPr bwMode="auto">
            <a:xfrm>
              <a:off x="4215" y="2160"/>
              <a:ext cx="301" cy="407"/>
            </a:xfrm>
            <a:prstGeom prst="rect">
              <a:avLst/>
            </a:prstGeom>
            <a:noFill/>
            <a:ln w="9525">
              <a:noFill/>
              <a:miter lim="800000"/>
              <a:headEnd/>
              <a:tailEnd/>
            </a:ln>
          </p:spPr>
        </p:pic>
        <p:pic>
          <p:nvPicPr>
            <p:cNvPr id="61" name="Rectangle 10269"/>
            <p:cNvPicPr>
              <a:picLocks noChangeAspect="1" noChangeArrowheads="1"/>
            </p:cNvPicPr>
            <p:nvPr/>
          </p:nvPicPr>
          <p:blipFill>
            <a:blip r:embed="rId22" cstate="print"/>
            <a:srcRect/>
            <a:stretch>
              <a:fillRect/>
            </a:stretch>
          </p:blipFill>
          <p:spPr bwMode="auto">
            <a:xfrm>
              <a:off x="4590" y="2144"/>
              <a:ext cx="319" cy="470"/>
            </a:xfrm>
            <a:prstGeom prst="rect">
              <a:avLst/>
            </a:prstGeom>
            <a:noFill/>
            <a:ln w="9525">
              <a:noFill/>
              <a:miter lim="800000"/>
              <a:headEnd/>
              <a:tailEnd/>
            </a:ln>
          </p:spPr>
        </p:pic>
        <p:pic>
          <p:nvPicPr>
            <p:cNvPr id="62" name="Rectangle 10270"/>
            <p:cNvPicPr>
              <a:picLocks noChangeAspect="1" noChangeArrowheads="1"/>
            </p:cNvPicPr>
            <p:nvPr/>
          </p:nvPicPr>
          <p:blipFill>
            <a:blip r:embed="rId23" cstate="print"/>
            <a:srcRect/>
            <a:stretch>
              <a:fillRect/>
            </a:stretch>
          </p:blipFill>
          <p:spPr bwMode="auto">
            <a:xfrm>
              <a:off x="4976" y="2216"/>
              <a:ext cx="175" cy="374"/>
            </a:xfrm>
            <a:prstGeom prst="rect">
              <a:avLst/>
            </a:prstGeom>
            <a:noFill/>
            <a:ln w="9525">
              <a:noFill/>
              <a:miter lim="800000"/>
              <a:headEnd/>
              <a:tailEnd/>
            </a:ln>
          </p:spPr>
        </p:pic>
      </p:grpSp>
      <p:sp>
        <p:nvSpPr>
          <p:cNvPr id="34" name="Rectangle 11"/>
          <p:cNvSpPr txBox="1">
            <a:spLocks noChangeArrowheads="1"/>
          </p:cNvSpPr>
          <p:nvPr/>
        </p:nvSpPr>
        <p:spPr>
          <a:xfrm>
            <a:off x="152400" y="228600"/>
            <a:ext cx="8580437" cy="1244600"/>
          </a:xfrm>
          <a:prstGeom prst="rect">
            <a:avLst/>
          </a:prstGeom>
          <a:noFill/>
          <a:ln/>
        </p:spPr>
        <p:txBody>
          <a:bodyPr vert="horz" lIns="91440" tIns="45720" rIns="91440" bIns="45720" rtlCol="0" anchor="ctr">
            <a:normAutofit fontScale="90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6000" b="0" i="0" u="none" strike="noStrike" kern="1200" cap="none" spc="-150" normalizeH="0" baseline="0" noProof="0" dirty="0" smtClean="0">
                <a:ln w="3175">
                  <a:noFill/>
                </a:ln>
                <a:solidFill>
                  <a:srgbClr xmlns:mc="http://schemas.openxmlformats.org/markup-compatibility/2006" xmlns:a14="http://schemas.microsoft.com/office/drawing/2010/main" val="FFFFFF" mc:Ignorable=""/>
                </a:solidFill>
                <a:effectLst>
                  <a:outerShdw blurRad="50800" dist="38100" dir="2700000" algn="tl" rotWithShape="0">
                    <a:prstClr val="black">
                      <a:alpha val="40000"/>
                    </a:prstClr>
                  </a:outerShdw>
                </a:effectLst>
                <a:uLnTx/>
                <a:uFillTx/>
                <a:latin typeface="+mj-lt"/>
                <a:ea typeface="+mj-ea"/>
                <a:cs typeface="Arial" charset="0"/>
              </a:rPr>
              <a:t>Reporting Services 2008</a:t>
            </a:r>
            <a:r>
              <a:rPr kumimoji="0" lang="en-US" sz="4400" b="0" i="0" u="none" strike="noStrike" kern="1200" cap="none" spc="-150" normalizeH="0" baseline="0" noProof="0" dirty="0" smtClean="0">
                <a:ln w="3175">
                  <a:noFill/>
                </a:ln>
                <a:solidFill>
                  <a:srgbClr xmlns:mc="http://schemas.openxmlformats.org/markup-compatibility/2006" xmlns:a14="http://schemas.microsoft.com/office/drawing/2010/main" val="FFFFFF" mc:Ignorable=""/>
                </a:solidFill>
                <a:effectLst>
                  <a:outerShdw blurRad="50800" dist="38100" dir="2700000" algn="tl" rotWithShape="0">
                    <a:prstClr val="black">
                      <a:alpha val="40000"/>
                    </a:prstClr>
                  </a:outerShdw>
                </a:effectLst>
                <a:uLnTx/>
                <a:uFillTx/>
                <a:latin typeface="+mj-lt"/>
                <a:ea typeface="+mj-ea"/>
                <a:cs typeface="Arial" charset="0"/>
              </a:rPr>
              <a:t/>
            </a:r>
            <a:br>
              <a:rPr kumimoji="0" lang="en-US" sz="4400" b="0" i="0" u="none" strike="noStrike" kern="1200" cap="none" spc="-150" normalizeH="0" baseline="0" noProof="0" dirty="0" smtClean="0">
                <a:ln w="3175">
                  <a:noFill/>
                </a:ln>
                <a:solidFill>
                  <a:srgbClr xmlns:mc="http://schemas.openxmlformats.org/markup-compatibility/2006" xmlns:a14="http://schemas.microsoft.com/office/drawing/2010/main" val="FFFFFF" mc:Ignorable=""/>
                </a:solidFill>
                <a:effectLst>
                  <a:outerShdw blurRad="50800" dist="38100" dir="2700000" algn="tl" rotWithShape="0">
                    <a:prstClr val="black">
                      <a:alpha val="40000"/>
                    </a:prstClr>
                  </a:outerShdw>
                </a:effectLst>
                <a:uLnTx/>
                <a:uFillTx/>
                <a:latin typeface="+mj-lt"/>
                <a:ea typeface="+mj-ea"/>
                <a:cs typeface="Arial" charset="0"/>
              </a:rPr>
            </a:br>
            <a:r>
              <a:rPr kumimoji="0" lang="en-US" sz="3600" b="0" i="0" u="none" strike="noStrike" kern="1200" cap="none" spc="-150" normalizeH="0" baseline="0" noProof="0" dirty="0" smtClean="0">
                <a:ln w="3175">
                  <a:noFill/>
                </a:ln>
                <a:solidFill>
                  <a:srgbClr xmlns:mc="http://schemas.openxmlformats.org/markup-compatibility/2006" xmlns:a14="http://schemas.microsoft.com/office/drawing/2010/main" val="FFFFFF" mc:Ignorable=""/>
                </a:solidFill>
                <a:effectLst>
                  <a:outerShdw blurRad="50800" dist="38100" dir="2700000" algn="tl" rotWithShape="0">
                    <a:prstClr val="black">
                      <a:alpha val="40000"/>
                    </a:prstClr>
                  </a:outerShdw>
                </a:effectLst>
                <a:uLnTx/>
                <a:uFillTx/>
                <a:latin typeface="+mj-lt"/>
                <a:ea typeface="+mj-ea"/>
                <a:cs typeface="Arial" charset="0"/>
              </a:rPr>
              <a:t>Enterprise Reporting Platform </a:t>
            </a:r>
            <a:endParaRPr kumimoji="0" lang="en-US" sz="3600" b="0" i="0" u="none" strike="noStrike" kern="1200" cap="none" spc="-150" normalizeH="0" baseline="0" noProof="0" dirty="0">
              <a:ln w="3175">
                <a:noFill/>
              </a:ln>
              <a:solidFill>
                <a:srgbClr xmlns:mc="http://schemas.openxmlformats.org/markup-compatibility/2006" xmlns:a14="http://schemas.microsoft.com/office/drawing/2010/main" val="FFFFFF" mc:Ignorable=""/>
              </a:solidFill>
              <a:effectLst>
                <a:outerShdw blurRad="50800" dist="38100" dir="2700000" algn="tl" rotWithShape="0">
                  <a:prstClr val="black">
                    <a:alpha val="40000"/>
                  </a:prstClr>
                </a:outerShdw>
              </a:effectLst>
              <a:uLnTx/>
              <a:uFillTx/>
              <a:latin typeface="+mj-lt"/>
              <a:ea typeface="+mj-ea"/>
              <a:cs typeface="Arial" charset="0"/>
            </a:endParaRPr>
          </a:p>
        </p:txBody>
      </p:sp>
    </p:spTree>
    <p:extLst>
      <p:ext uri="{BB962C8B-B14F-4D97-AF65-F5344CB8AC3E}">
        <p14:creationId xmlns:p14="http://schemas.microsoft.com/office/powerpoint/2010/main" val="94147850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5.4"/>
</p:tagLst>
</file>

<file path=ppt/theme/theme1.xml><?xml version="1.0" encoding="utf-8"?>
<a:theme xmlns:a="http://schemas.openxmlformats.org/drawingml/2006/main" name="Project 2010 Ignite Template">
  <a:themeElements>
    <a:clrScheme name="Blue Template-Tempalte">
      <a:dk1>
        <a:srgbClr xmlns:mc="http://schemas.openxmlformats.org/markup-compatibility/2006" xmlns:a14="http://schemas.microsoft.com/office/drawing/2010/main" val="000000" mc:Ignorable=""/>
      </a:dk1>
      <a:lt1>
        <a:srgbClr xmlns:mc="http://schemas.openxmlformats.org/markup-compatibility/2006" xmlns:a14="http://schemas.microsoft.com/office/drawing/2010/main" val="FFFFFF" mc:Ignorable=""/>
      </a:lt1>
      <a:dk2>
        <a:srgbClr xmlns:mc="http://schemas.openxmlformats.org/markup-compatibility/2006" xmlns:a14="http://schemas.microsoft.com/office/drawing/2010/main" val="0070C0" mc:Ignorable=""/>
      </a:dk2>
      <a:lt2>
        <a:srgbClr xmlns:mc="http://schemas.openxmlformats.org/markup-compatibility/2006" xmlns:a14="http://schemas.microsoft.com/office/drawing/2010/main" val="BDE3FF" mc:Ignorable=""/>
      </a:lt2>
      <a:accent1>
        <a:srgbClr xmlns:mc="http://schemas.openxmlformats.org/markup-compatibility/2006" xmlns:a14="http://schemas.microsoft.com/office/drawing/2010/main" val="FFC000" mc:Ignorable=""/>
      </a:accent1>
      <a:accent2>
        <a:srgbClr xmlns:mc="http://schemas.openxmlformats.org/markup-compatibility/2006" xmlns:a14="http://schemas.microsoft.com/office/drawing/2010/main" val="2DA33B" mc:Ignorable=""/>
      </a:accent2>
      <a:accent3>
        <a:srgbClr xmlns:mc="http://schemas.openxmlformats.org/markup-compatibility/2006" xmlns:a14="http://schemas.microsoft.com/office/drawing/2010/main" val="DF8045" mc:Ignorable=""/>
      </a:accent3>
      <a:accent4>
        <a:srgbClr xmlns:mc="http://schemas.openxmlformats.org/markup-compatibility/2006" xmlns:a14="http://schemas.microsoft.com/office/drawing/2010/main" val="2D86E7" mc:Ignorable=""/>
      </a:accent4>
      <a:accent5>
        <a:srgbClr xmlns:mc="http://schemas.openxmlformats.org/markup-compatibility/2006" xmlns:a14="http://schemas.microsoft.com/office/drawing/2010/main" val="755DCB" mc:Ignorable=""/>
      </a:accent5>
      <a:accent6>
        <a:srgbClr xmlns:mc="http://schemas.openxmlformats.org/markup-compatibility/2006" xmlns:a14="http://schemas.microsoft.com/office/drawing/2010/main" val="777777" mc:Ignorable=""/>
      </a:accent6>
      <a:hlink>
        <a:srgbClr xmlns:mc="http://schemas.openxmlformats.org/markup-compatibility/2006" xmlns:a14="http://schemas.microsoft.com/office/drawing/2010/main" val="F0ED7B" mc:Ignorable=""/>
      </a:hlink>
      <a:folHlink>
        <a:srgbClr xmlns:mc="http://schemas.openxmlformats.org/markup-compatibility/2006" xmlns:a14="http://schemas.microsoft.com/office/drawing/2010/main" val="F3EB4F" mc:Ignorable=""/>
      </a:folHlink>
    </a:clrScheme>
    <a:fontScheme name="Segoe UI">
      <a:majorFont>
        <a:latin typeface="Segoe UI"/>
        <a:ea typeface=""/>
        <a:cs typeface=""/>
      </a:majorFont>
      <a:minorFont>
        <a:latin typeface="Segoe UI"/>
        <a:ea typeface=""/>
        <a:cs typeface=""/>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xmlns:mc="http://schemas.openxmlformats.org/markup-compatibility/2006" xmlns:a14="http://schemas.microsoft.com/office/drawing/2010/main" val="000000" mc:Ignorable="">
                <a:alpha val="43137"/>
              </a:srgbClr>
            </a:outerShdw>
          </a:effectLst>
        </a:effectStyle>
        <a:effectStyle>
          <a:effectLst>
            <a:outerShdw blurRad="50800" dist="38100" dir="5400000" rotWithShape="0">
              <a:srgbClr xmlns:mc="http://schemas.openxmlformats.org/markup-compatibility/2006" xmlns:a14="http://schemas.microsoft.com/office/drawing/2010/main" val="000000" mc:Ignorable="">
                <a:alpha val="43137"/>
              </a:srgbClr>
            </a:outerShdw>
          </a:effectLst>
        </a:effectStyle>
        <a:effectStyle>
          <a:effectLst>
            <a:outerShdw blurRad="50800" dist="38100" dir="5400000" rotWithShape="0">
              <a:srgbClr xmlns:mc="http://schemas.openxmlformats.org/markup-compatibility/2006" xmlns:a14="http://schemas.microsoft.com/office/drawing/2010/main" val="000000" mc:Ignorable="">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defRPr>
        </a:defPPr>
      </a:lstStyle>
      <a:style>
        <a:lnRef idx="0">
          <a:schemeClr val="accent4"/>
        </a:lnRef>
        <a:fillRef idx="3">
          <a:schemeClr val="accent4"/>
        </a:fillRef>
        <a:effectRef idx="3">
          <a:schemeClr val="accent4"/>
        </a:effectRef>
        <a:fontRef idx="minor">
          <a:schemeClr val="lt1"/>
        </a:fontRef>
      </a:style>
    </a:spDef>
    <a:txDef>
      <a:spPr>
        <a:noFill/>
      </a:spPr>
      <a:bodyPr wrap="none" lIns="0" tIns="0" rIns="0" bIns="0" rtlCol="0">
        <a:spAutoFit/>
      </a:bodyPr>
      <a:lstStyle>
        <a:defPPr>
          <a:lnSpc>
            <a:spcPct val="90000"/>
          </a:lnSpc>
          <a:defRPr dirty="0" smtClean="0">
            <a:gradFill>
              <a:gsLst>
                <a:gs pos="0">
                  <a:schemeClr val="tx1"/>
                </a:gs>
                <a:gs pos="86000">
                  <a:schemeClr val="tx1"/>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Blue Template-Tempalte">
      <a:dk1>
        <a:srgbClr xmlns:mc="http://schemas.openxmlformats.org/markup-compatibility/2006" xmlns:a14="http://schemas.microsoft.com/office/drawing/2010/main" val="000000" mc:Ignorable=""/>
      </a:dk1>
      <a:lt1>
        <a:srgbClr xmlns:mc="http://schemas.openxmlformats.org/markup-compatibility/2006" xmlns:a14="http://schemas.microsoft.com/office/drawing/2010/main" val="FFFFFF" mc:Ignorable=""/>
      </a:lt1>
      <a:dk2>
        <a:srgbClr xmlns:mc="http://schemas.openxmlformats.org/markup-compatibility/2006" xmlns:a14="http://schemas.microsoft.com/office/drawing/2010/main" val="0070C0" mc:Ignorable=""/>
      </a:dk2>
      <a:lt2>
        <a:srgbClr xmlns:mc="http://schemas.openxmlformats.org/markup-compatibility/2006" xmlns:a14="http://schemas.microsoft.com/office/drawing/2010/main" val="BDE3FF" mc:Ignorable=""/>
      </a:lt2>
      <a:accent1>
        <a:srgbClr xmlns:mc="http://schemas.openxmlformats.org/markup-compatibility/2006" xmlns:a14="http://schemas.microsoft.com/office/drawing/2010/main" val="FFC000" mc:Ignorable=""/>
      </a:accent1>
      <a:accent2>
        <a:srgbClr xmlns:mc="http://schemas.openxmlformats.org/markup-compatibility/2006" xmlns:a14="http://schemas.microsoft.com/office/drawing/2010/main" val="2DA33B" mc:Ignorable=""/>
      </a:accent2>
      <a:accent3>
        <a:srgbClr xmlns:mc="http://schemas.openxmlformats.org/markup-compatibility/2006" xmlns:a14="http://schemas.microsoft.com/office/drawing/2010/main" val="DF8045" mc:Ignorable=""/>
      </a:accent3>
      <a:accent4>
        <a:srgbClr xmlns:mc="http://schemas.openxmlformats.org/markup-compatibility/2006" xmlns:a14="http://schemas.microsoft.com/office/drawing/2010/main" val="2D86E7" mc:Ignorable=""/>
      </a:accent4>
      <a:accent5>
        <a:srgbClr xmlns:mc="http://schemas.openxmlformats.org/markup-compatibility/2006" xmlns:a14="http://schemas.microsoft.com/office/drawing/2010/main" val="755DCB" mc:Ignorable=""/>
      </a:accent5>
      <a:accent6>
        <a:srgbClr xmlns:mc="http://schemas.openxmlformats.org/markup-compatibility/2006" xmlns:a14="http://schemas.microsoft.com/office/drawing/2010/main" val="777777" mc:Ignorable=""/>
      </a:accent6>
      <a:hlink>
        <a:srgbClr xmlns:mc="http://schemas.openxmlformats.org/markup-compatibility/2006" xmlns:a14="http://schemas.microsoft.com/office/drawing/2010/main" val="F0ED7B" mc:Ignorable=""/>
      </a:hlink>
      <a:folHlink>
        <a:srgbClr xmlns:mc="http://schemas.openxmlformats.org/markup-compatibility/2006" xmlns:a14="http://schemas.microsoft.com/office/drawing/2010/main" val="F3EB4F" mc:Ignorable=""/>
      </a:folHlink>
    </a:clrScheme>
    <a:fontScheme name="Segoe UI">
      <a:majorFont>
        <a:latin typeface="Segoe UI"/>
        <a:ea typeface=""/>
        <a:cs typeface=""/>
      </a:majorFont>
      <a:minorFont>
        <a:latin typeface="Segoe UI"/>
        <a:ea typeface=""/>
        <a:cs typeface=""/>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xmlns:mc="http://schemas.openxmlformats.org/markup-compatibility/2006" xmlns:a14="http://schemas.microsoft.com/office/drawing/2010/main" val="000000" mc:Ignorable="">
                <a:alpha val="43137"/>
              </a:srgbClr>
            </a:outerShdw>
          </a:effectLst>
        </a:effectStyle>
        <a:effectStyle>
          <a:effectLst>
            <a:outerShdw blurRad="50800" dist="38100" dir="5400000" rotWithShape="0">
              <a:srgbClr xmlns:mc="http://schemas.openxmlformats.org/markup-compatibility/2006" xmlns:a14="http://schemas.microsoft.com/office/drawing/2010/main" val="000000" mc:Ignorable="">
                <a:alpha val="43137"/>
              </a:srgbClr>
            </a:outerShdw>
          </a:effectLst>
        </a:effectStyle>
        <a:effectStyle>
          <a:effectLst>
            <a:outerShdw blurRad="50800" dist="38100" dir="5400000" rotWithShape="0">
              <a:srgbClr xmlns:mc="http://schemas.openxmlformats.org/markup-compatibility/2006" xmlns:a14="http://schemas.microsoft.com/office/drawing/2010/main" val="000000" mc:Ignorable="">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3.xml><?xml version="1.0" encoding="utf-8"?>
<a:theme xmlns:a="http://schemas.openxmlformats.org/drawingml/2006/main" name="1_Project 2010 Ignite Template">
  <a:themeElements>
    <a:clrScheme name="Blue Template-Tempalte">
      <a:dk1>
        <a:srgbClr xmlns:mc="http://schemas.openxmlformats.org/markup-compatibility/2006" xmlns:a14="http://schemas.microsoft.com/office/drawing/2010/main" val="000000" mc:Ignorable=""/>
      </a:dk1>
      <a:lt1>
        <a:srgbClr xmlns:mc="http://schemas.openxmlformats.org/markup-compatibility/2006" xmlns:a14="http://schemas.microsoft.com/office/drawing/2010/main" val="FFFFFF" mc:Ignorable=""/>
      </a:lt1>
      <a:dk2>
        <a:srgbClr xmlns:mc="http://schemas.openxmlformats.org/markup-compatibility/2006" xmlns:a14="http://schemas.microsoft.com/office/drawing/2010/main" val="0070C0" mc:Ignorable=""/>
      </a:dk2>
      <a:lt2>
        <a:srgbClr xmlns:mc="http://schemas.openxmlformats.org/markup-compatibility/2006" xmlns:a14="http://schemas.microsoft.com/office/drawing/2010/main" val="BDE3FF" mc:Ignorable=""/>
      </a:lt2>
      <a:accent1>
        <a:srgbClr xmlns:mc="http://schemas.openxmlformats.org/markup-compatibility/2006" xmlns:a14="http://schemas.microsoft.com/office/drawing/2010/main" val="FFC000" mc:Ignorable=""/>
      </a:accent1>
      <a:accent2>
        <a:srgbClr xmlns:mc="http://schemas.openxmlformats.org/markup-compatibility/2006" xmlns:a14="http://schemas.microsoft.com/office/drawing/2010/main" val="2DA33B" mc:Ignorable=""/>
      </a:accent2>
      <a:accent3>
        <a:srgbClr xmlns:mc="http://schemas.openxmlformats.org/markup-compatibility/2006" xmlns:a14="http://schemas.microsoft.com/office/drawing/2010/main" val="DF8045" mc:Ignorable=""/>
      </a:accent3>
      <a:accent4>
        <a:srgbClr xmlns:mc="http://schemas.openxmlformats.org/markup-compatibility/2006" xmlns:a14="http://schemas.microsoft.com/office/drawing/2010/main" val="2D86E7" mc:Ignorable=""/>
      </a:accent4>
      <a:accent5>
        <a:srgbClr xmlns:mc="http://schemas.openxmlformats.org/markup-compatibility/2006" xmlns:a14="http://schemas.microsoft.com/office/drawing/2010/main" val="755DCB" mc:Ignorable=""/>
      </a:accent5>
      <a:accent6>
        <a:srgbClr xmlns:mc="http://schemas.openxmlformats.org/markup-compatibility/2006" xmlns:a14="http://schemas.microsoft.com/office/drawing/2010/main" val="777777" mc:Ignorable=""/>
      </a:accent6>
      <a:hlink>
        <a:srgbClr xmlns:mc="http://schemas.openxmlformats.org/markup-compatibility/2006" xmlns:a14="http://schemas.microsoft.com/office/drawing/2010/main" val="F0ED7B" mc:Ignorable=""/>
      </a:hlink>
      <a:folHlink>
        <a:srgbClr xmlns:mc="http://schemas.openxmlformats.org/markup-compatibility/2006" xmlns:a14="http://schemas.microsoft.com/office/drawing/2010/main" val="F3EB4F" mc:Ignorable=""/>
      </a:folHlink>
    </a:clrScheme>
    <a:fontScheme name="Segoe UI">
      <a:majorFont>
        <a:latin typeface="Segoe UI"/>
        <a:ea typeface=""/>
        <a:cs typeface=""/>
      </a:majorFont>
      <a:minorFont>
        <a:latin typeface="Segoe UI"/>
        <a:ea typeface=""/>
        <a:cs typeface=""/>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xmlns:mc="http://schemas.openxmlformats.org/markup-compatibility/2006" xmlns:a14="http://schemas.microsoft.com/office/drawing/2010/main" val="000000" mc:Ignorable="">
                <a:alpha val="43137"/>
              </a:srgbClr>
            </a:outerShdw>
          </a:effectLst>
        </a:effectStyle>
        <a:effectStyle>
          <a:effectLst>
            <a:outerShdw blurRad="50800" dist="38100" dir="5400000" rotWithShape="0">
              <a:srgbClr xmlns:mc="http://schemas.openxmlformats.org/markup-compatibility/2006" xmlns:a14="http://schemas.microsoft.com/office/drawing/2010/main" val="000000" mc:Ignorable="">
                <a:alpha val="43137"/>
              </a:srgbClr>
            </a:outerShdw>
          </a:effectLst>
        </a:effectStyle>
        <a:effectStyle>
          <a:effectLst>
            <a:outerShdw blurRad="50800" dist="38100" dir="5400000" rotWithShape="0">
              <a:srgbClr xmlns:mc="http://schemas.openxmlformats.org/markup-compatibility/2006" xmlns:a14="http://schemas.microsoft.com/office/drawing/2010/main" val="000000" mc:Ignorable="">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defRPr>
        </a:defPPr>
      </a:lstStyle>
      <a:style>
        <a:lnRef idx="0">
          <a:schemeClr val="accent4"/>
        </a:lnRef>
        <a:fillRef idx="3">
          <a:schemeClr val="accent4"/>
        </a:fillRef>
        <a:effectRef idx="3">
          <a:schemeClr val="accent4"/>
        </a:effectRef>
        <a:fontRef idx="minor">
          <a:schemeClr val="lt1"/>
        </a:fontRef>
      </a:style>
    </a:spDef>
    <a:txDef>
      <a:spPr>
        <a:noFill/>
      </a:spPr>
      <a:bodyPr wrap="none" lIns="0" tIns="0" rIns="0" bIns="0" rtlCol="0">
        <a:spAutoFit/>
      </a:bodyPr>
      <a:lstStyle>
        <a:defPPr>
          <a:lnSpc>
            <a:spcPct val="90000"/>
          </a:lnSpc>
          <a:defRPr dirty="0" smtClean="0">
            <a:gradFill>
              <a:gsLst>
                <a:gs pos="0">
                  <a:schemeClr val="tx1"/>
                </a:gs>
                <a:gs pos="86000">
                  <a:schemeClr val="tx1"/>
                </a:gs>
              </a:gsLst>
              <a:lin ang="5400000" scaled="0"/>
            </a:gradFill>
          </a:defRPr>
        </a:defPPr>
      </a:lstStyle>
    </a:txDef>
  </a:objectDefaults>
  <a:extraClrSchemeLst/>
</a:theme>
</file>

<file path=ppt/theme/theme4.xml><?xml version="1.0" encoding="utf-8"?>
<a:theme xmlns:a="http://schemas.openxmlformats.org/drawingml/2006/main" name="1_White with Consolas font for code slides">
  <a:themeElements>
    <a:clrScheme name="Blue Template-Tempalte">
      <a:dk1>
        <a:srgbClr xmlns:mc="http://schemas.openxmlformats.org/markup-compatibility/2006" xmlns:a14="http://schemas.microsoft.com/office/drawing/2010/main" val="000000" mc:Ignorable=""/>
      </a:dk1>
      <a:lt1>
        <a:srgbClr xmlns:mc="http://schemas.openxmlformats.org/markup-compatibility/2006" xmlns:a14="http://schemas.microsoft.com/office/drawing/2010/main" val="FFFFFF" mc:Ignorable=""/>
      </a:lt1>
      <a:dk2>
        <a:srgbClr xmlns:mc="http://schemas.openxmlformats.org/markup-compatibility/2006" xmlns:a14="http://schemas.microsoft.com/office/drawing/2010/main" val="0070C0" mc:Ignorable=""/>
      </a:dk2>
      <a:lt2>
        <a:srgbClr xmlns:mc="http://schemas.openxmlformats.org/markup-compatibility/2006" xmlns:a14="http://schemas.microsoft.com/office/drawing/2010/main" val="BDE3FF" mc:Ignorable=""/>
      </a:lt2>
      <a:accent1>
        <a:srgbClr xmlns:mc="http://schemas.openxmlformats.org/markup-compatibility/2006" xmlns:a14="http://schemas.microsoft.com/office/drawing/2010/main" val="FFC000" mc:Ignorable=""/>
      </a:accent1>
      <a:accent2>
        <a:srgbClr xmlns:mc="http://schemas.openxmlformats.org/markup-compatibility/2006" xmlns:a14="http://schemas.microsoft.com/office/drawing/2010/main" val="2DA33B" mc:Ignorable=""/>
      </a:accent2>
      <a:accent3>
        <a:srgbClr xmlns:mc="http://schemas.openxmlformats.org/markup-compatibility/2006" xmlns:a14="http://schemas.microsoft.com/office/drawing/2010/main" val="DF8045" mc:Ignorable=""/>
      </a:accent3>
      <a:accent4>
        <a:srgbClr xmlns:mc="http://schemas.openxmlformats.org/markup-compatibility/2006" xmlns:a14="http://schemas.microsoft.com/office/drawing/2010/main" val="2D86E7" mc:Ignorable=""/>
      </a:accent4>
      <a:accent5>
        <a:srgbClr xmlns:mc="http://schemas.openxmlformats.org/markup-compatibility/2006" xmlns:a14="http://schemas.microsoft.com/office/drawing/2010/main" val="755DCB" mc:Ignorable=""/>
      </a:accent5>
      <a:accent6>
        <a:srgbClr xmlns:mc="http://schemas.openxmlformats.org/markup-compatibility/2006" xmlns:a14="http://schemas.microsoft.com/office/drawing/2010/main" val="777777" mc:Ignorable=""/>
      </a:accent6>
      <a:hlink>
        <a:srgbClr xmlns:mc="http://schemas.openxmlformats.org/markup-compatibility/2006" xmlns:a14="http://schemas.microsoft.com/office/drawing/2010/main" val="F0ED7B" mc:Ignorable=""/>
      </a:hlink>
      <a:folHlink>
        <a:srgbClr xmlns:mc="http://schemas.openxmlformats.org/markup-compatibility/2006" xmlns:a14="http://schemas.microsoft.com/office/drawing/2010/main" val="F3EB4F" mc:Ignorable=""/>
      </a:folHlink>
    </a:clrScheme>
    <a:fontScheme name="Segoe UI">
      <a:majorFont>
        <a:latin typeface="Segoe UI"/>
        <a:ea typeface=""/>
        <a:cs typeface=""/>
      </a:majorFont>
      <a:minorFont>
        <a:latin typeface="Segoe UI"/>
        <a:ea typeface=""/>
        <a:cs typeface=""/>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xmlns:mc="http://schemas.openxmlformats.org/markup-compatibility/2006" xmlns:a14="http://schemas.microsoft.com/office/drawing/2010/main" val="000000" mc:Ignorable="">
                <a:alpha val="43137"/>
              </a:srgbClr>
            </a:outerShdw>
          </a:effectLst>
        </a:effectStyle>
        <a:effectStyle>
          <a:effectLst>
            <a:outerShdw blurRad="50800" dist="38100" dir="5400000" rotWithShape="0">
              <a:srgbClr xmlns:mc="http://schemas.openxmlformats.org/markup-compatibility/2006" xmlns:a14="http://schemas.microsoft.com/office/drawing/2010/main" val="000000" mc:Ignorable="">
                <a:alpha val="43137"/>
              </a:srgbClr>
            </a:outerShdw>
          </a:effectLst>
        </a:effectStyle>
        <a:effectStyle>
          <a:effectLst>
            <a:outerShdw blurRad="50800" dist="38100" dir="5400000" rotWithShape="0">
              <a:srgbClr xmlns:mc="http://schemas.openxmlformats.org/markup-compatibility/2006" xmlns:a14="http://schemas.microsoft.com/office/drawing/2010/main" val="000000" mc:Ignorable="">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5.xml><?xml version="1.0" encoding="utf-8"?>
<a:theme xmlns:a="http://schemas.openxmlformats.org/drawingml/2006/main" name="2_Project 2010 Ignite Template">
  <a:themeElements>
    <a:clrScheme name="Blue Template-Tempalte">
      <a:dk1>
        <a:srgbClr xmlns:mc="http://schemas.openxmlformats.org/markup-compatibility/2006" xmlns:a14="http://schemas.microsoft.com/office/drawing/2010/main" val="000000" mc:Ignorable=""/>
      </a:dk1>
      <a:lt1>
        <a:srgbClr xmlns:mc="http://schemas.openxmlformats.org/markup-compatibility/2006" xmlns:a14="http://schemas.microsoft.com/office/drawing/2010/main" val="FFFFFF" mc:Ignorable=""/>
      </a:lt1>
      <a:dk2>
        <a:srgbClr xmlns:mc="http://schemas.openxmlformats.org/markup-compatibility/2006" xmlns:a14="http://schemas.microsoft.com/office/drawing/2010/main" val="0070C0" mc:Ignorable=""/>
      </a:dk2>
      <a:lt2>
        <a:srgbClr xmlns:mc="http://schemas.openxmlformats.org/markup-compatibility/2006" xmlns:a14="http://schemas.microsoft.com/office/drawing/2010/main" val="BDE3FF" mc:Ignorable=""/>
      </a:lt2>
      <a:accent1>
        <a:srgbClr xmlns:mc="http://schemas.openxmlformats.org/markup-compatibility/2006" xmlns:a14="http://schemas.microsoft.com/office/drawing/2010/main" val="FFC000" mc:Ignorable=""/>
      </a:accent1>
      <a:accent2>
        <a:srgbClr xmlns:mc="http://schemas.openxmlformats.org/markup-compatibility/2006" xmlns:a14="http://schemas.microsoft.com/office/drawing/2010/main" val="2DA33B" mc:Ignorable=""/>
      </a:accent2>
      <a:accent3>
        <a:srgbClr xmlns:mc="http://schemas.openxmlformats.org/markup-compatibility/2006" xmlns:a14="http://schemas.microsoft.com/office/drawing/2010/main" val="DF8045" mc:Ignorable=""/>
      </a:accent3>
      <a:accent4>
        <a:srgbClr xmlns:mc="http://schemas.openxmlformats.org/markup-compatibility/2006" xmlns:a14="http://schemas.microsoft.com/office/drawing/2010/main" val="2D86E7" mc:Ignorable=""/>
      </a:accent4>
      <a:accent5>
        <a:srgbClr xmlns:mc="http://schemas.openxmlformats.org/markup-compatibility/2006" xmlns:a14="http://schemas.microsoft.com/office/drawing/2010/main" val="755DCB" mc:Ignorable=""/>
      </a:accent5>
      <a:accent6>
        <a:srgbClr xmlns:mc="http://schemas.openxmlformats.org/markup-compatibility/2006" xmlns:a14="http://schemas.microsoft.com/office/drawing/2010/main" val="777777" mc:Ignorable=""/>
      </a:accent6>
      <a:hlink>
        <a:srgbClr xmlns:mc="http://schemas.openxmlformats.org/markup-compatibility/2006" xmlns:a14="http://schemas.microsoft.com/office/drawing/2010/main" val="F0ED7B" mc:Ignorable=""/>
      </a:hlink>
      <a:folHlink>
        <a:srgbClr xmlns:mc="http://schemas.openxmlformats.org/markup-compatibility/2006" xmlns:a14="http://schemas.microsoft.com/office/drawing/2010/main" val="F3EB4F" mc:Ignorable=""/>
      </a:folHlink>
    </a:clrScheme>
    <a:fontScheme name="Segoe UI">
      <a:majorFont>
        <a:latin typeface="Segoe UI"/>
        <a:ea typeface=""/>
        <a:cs typeface=""/>
      </a:majorFont>
      <a:minorFont>
        <a:latin typeface="Segoe UI"/>
        <a:ea typeface=""/>
        <a:cs typeface=""/>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xmlns:mc="http://schemas.openxmlformats.org/markup-compatibility/2006" xmlns:a14="http://schemas.microsoft.com/office/drawing/2010/main" val="000000" mc:Ignorable="">
                <a:alpha val="43137"/>
              </a:srgbClr>
            </a:outerShdw>
          </a:effectLst>
        </a:effectStyle>
        <a:effectStyle>
          <a:effectLst>
            <a:outerShdw blurRad="50800" dist="38100" dir="5400000" rotWithShape="0">
              <a:srgbClr xmlns:mc="http://schemas.openxmlformats.org/markup-compatibility/2006" xmlns:a14="http://schemas.microsoft.com/office/drawing/2010/main" val="000000" mc:Ignorable="">
                <a:alpha val="43137"/>
              </a:srgbClr>
            </a:outerShdw>
          </a:effectLst>
        </a:effectStyle>
        <a:effectStyle>
          <a:effectLst>
            <a:outerShdw blurRad="50800" dist="38100" dir="5400000" rotWithShape="0">
              <a:srgbClr xmlns:mc="http://schemas.openxmlformats.org/markup-compatibility/2006" xmlns:a14="http://schemas.microsoft.com/office/drawing/2010/main" val="000000" mc:Ignorable="">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defRPr>
        </a:defPPr>
      </a:lstStyle>
      <a:style>
        <a:lnRef idx="0">
          <a:schemeClr val="accent4"/>
        </a:lnRef>
        <a:fillRef idx="3">
          <a:schemeClr val="accent4"/>
        </a:fillRef>
        <a:effectRef idx="3">
          <a:schemeClr val="accent4"/>
        </a:effectRef>
        <a:fontRef idx="minor">
          <a:schemeClr val="lt1"/>
        </a:fontRef>
      </a:style>
    </a:spDef>
    <a:txDef>
      <a:spPr>
        <a:noFill/>
      </a:spPr>
      <a:bodyPr wrap="none" lIns="0" tIns="0" rIns="0" bIns="0" rtlCol="0">
        <a:spAutoFit/>
      </a:bodyPr>
      <a:lstStyle>
        <a:defPPr>
          <a:lnSpc>
            <a:spcPct val="90000"/>
          </a:lnSpc>
          <a:defRPr dirty="0" smtClean="0">
            <a:gradFill>
              <a:gsLst>
                <a:gs pos="0">
                  <a:schemeClr val="tx1"/>
                </a:gs>
                <a:gs pos="86000">
                  <a:schemeClr val="tx1"/>
                </a:gs>
              </a:gsLst>
              <a:lin ang="5400000" scaled="0"/>
            </a:gradFill>
          </a:defRPr>
        </a:defPPr>
      </a:lstStyle>
    </a:txDef>
  </a:objectDefaults>
  <a:extraClrSchemeLst/>
</a:theme>
</file>

<file path=ppt/theme/theme6.xml><?xml version="1.0" encoding="utf-8"?>
<a:theme xmlns:a="http://schemas.openxmlformats.org/drawingml/2006/main" name="2_White with Consolas font for code slides">
  <a:themeElements>
    <a:clrScheme name="Blue Template-Tempalte">
      <a:dk1>
        <a:srgbClr xmlns:mc="http://schemas.openxmlformats.org/markup-compatibility/2006" xmlns:a14="http://schemas.microsoft.com/office/drawing/2010/main" val="000000" mc:Ignorable=""/>
      </a:dk1>
      <a:lt1>
        <a:srgbClr xmlns:mc="http://schemas.openxmlformats.org/markup-compatibility/2006" xmlns:a14="http://schemas.microsoft.com/office/drawing/2010/main" val="FFFFFF" mc:Ignorable=""/>
      </a:lt1>
      <a:dk2>
        <a:srgbClr xmlns:mc="http://schemas.openxmlformats.org/markup-compatibility/2006" xmlns:a14="http://schemas.microsoft.com/office/drawing/2010/main" val="0070C0" mc:Ignorable=""/>
      </a:dk2>
      <a:lt2>
        <a:srgbClr xmlns:mc="http://schemas.openxmlformats.org/markup-compatibility/2006" xmlns:a14="http://schemas.microsoft.com/office/drawing/2010/main" val="BDE3FF" mc:Ignorable=""/>
      </a:lt2>
      <a:accent1>
        <a:srgbClr xmlns:mc="http://schemas.openxmlformats.org/markup-compatibility/2006" xmlns:a14="http://schemas.microsoft.com/office/drawing/2010/main" val="FFC000" mc:Ignorable=""/>
      </a:accent1>
      <a:accent2>
        <a:srgbClr xmlns:mc="http://schemas.openxmlformats.org/markup-compatibility/2006" xmlns:a14="http://schemas.microsoft.com/office/drawing/2010/main" val="2DA33B" mc:Ignorable=""/>
      </a:accent2>
      <a:accent3>
        <a:srgbClr xmlns:mc="http://schemas.openxmlformats.org/markup-compatibility/2006" xmlns:a14="http://schemas.microsoft.com/office/drawing/2010/main" val="DF8045" mc:Ignorable=""/>
      </a:accent3>
      <a:accent4>
        <a:srgbClr xmlns:mc="http://schemas.openxmlformats.org/markup-compatibility/2006" xmlns:a14="http://schemas.microsoft.com/office/drawing/2010/main" val="2D86E7" mc:Ignorable=""/>
      </a:accent4>
      <a:accent5>
        <a:srgbClr xmlns:mc="http://schemas.openxmlformats.org/markup-compatibility/2006" xmlns:a14="http://schemas.microsoft.com/office/drawing/2010/main" val="755DCB" mc:Ignorable=""/>
      </a:accent5>
      <a:accent6>
        <a:srgbClr xmlns:mc="http://schemas.openxmlformats.org/markup-compatibility/2006" xmlns:a14="http://schemas.microsoft.com/office/drawing/2010/main" val="777777" mc:Ignorable=""/>
      </a:accent6>
      <a:hlink>
        <a:srgbClr xmlns:mc="http://schemas.openxmlformats.org/markup-compatibility/2006" xmlns:a14="http://schemas.microsoft.com/office/drawing/2010/main" val="F0ED7B" mc:Ignorable=""/>
      </a:hlink>
      <a:folHlink>
        <a:srgbClr xmlns:mc="http://schemas.openxmlformats.org/markup-compatibility/2006" xmlns:a14="http://schemas.microsoft.com/office/drawing/2010/main" val="F3EB4F" mc:Ignorable=""/>
      </a:folHlink>
    </a:clrScheme>
    <a:fontScheme name="Segoe UI">
      <a:majorFont>
        <a:latin typeface="Segoe UI"/>
        <a:ea typeface=""/>
        <a:cs typeface=""/>
      </a:majorFont>
      <a:minorFont>
        <a:latin typeface="Segoe UI"/>
        <a:ea typeface=""/>
        <a:cs typeface=""/>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xmlns:mc="http://schemas.openxmlformats.org/markup-compatibility/2006" xmlns:a14="http://schemas.microsoft.com/office/drawing/2010/main" val="000000" mc:Ignorable="">
                <a:alpha val="43137"/>
              </a:srgbClr>
            </a:outerShdw>
          </a:effectLst>
        </a:effectStyle>
        <a:effectStyle>
          <a:effectLst>
            <a:outerShdw blurRad="50800" dist="38100" dir="5400000" rotWithShape="0">
              <a:srgbClr xmlns:mc="http://schemas.openxmlformats.org/markup-compatibility/2006" xmlns:a14="http://schemas.microsoft.com/office/drawing/2010/main" val="000000" mc:Ignorable="">
                <a:alpha val="43137"/>
              </a:srgbClr>
            </a:outerShdw>
          </a:effectLst>
        </a:effectStyle>
        <a:effectStyle>
          <a:effectLst>
            <a:outerShdw blurRad="50800" dist="38100" dir="5400000" rotWithShape="0">
              <a:srgbClr xmlns:mc="http://schemas.openxmlformats.org/markup-compatibility/2006" xmlns:a14="http://schemas.microsoft.com/office/drawing/2010/main" val="000000" mc:Ignorable="">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xmlns:mc="http://schemas.openxmlformats.org/markup-compatibility/2006" xmlns:a14="http://schemas.microsoft.com/office/drawing/2010/main" val="1F497D" mc:Ignorable=""/>
      </a:dk2>
      <a:lt2>
        <a:srgbClr xmlns:mc="http://schemas.openxmlformats.org/markup-compatibility/2006" xmlns:a14="http://schemas.microsoft.com/office/drawing/2010/main" val="EEECE1" mc:Ignorable=""/>
      </a:lt2>
      <a:accent1>
        <a:srgbClr xmlns:mc="http://schemas.openxmlformats.org/markup-compatibility/2006" xmlns:a14="http://schemas.microsoft.com/office/drawing/2010/main" val="4F81BD" mc:Ignorable=""/>
      </a:accent1>
      <a:accent2>
        <a:srgbClr xmlns:mc="http://schemas.openxmlformats.org/markup-compatibility/2006" xmlns:a14="http://schemas.microsoft.com/office/drawing/2010/main" val="C0504D" mc:Ignorable=""/>
      </a:accent2>
      <a:accent3>
        <a:srgbClr xmlns:mc="http://schemas.openxmlformats.org/markup-compatibility/2006" xmlns:a14="http://schemas.microsoft.com/office/drawing/2010/main" val="9BBB59" mc:Ignorable=""/>
      </a:accent3>
      <a:accent4>
        <a:srgbClr xmlns:mc="http://schemas.openxmlformats.org/markup-compatibility/2006" xmlns:a14="http://schemas.microsoft.com/office/drawing/2010/main" val="8064A2" mc:Ignorable=""/>
      </a:accent4>
      <a:accent5>
        <a:srgbClr xmlns:mc="http://schemas.openxmlformats.org/markup-compatibility/2006" xmlns:a14="http://schemas.microsoft.com/office/drawing/2010/main" val="4BACC6" mc:Ignorable=""/>
      </a:accent5>
      <a:accent6>
        <a:srgbClr xmlns:mc="http://schemas.openxmlformats.org/markup-compatibility/2006" xmlns:a14="http://schemas.microsoft.com/office/drawing/2010/main" val="F79646" mc:Ignorable=""/>
      </a:accent6>
      <a:hlink>
        <a:srgbClr xmlns:mc="http://schemas.openxmlformats.org/markup-compatibility/2006" xmlns:a14="http://schemas.microsoft.com/office/drawing/2010/main" val="0000FF" mc:Ignorable=""/>
      </a:hlink>
      <a:folHlink>
        <a:srgbClr xmlns:mc="http://schemas.openxmlformats.org/markup-compatibility/2006" xmlns:a14="http://schemas.microsoft.com/office/drawing/2010/main" val="800080" mc:Ignorabl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xmlns:mc="http://schemas.openxmlformats.org/markup-compatibility/2006" xmlns:a14="http://schemas.microsoft.com/office/drawing/2010/main" val="000000" mc:Ignorable="">
                <a:alpha val="38000"/>
              </a:srgbClr>
            </a:outerShdw>
          </a:effectLst>
        </a:effectStyle>
        <a:effectStyle>
          <a:effectLst>
            <a:outerShdw blurRad="40000" dist="23000" dir="5400000" rotWithShape="0">
              <a:srgbClr xmlns:mc="http://schemas.openxmlformats.org/markup-compatibility/2006" xmlns:a14="http://schemas.microsoft.com/office/drawing/2010/main" val="000000" mc:Ignorable="">
                <a:alpha val="35000"/>
              </a:srgbClr>
            </a:outerShdw>
          </a:effectLst>
        </a:effectStyle>
        <a:effectStyle>
          <a:effectLst>
            <a:outerShdw blurRad="40000" dist="23000" dir="5400000" rotWithShape="0">
              <a:srgbClr xmlns:mc="http://schemas.openxmlformats.org/markup-compatibility/2006" xmlns:a14="http://schemas.microsoft.com/office/drawing/2010/main" val="000000" mc:Ignorable="">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Url xmlns="b37bd352-beaf-4c97-8b80-f7f4c01a9729">
      <Url>http://office/14/teams/project/feedback/_layouts/DocIdRedir.aspx?ID=CS6VPA66YUCU-275-29</Url>
      <Description>CS6VPA66YUCU-275-29</Description>
    </_dlc_DocIdUrl>
    <_dlc_DocId xmlns="b37bd352-beaf-4c97-8b80-f7f4c01a9729">CS6VPA66YUCU-275-29</_dlc_DocId>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32E3B3B67821140AEB00E005327C5F1" ma:contentTypeVersion="4" ma:contentTypeDescription="Create a new document." ma:contentTypeScope="" ma:versionID="34901535c65f255a40127b7ab2c7d519">
  <xsd:schema xmlns:xsd="http://www.w3.org/2001/XMLSchema" xmlns:xs="http://www.w3.org/2001/XMLSchema" xmlns:p="http://schemas.microsoft.com/office/2006/metadata/properties" xmlns:ns2="b37bd352-beaf-4c97-8b80-f7f4c01a9729" targetNamespace="http://schemas.microsoft.com/office/2006/metadata/properties" ma:root="true" ma:fieldsID="bd740d2b4688367e506588bd4319c41f" ns2:_="">
    <xsd:import namespace="b37bd352-beaf-4c97-8b80-f7f4c01a9729"/>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7bd352-beaf-4c97-8b80-f7f4c01a9729"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hidden="true"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DocSetItemsEventReceiver ItemAdded</Name>
    <Synchronization>Synchronous</Synchronization>
    <Type>10001</Type>
    <SequenceNumber>100</SequenceNumber>
    <Assembly>Microsoft.Office.DocumentManagement, Version=14.0.0.0, Culture=neutral, PublicKeyToken=71e9bce111e9429c</Assembly>
    <Class>Microsoft.Office.DocumentManagement.DocumentSets.DocumentSetItemsEventReceiver</Class>
    <Data/>
    <Filter/>
  </Receiver>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10009</Type>
    <SequenceNumber>1004</SequenceNumber>
    <Assembly>Microsoft.Office.DocumentManagement, Version=14.0.0.0, Culture=neutral, PublicKeyToken=71e9bce111e9429c</Assembly>
    <Class>Microsoft.Office.DocumentManagement.Internal.DocIdHandler</Class>
    <Data/>
    <Filter/>
  </Receiver>
</spe:Receivers>
</file>

<file path=customXml/item5.xml><?xml version="1.0" encoding="utf-8"?>
<outs:outSpaceData xmlns:outs="http://schemas.microsoft.com/office/2009/outspace/metadata">
  <outs:relatedDates>
    <outs:relatedDate>
      <outs:type>3</outs:type>
      <outs:displayName>Last Modified</outs:displayName>
      <outs:dateTime>2009-09-10T18:19:57Z</outs:dateTime>
      <outs:isPinned>true</outs:isPinned>
    </outs:relatedDate>
    <outs:relatedDate>
      <outs:type>2</outs:type>
      <outs:displayName>Created</outs:displayName>
      <outs:dateTime>2009-08-19T05:20:06Z</outs:dateTime>
      <outs:isPinned>true</outs:isPinned>
    </outs:relatedDate>
    <outs:relatedDate>
      <outs:type>4</outs:type>
      <outs:displayName>Last Printed</outs:displayName>
      <outs:dateTime/>
      <outs:isPinned>true</outs:isPinned>
    </outs:relatedDate>
  </outs:relatedDates>
  <outs:relatedDocuments>
    <outs:relatedDocument>
      <outs:type>2</outs:type>
      <outs:displayName>Other documents in current folder</outs:displayName>
      <outs:uri/>
      <outs:isPinned>true</outs:isPinned>
    </outs:relatedDocument>
  </outs:relatedDocuments>
  <outs:relatedPeople>
    <outs:relatedPeopleItem>
      <outs:category>Author</outs:category>
      <outs:people/>
      <outs:source>0</outs:source>
      <outs:isPinned>true</outs:isPinned>
    </outs:relatedPeopleItem>
    <outs:relatedPeopleItem>
      <outs:category>Last modified by</outs:category>
      <outs:people/>
      <outs:source>0</outs:source>
      <outs:isPinned>true</outs:isPinned>
    </outs:relatedPeopleItem>
    <outs:relatedPeopleItem>
      <outs:category>Manager</outs:category>
      <outs:people/>
      <outs:source>0</outs:source>
      <outs:isPinned>false</outs:isPinned>
    </outs:relatedPeopleItem>
  </outs:relatedPeople>
  <propertyMetadataList xmlns="http://schemas.microsoft.com/office/2009/outspace/metadata">
    <propertyMetadata>
      <type>0</type>
      <propertyId>2228224</propertyId>
      <propertyName/>
      <isPinned>true</isPinned>
    </propertyMetadata>
    <propertyMetadata>
      <type>0</type>
      <propertyId>1114115</propertyId>
      <propertyName/>
      <isPinned>true</isPinned>
    </propertyMetadata>
    <propertyMetadata>
      <type>0</type>
      <propertyId>1114117</propertyId>
      <propertyName/>
      <isPinned>true</isPinned>
    </propertyMetadata>
    <propertyMetadata>
      <type>0</type>
      <propertyId>589825</propertyId>
      <propertyName/>
      <isPinned>false</isPinned>
    </propertyMetadata>
    <propertyMetadata>
      <type>0</type>
      <propertyId>1114116</propertyId>
      <propertyName/>
      <isPinned>false</isPinned>
    </propertyMetadata>
    <propertyMetadata>
      <type>0</type>
      <propertyId>14</propertyId>
      <propertyName/>
      <isPinned>true</isPinned>
    </propertyMetadata>
    <propertyMetadata>
      <type>0</type>
      <propertyId>8</propertyId>
      <propertyName/>
      <isPinned>true</isPinned>
    </propertyMetadata>
    <propertyMetadata>
      <type>0</type>
      <propertyId>6</propertyId>
      <propertyName/>
      <isPinned>false</isPinned>
    </propertyMetadata>
    <propertyMetadata>
      <type>0</type>
      <propertyId>1114118</propertyId>
      <propertyName/>
      <isPinned>false</isPinned>
    </propertyMetadata>
    <propertyMetadata>
      <type>0</type>
      <propertyId>1179649</propertyId>
      <propertyName/>
      <isPinned>false</isPinned>
    </propertyMetadata>
    <propertyMetadata>
      <type>0</type>
      <propertyId>655365</propertyId>
      <propertyName/>
      <isPinned>false</isPinned>
    </propertyMetadata>
    <propertyMetadata>
      <type>0</type>
      <propertyId>1</propertyId>
      <propertyName/>
      <isPinned>false</isPinned>
    </propertyMetadata>
    <propertyMetadata>
      <type>0</type>
      <propertyId>0</propertyId>
      <propertyName/>
      <isPinned>true</isPinned>
    </propertyMetadata>
    <propertyMetadata>
      <type>0</type>
      <propertyId>13</propertyId>
      <propertyName/>
      <isPinned>false</isPinned>
    </propertyMetadata>
    <propertyMetadata>
      <type>0</type>
      <propertyId>1179653</propertyId>
      <propertyName/>
      <isPinned>false</isPinned>
    </propertyMetadata>
    <propertyMetadata>
      <type>0</type>
      <propertyId>22</propertyId>
      <propertyName/>
      <isPinned>false</isPinned>
    </propertyMetadata>
  </propertyMetadataList>
  <outs:corruptMetadataWasLost/>
</outs:outSpaceData>
</file>

<file path=customXml/itemProps1.xml><?xml version="1.0" encoding="utf-8"?>
<ds:datastoreItem xmlns:ds="http://schemas.openxmlformats.org/officeDocument/2006/customXml" ds:itemID="{9D879A37-B98E-4C2E-9FE0-B0ACEF745172}">
  <ds:schemaRefs>
    <ds:schemaRef ds:uri="http://schemas.microsoft.com/office/2006/metadata/properties"/>
    <ds:schemaRef ds:uri="http://schemas.microsoft.com/office/infopath/2007/PartnerControls"/>
    <ds:schemaRef ds:uri="b37bd352-beaf-4c97-8b80-f7f4c01a9729"/>
  </ds:schemaRefs>
</ds:datastoreItem>
</file>

<file path=customXml/itemProps2.xml><?xml version="1.0" encoding="utf-8"?>
<ds:datastoreItem xmlns:ds="http://schemas.openxmlformats.org/officeDocument/2006/customXml" ds:itemID="{5BF4A908-A545-43A1-8DE8-7C1E0ECE08C5}">
  <ds:schemaRefs>
    <ds:schemaRef ds:uri="http://schemas.microsoft.com/sharepoint/v3/contenttype/forms"/>
  </ds:schemaRefs>
</ds:datastoreItem>
</file>

<file path=customXml/itemProps3.xml><?xml version="1.0" encoding="utf-8"?>
<ds:datastoreItem xmlns:ds="http://schemas.openxmlformats.org/officeDocument/2006/customXml" ds:itemID="{8A7BDCEE-1024-4B51-9182-6FA2EEEEE5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7bd352-beaf-4c97-8b80-f7f4c01a97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FC2FFEA-8E75-4B50-BAAE-04EE33FB63AF}">
  <ds:schemaRefs>
    <ds:schemaRef ds:uri="http://schemas.microsoft.com/sharepoint/events"/>
  </ds:schemaRefs>
</ds:datastoreItem>
</file>

<file path=customXml/itemProps5.xml><?xml version="1.0" encoding="utf-8"?>
<ds:datastoreItem xmlns:ds="http://schemas.openxmlformats.org/officeDocument/2006/customXml" ds:itemID="{39F3A001-28FD-4696-84EC-4B26A058EEFA}">
  <ds:schemaRefs>
    <ds:schemaRef ds:uri="http://schemas.microsoft.com/office/2009/outspace/metadata"/>
  </ds:schemaRefs>
</ds:datastoreItem>
</file>

<file path=docProps/app.xml><?xml version="1.0" encoding="utf-8"?>
<Properties xmlns="http://schemas.openxmlformats.org/officeDocument/2006/extended-properties" xmlns:vt="http://schemas.openxmlformats.org/officeDocument/2006/docPropsVTypes">
  <Template>Project 2010 Ignite Template</Template>
  <TotalTime>0</TotalTime>
  <Words>6438</Words>
  <Application>Microsoft Office PowerPoint</Application>
  <PresentationFormat>On-screen Show (4:3)</PresentationFormat>
  <Paragraphs>1096</Paragraphs>
  <Slides>103</Slides>
  <Notes>52</Notes>
  <HiddenSlides>12</HiddenSlides>
  <MMClips>0</MMClips>
  <ScaleCrop>false</ScaleCrop>
  <HeadingPairs>
    <vt:vector size="4" baseType="variant">
      <vt:variant>
        <vt:lpstr>Theme</vt:lpstr>
      </vt:variant>
      <vt:variant>
        <vt:i4>6</vt:i4>
      </vt:variant>
      <vt:variant>
        <vt:lpstr>Slide Titles</vt:lpstr>
      </vt:variant>
      <vt:variant>
        <vt:i4>103</vt:i4>
      </vt:variant>
    </vt:vector>
  </HeadingPairs>
  <TitlesOfParts>
    <vt:vector size="109" baseType="lpstr">
      <vt:lpstr>Project 2010 Ignite Template</vt:lpstr>
      <vt:lpstr>White with Consolas font for code slides</vt:lpstr>
      <vt:lpstr>1_Project 2010 Ignite Template</vt:lpstr>
      <vt:lpstr>1_White with Consolas font for code slides</vt:lpstr>
      <vt:lpstr>2_Project 2010 Ignite Template</vt:lpstr>
      <vt:lpstr>2_White with Consolas font for code slides</vt:lpstr>
      <vt:lpstr>PowerPoint Presentation</vt:lpstr>
      <vt:lpstr>Reporting</vt:lpstr>
      <vt:lpstr>Agenda</vt:lpstr>
      <vt:lpstr>Expectations for reporting in 2010</vt:lpstr>
      <vt:lpstr>Project Server Database Architecture</vt:lpstr>
      <vt:lpstr>Choose the Data Source </vt:lpstr>
      <vt:lpstr>Data Source Customization</vt:lpstr>
      <vt:lpstr>Data Source Customization</vt:lpstr>
      <vt:lpstr>Reporting Database enhancements</vt:lpstr>
      <vt:lpstr>RDB : Portfolio Data</vt:lpstr>
      <vt:lpstr>RDB : Timesheets</vt:lpstr>
      <vt:lpstr>RDB Addition : Project Properties</vt:lpstr>
      <vt:lpstr>RDB : Combined Work Contours</vt:lpstr>
      <vt:lpstr>Summary</vt:lpstr>
      <vt:lpstr>BUSINESS INTELLIGENCE center</vt:lpstr>
      <vt:lpstr>Business Intelligence Center</vt:lpstr>
      <vt:lpstr>Out Of the Box Reports</vt:lpstr>
      <vt:lpstr>Out Of the Box Data Connections and Cubes</vt:lpstr>
      <vt:lpstr>Business Intelligence Center Consideration for customization</vt:lpstr>
      <vt:lpstr>Business Intelligence Center OLAP Integration</vt:lpstr>
      <vt:lpstr>PowerPoint Presentation</vt:lpstr>
      <vt:lpstr>Demo &lt;BI Center  Configuration&gt;</vt:lpstr>
      <vt:lpstr>Excel Services</vt:lpstr>
      <vt:lpstr>Excel Services</vt:lpstr>
      <vt:lpstr>Out-of-the box reporting  …for Project 2010</vt:lpstr>
      <vt:lpstr>Benefits of Excel Services</vt:lpstr>
      <vt:lpstr>Excel Services - Other Key Facts</vt:lpstr>
      <vt:lpstr>Excel Services and REST API</vt:lpstr>
      <vt:lpstr>What is REST?</vt:lpstr>
      <vt:lpstr>Excel Services – REST API</vt:lpstr>
      <vt:lpstr>REST</vt:lpstr>
      <vt:lpstr>Excel services configuration</vt:lpstr>
      <vt:lpstr>Configure Excel Services and Secure Store  Configure Relational and Analysis DB access </vt:lpstr>
      <vt:lpstr>Excel Services - Security Setup</vt:lpstr>
      <vt:lpstr>PowerPoint Presentation</vt:lpstr>
      <vt:lpstr>&lt;Demo – Excel Services Setup&gt;</vt:lpstr>
      <vt:lpstr>Multiple OLAP Databases</vt:lpstr>
      <vt:lpstr>The Progression of Analytic Data</vt:lpstr>
      <vt:lpstr>Multiple OLAP Databases Overview</vt:lpstr>
      <vt:lpstr>Multiple OLAP Databases</vt:lpstr>
      <vt:lpstr>Multiple OLAP Databases</vt:lpstr>
      <vt:lpstr>Multiple OLAP Databases</vt:lpstr>
      <vt:lpstr>Multiple OLAP Databases Departments</vt:lpstr>
      <vt:lpstr>Departments and OLAP</vt:lpstr>
      <vt:lpstr>Multiple OLAP Databases More information</vt:lpstr>
      <vt:lpstr>Multiple OLAP Databases</vt:lpstr>
      <vt:lpstr>PowerPoint Presentation</vt:lpstr>
      <vt:lpstr>&lt;Demo – Multi-Cube&gt;</vt:lpstr>
      <vt:lpstr>PERFORMANCE POINT SERVICES</vt:lpstr>
      <vt:lpstr>SharePoint 2010 Performance Point Services (PPS)</vt:lpstr>
      <vt:lpstr>What is Performance Point Services for SharePoint 2010?</vt:lpstr>
      <vt:lpstr>Performance Point Services New features</vt:lpstr>
      <vt:lpstr>Content storage  Content Types </vt:lpstr>
      <vt:lpstr>PowerPoint Presentation</vt:lpstr>
      <vt:lpstr>&lt;Demo - Performance Point Services&gt; </vt:lpstr>
      <vt:lpstr>VISIO  SERVICES</vt:lpstr>
      <vt:lpstr>Visio Services Features</vt:lpstr>
      <vt:lpstr>Visio Services Features</vt:lpstr>
      <vt:lpstr>Architecture</vt:lpstr>
      <vt:lpstr>POWER PIVOT</vt:lpstr>
      <vt:lpstr>PowerPoint Presentation</vt:lpstr>
      <vt:lpstr>SQL REPORTING SERVICES</vt:lpstr>
      <vt:lpstr>PowerPoint Presentation</vt:lpstr>
      <vt:lpstr>PowerPoint Presentation</vt:lpstr>
      <vt:lpstr>Reporting and challenges</vt:lpstr>
      <vt:lpstr>Reporting Challenges</vt:lpstr>
      <vt:lpstr>10 Step Process (Common Practice) </vt:lpstr>
      <vt:lpstr>Resources:</vt:lpstr>
      <vt:lpstr>Questions?</vt:lpstr>
      <vt:lpstr>PowerPoint Presentation</vt:lpstr>
      <vt:lpstr>APPENDIX</vt:lpstr>
      <vt:lpstr>Business Intelligence Center Configuration</vt:lpstr>
      <vt:lpstr>Business Intelligence Center Configuration</vt:lpstr>
      <vt:lpstr>Reporting Security Model</vt:lpstr>
      <vt:lpstr>Login Preparation</vt:lpstr>
      <vt:lpstr>BI Center Security Model</vt:lpstr>
      <vt:lpstr>Excel services configuration</vt:lpstr>
      <vt:lpstr>Configure Excel Services and Secure Store  Configure Relational and Analysis DB access </vt:lpstr>
      <vt:lpstr>Excel Services - Security Setup</vt:lpstr>
      <vt:lpstr>Configure Secure Store Service</vt:lpstr>
      <vt:lpstr>Configure Secure Store Service</vt:lpstr>
      <vt:lpstr>Trusted File Location </vt:lpstr>
      <vt:lpstr>If “Refreshed warning enabled” is not cleared</vt:lpstr>
      <vt:lpstr>Office Data Connections (ODC)</vt:lpstr>
      <vt:lpstr>Trusted Data Connection Library</vt:lpstr>
      <vt:lpstr>REST</vt:lpstr>
      <vt:lpstr>Why a RESTful Interface?</vt:lpstr>
      <vt:lpstr>OLAP Configuration</vt:lpstr>
      <vt:lpstr>Configure Analysis Services</vt:lpstr>
      <vt:lpstr>SQL Analysis Management Objects (AMO)</vt:lpstr>
      <vt:lpstr>PERFORMANCE POINT SERVICES</vt:lpstr>
      <vt:lpstr>What are BI dashboards?</vt:lpstr>
      <vt:lpstr>Aggregate what?</vt:lpstr>
      <vt:lpstr>Shared Services and Deployment Web application setup </vt:lpstr>
      <vt:lpstr>Shared Services and Deployment Web application setup </vt:lpstr>
      <vt:lpstr>Content storage  Lists and Document Libraries </vt:lpstr>
      <vt:lpstr>SQL REPORTING SERVICES</vt:lpstr>
      <vt:lpstr>PowerPoint Presentation</vt:lpstr>
      <vt:lpstr>PowerPoint Presentation</vt:lpstr>
      <vt:lpstr>PowerPoint Presentation</vt:lpstr>
      <vt:lpstr>Empower End Users</vt:lpstr>
      <vt:lpstr>More Powerful Visualizations</vt:lpstr>
      <vt:lpstr>Share &amp; Collaborate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2009-08-19T05:20:06Z</dcterms:created>
  <dcterms:modified xsi:type="dcterms:W3CDTF">2009-11-19T07:26:11Z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0x010100732E3B3B67821140AEB00E005327C5F1</vt:lpwstr>
  </property>
  <property fmtid="{D5CDD505-2E9C-101B-9397-08002B2CF9AE}" pid="3" name="_dlc_DocIdItemGuid">
    <vt:lpwstr>002f0098-18cf-40f5-8650-f8762cf1466c</vt:lpwstr>
  </property>
</Properties>
</file>